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58" r:id="rId5"/>
    <p:sldId id="257" r:id="rId6"/>
    <p:sldId id="276" r:id="rId7"/>
    <p:sldId id="262" r:id="rId8"/>
    <p:sldId id="274" r:id="rId9"/>
    <p:sldId id="275" r:id="rId10"/>
    <p:sldId id="264" r:id="rId11"/>
    <p:sldId id="271" r:id="rId12"/>
    <p:sldId id="265" r:id="rId13"/>
    <p:sldId id="266" r:id="rId14"/>
    <p:sldId id="267" r:id="rId15"/>
    <p:sldId id="268" r:id="rId16"/>
    <p:sldId id="269" r:id="rId17"/>
    <p:sldId id="272" r:id="rId18"/>
    <p:sldId id="273" r:id="rId19"/>
    <p:sldId id="278" r:id="rId20"/>
    <p:sldId id="281" r:id="rId21"/>
    <p:sldId id="280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48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i="0" u="none" strike="noStrike" baseline="0" dirty="0">
                <a:effectLst/>
              </a:rPr>
              <a:t>По блоку «Целеполагание и планирование учебного процесса</a:t>
            </a:r>
            <a:endParaRPr lang="ru-RU" dirty="0"/>
          </a:p>
        </c:rich>
      </c:tx>
      <c:layout>
        <c:manualLayout>
          <c:xMode val="edge"/>
          <c:yMode val="edge"/>
          <c:x val="0.12489592446777484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1705836249635463"/>
          <c:y val="0.20016919624177412"/>
          <c:w val="0.78294157147021171"/>
          <c:h val="0.581056145155768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очень легко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 formatCode="0.00%">
                  <c:v>4.8000000000000001E-2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5D-410E-A06B-F91C33C6CFF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легко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 formatCode="0.00%">
                  <c:v>0.20699999999999999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C5D-410E-A06B-F91C33C6CFF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 затруднений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  <c:pt idx="0" formatCode="0.00%">
                  <c:v>0.24199999999999999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C5D-410E-A06B-F91C33C6CFF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есть небольшие затруднения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Лист1!$E$2:$E$5</c:f>
              <c:numCache>
                <c:formatCode>General</c:formatCode>
                <c:ptCount val="4"/>
                <c:pt idx="0" formatCode="0.00%">
                  <c:v>0.30399999999999999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C5D-410E-A06B-F91C33C6CFF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есть трудности 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Лист1!$F$2:$F$5</c:f>
              <c:numCache>
                <c:formatCode>General</c:formatCode>
                <c:ptCount val="4"/>
                <c:pt idx="0" formatCode="0.00%">
                  <c:v>0.14799999999999999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C5D-410E-A06B-F91C33C6CFF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очень трудно 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Лист1!$G$2:$G$5</c:f>
              <c:numCache>
                <c:formatCode>General</c:formatCode>
                <c:ptCount val="4"/>
                <c:pt idx="0" formatCode="0.00%">
                  <c:v>5.0999999999999997E-2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C5D-410E-A06B-F91C33C6CF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35666440"/>
        <c:axId val="635666048"/>
      </c:barChart>
      <c:catAx>
        <c:axId val="6356664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35666048"/>
        <c:crosses val="autoZero"/>
        <c:auto val="1"/>
        <c:lblAlgn val="ctr"/>
        <c:lblOffset val="100"/>
        <c:noMultiLvlLbl val="0"/>
      </c:catAx>
      <c:valAx>
        <c:axId val="635666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35666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8727216389617971E-2"/>
          <c:y val="0.81793392673741872"/>
          <c:w val="0.86254538495188104"/>
          <c:h val="0.116848681958233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i="0" u="none" strike="noStrike" baseline="0" dirty="0">
                <a:effectLst/>
              </a:rPr>
              <a:t>Блок «Использование информационно-коммуникативных технологий</a:t>
            </a:r>
            <a:endParaRPr lang="ru-RU" dirty="0"/>
          </a:p>
        </c:rich>
      </c:tx>
      <c:layout>
        <c:manualLayout>
          <c:xMode val="edge"/>
          <c:yMode val="edge"/>
          <c:x val="0.21099537037037036"/>
          <c:y val="4.47865737152816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522435476815398"/>
          <c:y val="0.23324561403508773"/>
          <c:w val="0.8477564523184602"/>
          <c:h val="0.49285743887277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очень легко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1"/>
                <c:pt idx="0">
                  <c:v>Первое анкетирование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 formatCode="0.00%">
                  <c:v>4.8000000000000001E-2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A2-4A0B-81C5-A3DEDF50356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легко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1"/>
                <c:pt idx="0">
                  <c:v>Первое анкетирование 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 formatCode="0.00%">
                  <c:v>0.20699999999999999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A2-4A0B-81C5-A3DEDF50356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 затруднений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1"/>
                <c:pt idx="0">
                  <c:v>Первое анкетирование 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 formatCode="0.00%">
                  <c:v>0.24199999999999999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8A2-4A0B-81C5-A3DEDF50356B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есть небольшие затруднения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1"/>
                <c:pt idx="0">
                  <c:v>Первое анкетирование 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 formatCode="0.00%">
                  <c:v>0.30399999999999999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8A2-4A0B-81C5-A3DEDF50356B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есть трудности 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1"/>
                <c:pt idx="0">
                  <c:v>Первое анкетирование 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0" formatCode="0.00%">
                  <c:v>0.14799999999999999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8A2-4A0B-81C5-A3DEDF50356B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очень трудно 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1"/>
                <c:pt idx="0">
                  <c:v>Первое анкетирование </c:v>
                </c:pt>
              </c:strCache>
            </c:strRef>
          </c:cat>
          <c:val>
            <c:numRef>
              <c:f>Лист1!$G$2:$G$5</c:f>
              <c:numCache>
                <c:formatCode>General</c:formatCode>
                <c:ptCount val="4"/>
                <c:pt idx="0" formatCode="0.00%">
                  <c:v>5.0999999999999997E-2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8A2-4A0B-81C5-A3DEDF5035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35665264"/>
        <c:axId val="635664872"/>
      </c:barChart>
      <c:catAx>
        <c:axId val="6356652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35664872"/>
        <c:crosses val="autoZero"/>
        <c:auto val="1"/>
        <c:lblAlgn val="ctr"/>
        <c:lblOffset val="100"/>
        <c:noMultiLvlLbl val="0"/>
      </c:catAx>
      <c:valAx>
        <c:axId val="635664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35665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0" i="0" u="none" strike="noStrike" baseline="0" dirty="0">
                <a:effectLst/>
              </a:rPr>
              <a:t>о навыках реализации  индивидуального и дифференцированного подходов к реализации учебного процесса в соответствии с потребностями и возрастными особенностями </a:t>
            </a:r>
            <a:endParaRPr lang="ru-RU" dirty="0"/>
          </a:p>
        </c:rich>
      </c:tx>
      <c:layout>
        <c:manualLayout>
          <c:xMode val="edge"/>
          <c:yMode val="edge"/>
          <c:x val="0.1531621410209394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9.6687992125984251E-2"/>
          <c:y val="0.23173252279635259"/>
          <c:w val="0.89455111471613169"/>
          <c:h val="0.613223040260761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очень легко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1"/>
                <c:pt idx="0">
                  <c:v>Первое анкетирование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 formatCode="0.00%">
                  <c:v>0.13200000000000001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C4-4017-8E59-2E722AC7BBA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легко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0075006909957369E-2"/>
                  <c:y val="-1.1674569982842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4C4-4017-8E59-2E722AC7BB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1"/>
                <c:pt idx="0">
                  <c:v>Первое анкетирование 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 formatCode="0.00%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4C4-4017-8E59-2E722AC7BBA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 затруднений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8678581299939119E-3"/>
                  <c:y val="-3.21050674528157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4C4-4017-8E59-2E722AC7BB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1"/>
                <c:pt idx="0">
                  <c:v>Первое анкетирование 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 formatCode="0.00%">
                  <c:v>0.245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4C4-4017-8E59-2E722AC7BBA3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есть небольшие затруднения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8.0300027639829533E-2"/>
                  <c:y val="-2.91864249571051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4C4-4017-8E59-2E722AC7BB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1"/>
                <c:pt idx="0">
                  <c:v>Первое анкетирование 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 formatCode="0.00%">
                  <c:v>0.222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4C4-4017-8E59-2E722AC7BBA3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есть трудности 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1"/>
                <c:pt idx="0">
                  <c:v>Первое анкетирование 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0" formatCode="0.00%">
                  <c:v>0.125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4C4-4017-8E59-2E722AC7BB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35664088"/>
        <c:axId val="635663696"/>
      </c:barChart>
      <c:catAx>
        <c:axId val="6356640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35663696"/>
        <c:crosses val="autoZero"/>
        <c:auto val="1"/>
        <c:lblAlgn val="ctr"/>
        <c:lblOffset val="100"/>
        <c:noMultiLvlLbl val="0"/>
      </c:catAx>
      <c:valAx>
        <c:axId val="635663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35664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0" i="0" u="none" strike="noStrike" baseline="0" dirty="0">
                <a:effectLst/>
              </a:rPr>
              <a:t>об использовании проблемных и практико-ориентированных методов обучения</a:t>
            </a:r>
            <a:endParaRPr lang="ru-RU" dirty="0"/>
          </a:p>
        </c:rich>
      </c:tx>
      <c:layout>
        <c:manualLayout>
          <c:xMode val="edge"/>
          <c:yMode val="edge"/>
          <c:x val="0.10908555701370662"/>
          <c:y val="1.58730158730158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8.7428732866724992E-2"/>
          <c:y val="0.27678160919540229"/>
          <c:w val="0.91257126713327497"/>
          <c:h val="0.471620760048672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очень легко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1"/>
                <c:pt idx="0">
                  <c:v>Первое анкетирование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 formatCode="0.00%">
                  <c:v>7.2999999999999995E-2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0B-4A99-9E79-4BA6A534369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легко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1"/>
                <c:pt idx="0">
                  <c:v>Первое анкетирование 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 formatCode="0.00%">
                  <c:v>0.24299999999999999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D0B-4A99-9E79-4BA6A534369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 затруднений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2357413369586052E-2"/>
                  <c:y val="-2.40573638685756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D0B-4A99-9E79-4BA6A53436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1"/>
                <c:pt idx="0">
                  <c:v>Первое анкетирование 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 formatCode="0.00%">
                  <c:v>0.247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D0B-4A99-9E79-4BA6A5343696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есть небольшие затруднения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1"/>
                <c:pt idx="0">
                  <c:v>Первое анкетирование 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 formatCode="0.00%">
                  <c:v>0.20399999999999999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D0B-4A99-9E79-4BA6A5343696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есть трудности 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1"/>
                <c:pt idx="0">
                  <c:v>Первое анкетирование 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0" formatCode="0.00%">
                  <c:v>0.17199999999999999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D0B-4A99-9E79-4BA6A5343696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очень трудно 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1"/>
                <c:pt idx="0">
                  <c:v>Первое анкетирование </c:v>
                </c:pt>
              </c:strCache>
            </c:strRef>
          </c:cat>
          <c:val>
            <c:numRef>
              <c:f>Лист1!$G$2:$G$5</c:f>
              <c:numCache>
                <c:formatCode>General</c:formatCode>
                <c:ptCount val="4"/>
                <c:pt idx="0" formatCode="0.00%">
                  <c:v>5.8999999999999997E-2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D0B-4A99-9E79-4BA6A53436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35662912"/>
        <c:axId val="635662520"/>
      </c:barChart>
      <c:catAx>
        <c:axId val="6356629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35662520"/>
        <c:crosses val="autoZero"/>
        <c:auto val="1"/>
        <c:lblAlgn val="ctr"/>
        <c:lblOffset val="100"/>
        <c:noMultiLvlLbl val="0"/>
      </c:catAx>
      <c:valAx>
        <c:axId val="635662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35662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0" i="0" u="none" strike="noStrike" baseline="0" dirty="0">
                <a:effectLst/>
              </a:rPr>
              <a:t>«Рефлексия и обратная связь в учебном процессе»</a:t>
            </a:r>
            <a:endParaRPr lang="ru-RU" dirty="0"/>
          </a:p>
        </c:rich>
      </c:tx>
      <c:layout>
        <c:manualLayout>
          <c:xMode val="edge"/>
          <c:yMode val="edge"/>
          <c:x val="0.28416465408715658"/>
          <c:y val="1.58730058144975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очень легко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1"/>
                <c:pt idx="0">
                  <c:v>Первое анкетирование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 formatCode="0.00%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E5-4923-88D4-32C4FCFA3F2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легко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1"/>
                <c:pt idx="0">
                  <c:v>Первое анкетирование 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 formatCode="0.00%">
                  <c:v>0.186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3E5-4923-88D4-32C4FCFA3F2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 затруднений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1"/>
                <c:pt idx="0">
                  <c:v>Первое анкетирование 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 formatCode="0.00%">
                  <c:v>0.25600000000000001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3E5-4923-88D4-32C4FCFA3F25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есть небольшие затруднения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1"/>
                <c:pt idx="0">
                  <c:v>Первое анкетирование 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 formatCode="0.00%">
                  <c:v>0.247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3E5-4923-88D4-32C4FCFA3F25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есть трудности 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1"/>
                <c:pt idx="0">
                  <c:v>Первое анкетирование 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0" formatCode="0.00%">
                  <c:v>0.18099999999999999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3E5-4923-88D4-32C4FCFA3F25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очень трудно 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1"/>
                <c:pt idx="0">
                  <c:v>Первое анкетирование </c:v>
                </c:pt>
              </c:strCache>
            </c:strRef>
          </c:cat>
          <c:val>
            <c:numRef>
              <c:f>Лист1!$G$2:$G$5</c:f>
              <c:numCache>
                <c:formatCode>General</c:formatCode>
                <c:ptCount val="4"/>
                <c:pt idx="0" formatCode="0.00%">
                  <c:v>6.9000000000000006E-2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3E5-4923-88D4-32C4FCFA3F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35657424"/>
        <c:axId val="635657816"/>
      </c:barChart>
      <c:catAx>
        <c:axId val="6356574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35657816"/>
        <c:crosses val="autoZero"/>
        <c:auto val="1"/>
        <c:lblAlgn val="ctr"/>
        <c:lblOffset val="100"/>
        <c:noMultiLvlLbl val="0"/>
      </c:catAx>
      <c:valAx>
        <c:axId val="635657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35657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layout>
        <c:manualLayout>
          <c:xMode val="edge"/>
          <c:yMode val="edge"/>
          <c:x val="9.148766590225188E-2"/>
          <c:y val="2.688504067232123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5.0466439135381118E-2"/>
          <c:y val="0.13692435577722362"/>
          <c:w val="0.89387940841865754"/>
          <c:h val="0.288705939957071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Целеполагание и планирование учебного процесса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0.00%</c:formatCode>
                <c:ptCount val="1"/>
                <c:pt idx="0">
                  <c:v>0.50800000000000001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C4-4DB2-B8BD-D4A9C590C0C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Использование ИКТ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0.00%</c:formatCode>
                <c:ptCount val="1"/>
                <c:pt idx="0">
                  <c:v>0.433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C4-4DB2-B8BD-D4A9C590C0C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Организация и реализация преподавания и обучения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0.00%</c:formatCode>
                <c:ptCount val="1"/>
                <c:pt idx="0">
                  <c:v>0.42699999999999999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8C4-4DB2-B8BD-D4A9C590C0C3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Интеграция обучения и воспитания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Лист1!$E$2</c:f>
              <c:numCache>
                <c:formatCode>0.00%</c:formatCode>
                <c:ptCount val="1"/>
                <c:pt idx="0">
                  <c:v>0.41499999999999998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8C4-4DB2-B8BD-D4A9C590C0C3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Педагогическая рефлексия и исследование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Лист1!$F$2</c:f>
              <c:numCache>
                <c:formatCode>0.00%</c:formatCode>
                <c:ptCount val="1"/>
                <c:pt idx="0">
                  <c:v>0.41099999999999998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8C4-4DB2-B8BD-D4A9C590C0C3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Рефлексия и обратная связь в учебном процессе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Лист1!$G$2</c:f>
              <c:numCache>
                <c:formatCode>0.00%</c:formatCode>
                <c:ptCount val="1"/>
                <c:pt idx="0">
                  <c:v>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8C4-4DB2-B8BD-D4A9C590C0C3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Навыки управления в классе 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Лист1!$H$2</c:f>
              <c:numCache>
                <c:formatCode>0.00%</c:formatCode>
                <c:ptCount val="1"/>
                <c:pt idx="0">
                  <c:v>0.36699999999999999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8C4-4DB2-B8BD-D4A9C590C0C3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Критериальное оценивание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Лист1!$I$2</c:f>
              <c:numCache>
                <c:formatCode>0.00%</c:formatCode>
                <c:ptCount val="1"/>
                <c:pt idx="0">
                  <c:v>0.36399999999999999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8C4-4DB2-B8BD-D4A9C590C0C3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Мотивация учащихся и создание благоприятной и комфортной учебной среды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Лист1!$J$2</c:f>
              <c:numCache>
                <c:formatCode>0%</c:formatCode>
                <c:ptCount val="1"/>
                <c:pt idx="0">
                  <c:v>0.33700000000000002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8C4-4DB2-B8BD-D4A9C590C0C3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 Работа в сетевом сообществе школы и сети школ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Лист1!$K$2</c:f>
              <c:numCache>
                <c:formatCode>0%</c:formatCode>
                <c:ptCount val="1"/>
                <c:pt idx="0">
                  <c:v>0.30299999999999999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8C4-4DB2-B8BD-D4A9C590C0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35619400"/>
        <c:axId val="635619008"/>
      </c:barChart>
      <c:catAx>
        <c:axId val="6356194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35619008"/>
        <c:crosses val="autoZero"/>
        <c:auto val="1"/>
        <c:lblAlgn val="ctr"/>
        <c:lblOffset val="100"/>
        <c:noMultiLvlLbl val="0"/>
      </c:catAx>
      <c:valAx>
        <c:axId val="6356190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35619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1323859978858484E-2"/>
          <c:y val="0.47665134830030709"/>
          <c:w val="0.72917178546398964"/>
          <c:h val="0.24729244339393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SchemeForSuggestions">
  <dgm:title val="Color Scheme for Suggestions"/>
  <dgm:desc val="Color Scheme for Suggestions"/>
  <dgm:catLst>
    <dgm:cat type="Other" pri="2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bg1">
        <a:lumMod val="95000"/>
      </a:schemeClr>
    </dgm:fillClrLst>
    <dgm:linClrLst>
      <a:schemeClr val="bg1">
        <a:lumMod val="95000"/>
      </a:schemeClr>
    </dgm:linClrLst>
    <dgm:effectClrLst/>
    <dgm:txLinClrLst/>
    <dgm:txFillClrLst meth="repeat">
      <a:schemeClr val="tx1">
        <a:lumMod val="75000"/>
        <a:lumOff val="25000"/>
      </a:schemeClr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BA0584-6DC4-4FA0-A8D1-6323A076DD48}" type="doc">
      <dgm:prSet loTypeId="urn:microsoft.com/office/officeart/2016/7/layout/BasicProcessNew" loCatId="process" qsTypeId="urn:microsoft.com/office/officeart/2005/8/quickstyle/simple1" qsCatId="simple" csTypeId="urn:microsoft.com/office/officeart/2005/8/colors/ColorSchemeForSuggestions" csCatId="other" phldr="1"/>
      <dgm:spPr/>
      <dgm:t>
        <a:bodyPr/>
        <a:lstStyle/>
        <a:p>
          <a:endParaRPr lang="en-US"/>
        </a:p>
      </dgm:t>
    </dgm:pt>
    <dgm:pt modelId="{F4056F6D-F5B1-40AC-BC5E-59049653CA72}">
      <dgm:prSet custT="1"/>
      <dgm:sp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800" b="1" dirty="0">
              <a:solidFill>
                <a:schemeClr val="tx1">
                  <a:lumMod val="75000"/>
                  <a:lumOff val="25000"/>
                </a:schemeClr>
              </a:solidFill>
            </a:rPr>
            <a:t>Результаты анкетирования по вопросу «На какие темы вы хотели бы обучиться на курсах повышения квалификации педагогических кадров?» показаны в ранжировании по степени уменьшения значимости.</a:t>
          </a:r>
          <a:endParaRPr lang="en-US" sz="1800" b="1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0002369C-2FFE-41A9-979A-44DCB4800ADA}" type="parTrans" cxnId="{4DEC2BDA-4DDC-4D00-836A-007EF370DEBE}">
      <dgm:prSet/>
      <dgm:spPr/>
      <dgm:t>
        <a:bodyPr/>
        <a:lstStyle/>
        <a:p>
          <a:endParaRPr lang="en-US"/>
        </a:p>
      </dgm:t>
    </dgm:pt>
    <dgm:pt modelId="{A7967F48-2C0B-4890-8810-84B68F100C71}" type="sibTrans" cxnId="{4DEC2BDA-4DDC-4D00-836A-007EF370DEBE}">
      <dgm:prSet/>
      <dgm:spPr/>
      <dgm:t>
        <a:bodyPr/>
        <a:lstStyle/>
        <a:p>
          <a:endParaRPr lang="en-US"/>
        </a:p>
      </dgm:t>
    </dgm:pt>
    <dgm:pt modelId="{53AE344E-0E12-421E-A04E-69E511E7867E}">
      <dgm:prSet custT="1"/>
      <dgm:sp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b="1" dirty="0">
              <a:solidFill>
                <a:schemeClr val="tx1">
                  <a:lumMod val="75000"/>
                  <a:lumOff val="25000"/>
                </a:schemeClr>
              </a:solidFill>
            </a:rPr>
            <a:t>Дифференцированное обучение и работа с одаренными детьми.</a:t>
          </a:r>
          <a:endParaRPr lang="en-US" sz="1400" b="1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07528688-55D0-42C9-8D1D-00B06B3FDAB5}" type="parTrans" cxnId="{02F25CD0-22E5-402C-9C3C-C16A00A13BA7}">
      <dgm:prSet/>
      <dgm:spPr/>
      <dgm:t>
        <a:bodyPr/>
        <a:lstStyle/>
        <a:p>
          <a:endParaRPr lang="en-US"/>
        </a:p>
      </dgm:t>
    </dgm:pt>
    <dgm:pt modelId="{850A6D39-6BCF-454C-9B99-EDE4889EA5EE}" type="sibTrans" cxnId="{02F25CD0-22E5-402C-9C3C-C16A00A13BA7}">
      <dgm:prSet/>
      <dgm:spPr/>
      <dgm:t>
        <a:bodyPr/>
        <a:lstStyle/>
        <a:p>
          <a:endParaRPr lang="en-US"/>
        </a:p>
      </dgm:t>
    </dgm:pt>
    <dgm:pt modelId="{7112FD35-3E3A-4DFD-80B8-FC3A6206CBEC}">
      <dgm:prSet custT="1"/>
      <dgm:sp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b="1" dirty="0" err="1">
              <a:solidFill>
                <a:schemeClr val="tx1">
                  <a:lumMod val="75000"/>
                  <a:lumOff val="25000"/>
                </a:schemeClr>
              </a:solidFill>
            </a:rPr>
            <a:t>Критериальное</a:t>
          </a:r>
          <a:r>
            <a:rPr lang="ru-RU" sz="1400" b="1" dirty="0">
              <a:solidFill>
                <a:schemeClr val="tx1">
                  <a:lumMod val="75000"/>
                  <a:lumOff val="25000"/>
                </a:schemeClr>
              </a:solidFill>
            </a:rPr>
            <a:t> оценивание.</a:t>
          </a:r>
          <a:endParaRPr lang="en-US" sz="1400" b="1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62A60D5E-55F8-4167-AD74-C92C95B9A075}" type="parTrans" cxnId="{1934A456-F99C-4784-AB95-ADFD06B0E5A0}">
      <dgm:prSet/>
      <dgm:spPr/>
      <dgm:t>
        <a:bodyPr/>
        <a:lstStyle/>
        <a:p>
          <a:endParaRPr lang="en-US"/>
        </a:p>
      </dgm:t>
    </dgm:pt>
    <dgm:pt modelId="{528125D1-E0E0-4F75-8D61-044D4F2BD0CE}" type="sibTrans" cxnId="{1934A456-F99C-4784-AB95-ADFD06B0E5A0}">
      <dgm:prSet/>
      <dgm:spPr/>
      <dgm:t>
        <a:bodyPr/>
        <a:lstStyle/>
        <a:p>
          <a:endParaRPr lang="en-US"/>
        </a:p>
      </dgm:t>
    </dgm:pt>
    <dgm:pt modelId="{97845404-3A89-4BBC-9D76-C6EB3D521013}">
      <dgm:prSet custT="1"/>
      <dgm:sp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b="1" dirty="0">
              <a:solidFill>
                <a:schemeClr val="tx1">
                  <a:lumMod val="75000"/>
                  <a:lumOff val="25000"/>
                </a:schemeClr>
              </a:solidFill>
            </a:rPr>
            <a:t>Предметно-интегрированное языковое обучение </a:t>
          </a:r>
          <a:r>
            <a:rPr lang="en-US" sz="1400" b="1" dirty="0">
              <a:solidFill>
                <a:schemeClr val="tx1">
                  <a:lumMod val="75000"/>
                  <a:lumOff val="25000"/>
                </a:schemeClr>
              </a:solidFill>
            </a:rPr>
            <a:t>CLIL</a:t>
          </a:r>
          <a:r>
            <a:rPr lang="ru-RU" sz="1400" b="1" dirty="0">
              <a:solidFill>
                <a:schemeClr val="tx1">
                  <a:lumMod val="75000"/>
                  <a:lumOff val="25000"/>
                </a:schemeClr>
              </a:solidFill>
            </a:rPr>
            <a:t> и </a:t>
          </a:r>
          <a:r>
            <a:rPr lang="en-US" sz="1400" b="1" dirty="0">
              <a:solidFill>
                <a:schemeClr val="tx1">
                  <a:lumMod val="75000"/>
                  <a:lumOff val="25000"/>
                </a:schemeClr>
              </a:solidFill>
            </a:rPr>
            <a:t>CITO</a:t>
          </a:r>
          <a:r>
            <a:rPr lang="ru-RU" sz="1400" b="1" dirty="0">
              <a:solidFill>
                <a:schemeClr val="tx1">
                  <a:lumMod val="75000"/>
                  <a:lumOff val="25000"/>
                </a:schemeClr>
              </a:solidFill>
            </a:rPr>
            <a:t>.</a:t>
          </a:r>
          <a:endParaRPr lang="en-US" sz="1400" b="1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0437A049-04C7-497A-ABFA-9479FBDA2B77}" type="parTrans" cxnId="{F593AADA-9B99-43E1-9BC0-C6D9C1779816}">
      <dgm:prSet/>
      <dgm:spPr/>
      <dgm:t>
        <a:bodyPr/>
        <a:lstStyle/>
        <a:p>
          <a:endParaRPr lang="en-US"/>
        </a:p>
      </dgm:t>
    </dgm:pt>
    <dgm:pt modelId="{9177B4A2-D9C5-4F21-BF36-C269CEF8A395}" type="sibTrans" cxnId="{F593AADA-9B99-43E1-9BC0-C6D9C1779816}">
      <dgm:prSet/>
      <dgm:spPr/>
      <dgm:t>
        <a:bodyPr/>
        <a:lstStyle/>
        <a:p>
          <a:endParaRPr lang="en-US"/>
        </a:p>
      </dgm:t>
    </dgm:pt>
    <dgm:pt modelId="{9CD6C8F3-2003-4058-B40A-F1B28D270552}">
      <dgm:prSet custT="1"/>
      <dgm:sp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b="1" dirty="0">
              <a:solidFill>
                <a:schemeClr val="tx1">
                  <a:lumMod val="75000"/>
                  <a:lumOff val="25000"/>
                </a:schemeClr>
              </a:solidFill>
            </a:rPr>
            <a:t>Уровневые курсы ЦПМ.</a:t>
          </a:r>
          <a:endParaRPr lang="en-US" sz="1400" b="1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8EF88E60-A922-438D-8255-8584F076B7FD}" type="parTrans" cxnId="{27D54DE1-07AE-45C9-861B-F5018AE0C67C}">
      <dgm:prSet/>
      <dgm:spPr/>
      <dgm:t>
        <a:bodyPr/>
        <a:lstStyle/>
        <a:p>
          <a:endParaRPr lang="en-US"/>
        </a:p>
      </dgm:t>
    </dgm:pt>
    <dgm:pt modelId="{EF42D70E-2797-4F67-B2B8-22E479B19099}" type="sibTrans" cxnId="{27D54DE1-07AE-45C9-861B-F5018AE0C67C}">
      <dgm:prSet/>
      <dgm:spPr/>
      <dgm:t>
        <a:bodyPr/>
        <a:lstStyle/>
        <a:p>
          <a:endParaRPr lang="en-US"/>
        </a:p>
      </dgm:t>
    </dgm:pt>
    <dgm:pt modelId="{69522A46-6CAB-420D-87DB-F8848F44C027}">
      <dgm:prSet custT="1"/>
      <dgm:sp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b="1" dirty="0">
              <a:solidFill>
                <a:schemeClr val="tx1">
                  <a:lumMod val="75000"/>
                  <a:lumOff val="25000"/>
                </a:schemeClr>
              </a:solidFill>
            </a:rPr>
            <a:t>Активные и новые методы и технологии обучения.</a:t>
          </a:r>
          <a:endParaRPr lang="en-US" sz="1400" b="1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DFF1F543-E962-4591-96C0-8FC9AFFD3EF8}" type="parTrans" cxnId="{888AF5EE-9179-484F-BF1A-B063DDD2783A}">
      <dgm:prSet/>
      <dgm:spPr/>
      <dgm:t>
        <a:bodyPr/>
        <a:lstStyle/>
        <a:p>
          <a:endParaRPr lang="en-US"/>
        </a:p>
      </dgm:t>
    </dgm:pt>
    <dgm:pt modelId="{EDFE4155-7CDD-4D37-AEA2-6971713F9D4D}" type="sibTrans" cxnId="{888AF5EE-9179-484F-BF1A-B063DDD2783A}">
      <dgm:prSet/>
      <dgm:spPr/>
      <dgm:t>
        <a:bodyPr/>
        <a:lstStyle/>
        <a:p>
          <a:endParaRPr lang="en-US"/>
        </a:p>
      </dgm:t>
    </dgm:pt>
    <dgm:pt modelId="{6C4F7256-55D3-4979-8584-070E0B153A17}">
      <dgm:prSet custT="1"/>
      <dgm:sp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b="1" dirty="0">
              <a:solidFill>
                <a:schemeClr val="tx1">
                  <a:lumMod val="75000"/>
                  <a:lumOff val="25000"/>
                </a:schemeClr>
              </a:solidFill>
            </a:rPr>
            <a:t>Исследование урока и исследование в действии.</a:t>
          </a:r>
          <a:endParaRPr lang="en-US" sz="1400" b="1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F5351BAB-CA6C-44CE-AB54-1A568716E708}" type="parTrans" cxnId="{9E94899F-1C3E-4341-862E-D9167ECB06C3}">
      <dgm:prSet/>
      <dgm:spPr/>
      <dgm:t>
        <a:bodyPr/>
        <a:lstStyle/>
        <a:p>
          <a:endParaRPr lang="en-US"/>
        </a:p>
      </dgm:t>
    </dgm:pt>
    <dgm:pt modelId="{E99201BD-01C4-4AB9-9BE8-4A97BF54AF51}" type="sibTrans" cxnId="{9E94899F-1C3E-4341-862E-D9167ECB06C3}">
      <dgm:prSet/>
      <dgm:spPr/>
      <dgm:t>
        <a:bodyPr/>
        <a:lstStyle/>
        <a:p>
          <a:endParaRPr lang="en-US"/>
        </a:p>
      </dgm:t>
    </dgm:pt>
    <dgm:pt modelId="{EE6309D0-2A9A-45BD-91F8-9E94EF98A4DE}">
      <dgm:prSet custT="1"/>
      <dgm:sp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b="1" dirty="0">
              <a:solidFill>
                <a:schemeClr val="tx1">
                  <a:lumMod val="75000"/>
                  <a:lumOff val="25000"/>
                </a:schemeClr>
              </a:solidFill>
            </a:rPr>
            <a:t>Проектное, исследовательское и проблемное обучение.</a:t>
          </a:r>
          <a:endParaRPr lang="en-US" sz="1400" b="1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4ABB3B2B-5EF7-4D33-BB7B-FA3B0FF768DE}" type="parTrans" cxnId="{73C45BB2-9336-4738-87D9-17B337EF3E37}">
      <dgm:prSet/>
      <dgm:spPr/>
      <dgm:t>
        <a:bodyPr/>
        <a:lstStyle/>
        <a:p>
          <a:endParaRPr lang="en-US"/>
        </a:p>
      </dgm:t>
    </dgm:pt>
    <dgm:pt modelId="{27A24658-4DA6-4D83-AE39-7ACB960541FB}" type="sibTrans" cxnId="{73C45BB2-9336-4738-87D9-17B337EF3E37}">
      <dgm:prSet/>
      <dgm:spPr/>
      <dgm:t>
        <a:bodyPr/>
        <a:lstStyle/>
        <a:p>
          <a:endParaRPr lang="en-US"/>
        </a:p>
      </dgm:t>
    </dgm:pt>
    <dgm:pt modelId="{1E804F7F-2B75-4AD2-9C78-7296253E4661}">
      <dgm:prSet custT="1"/>
      <dgm:sp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b="1" dirty="0">
              <a:solidFill>
                <a:schemeClr val="tx1">
                  <a:lumMod val="75000"/>
                  <a:lumOff val="25000"/>
                </a:schemeClr>
              </a:solidFill>
            </a:rPr>
            <a:t>Содержание обновленной образовательной программы.</a:t>
          </a:r>
          <a:endParaRPr lang="en-US" sz="1400" b="1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68DBEE2B-9469-48E8-BE31-556ECA1EA43B}" type="parTrans" cxnId="{F05FE635-DECB-40FC-B385-0C61417D2717}">
      <dgm:prSet/>
      <dgm:spPr/>
      <dgm:t>
        <a:bodyPr/>
        <a:lstStyle/>
        <a:p>
          <a:endParaRPr lang="en-US"/>
        </a:p>
      </dgm:t>
    </dgm:pt>
    <dgm:pt modelId="{CA88B44D-63C1-4CA4-9398-06FD41D155EF}" type="sibTrans" cxnId="{F05FE635-DECB-40FC-B385-0C61417D2717}">
      <dgm:prSet/>
      <dgm:spPr/>
      <dgm:t>
        <a:bodyPr/>
        <a:lstStyle/>
        <a:p>
          <a:endParaRPr lang="en-US"/>
        </a:p>
      </dgm:t>
    </dgm:pt>
    <dgm:pt modelId="{C02E4342-AEB3-492C-851F-D07C7D0A72A7}">
      <dgm:prSet custT="1"/>
      <dgm:sp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b="1" dirty="0">
              <a:solidFill>
                <a:schemeClr val="tx1">
                  <a:lumMod val="75000"/>
                  <a:lumOff val="25000"/>
                </a:schemeClr>
              </a:solidFill>
            </a:rPr>
            <a:t>ИКТ и дистанционное обучение.</a:t>
          </a:r>
          <a:endParaRPr lang="en-US" sz="1400" b="1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FCBCF3DB-1A9B-4EFF-8379-B84B4DA654C4}" type="parTrans" cxnId="{6DC40349-9714-43F9-A488-A8140FAD82A4}">
      <dgm:prSet/>
      <dgm:spPr/>
      <dgm:t>
        <a:bodyPr/>
        <a:lstStyle/>
        <a:p>
          <a:endParaRPr lang="en-US"/>
        </a:p>
      </dgm:t>
    </dgm:pt>
    <dgm:pt modelId="{23B21F67-7B8B-46D6-A3D7-AF53F49FD67B}" type="sibTrans" cxnId="{6DC40349-9714-43F9-A488-A8140FAD82A4}">
      <dgm:prSet/>
      <dgm:spPr/>
      <dgm:t>
        <a:bodyPr/>
        <a:lstStyle/>
        <a:p>
          <a:endParaRPr lang="en-US"/>
        </a:p>
      </dgm:t>
    </dgm:pt>
    <dgm:pt modelId="{A4471335-6702-41EB-A6BF-C8A0E9F2889E}">
      <dgm:prSet custT="1"/>
      <dgm:sp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b="1" dirty="0">
              <a:solidFill>
                <a:schemeClr val="tx1">
                  <a:lumMod val="75000"/>
                  <a:lumOff val="25000"/>
                </a:schemeClr>
              </a:solidFill>
            </a:rPr>
            <a:t>Критическое мышление.</a:t>
          </a:r>
          <a:endParaRPr lang="en-US" sz="1400" b="1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F6A5A2F0-E689-44B1-B439-6113510D7DA4}" type="parTrans" cxnId="{1E00D569-BD09-4D21-AA4F-1EA0CE3EC7B0}">
      <dgm:prSet/>
      <dgm:spPr/>
      <dgm:t>
        <a:bodyPr/>
        <a:lstStyle/>
        <a:p>
          <a:endParaRPr lang="en-US"/>
        </a:p>
      </dgm:t>
    </dgm:pt>
    <dgm:pt modelId="{6FE01BE1-4B63-46BC-B250-A0DC18C466D1}" type="sibTrans" cxnId="{1E00D569-BD09-4D21-AA4F-1EA0CE3EC7B0}">
      <dgm:prSet/>
      <dgm:spPr/>
      <dgm:t>
        <a:bodyPr/>
        <a:lstStyle/>
        <a:p>
          <a:endParaRPr lang="en-US"/>
        </a:p>
      </dgm:t>
    </dgm:pt>
    <dgm:pt modelId="{41C334AE-ED73-42C6-90C2-9BCA9AEAC0A9}">
      <dgm:prSet custT="1"/>
      <dgm:sp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b="1" dirty="0">
              <a:solidFill>
                <a:schemeClr val="tx1">
                  <a:lumMod val="75000"/>
                  <a:lumOff val="25000"/>
                </a:schemeClr>
              </a:solidFill>
            </a:rPr>
            <a:t>Методика преподавания </a:t>
          </a:r>
          <a:r>
            <a:rPr lang="en-US" sz="1400" b="1" dirty="0">
              <a:solidFill>
                <a:schemeClr val="tx1">
                  <a:lumMod val="75000"/>
                  <a:lumOff val="25000"/>
                </a:schemeClr>
              </a:solidFill>
            </a:rPr>
            <a:t>IELTS.</a:t>
          </a:r>
        </a:p>
      </dgm:t>
    </dgm:pt>
    <dgm:pt modelId="{A01528D6-5557-4029-8FFA-A3943CB8CC26}" type="parTrans" cxnId="{9944AEAB-6F94-4053-8DBF-03BB46C14A83}">
      <dgm:prSet/>
      <dgm:spPr/>
      <dgm:t>
        <a:bodyPr/>
        <a:lstStyle/>
        <a:p>
          <a:endParaRPr lang="en-US"/>
        </a:p>
      </dgm:t>
    </dgm:pt>
    <dgm:pt modelId="{0103762C-ED3B-4F0E-8DA7-6803AC5259AD}" type="sibTrans" cxnId="{9944AEAB-6F94-4053-8DBF-03BB46C14A83}">
      <dgm:prSet/>
      <dgm:spPr/>
      <dgm:t>
        <a:bodyPr/>
        <a:lstStyle/>
        <a:p>
          <a:endParaRPr lang="en-US"/>
        </a:p>
      </dgm:t>
    </dgm:pt>
    <dgm:pt modelId="{118BE245-3CF0-41C4-A22B-FADB6E695C36}">
      <dgm:prSet custT="1"/>
      <dgm:sp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b="1" dirty="0">
              <a:solidFill>
                <a:schemeClr val="tx1">
                  <a:lumMod val="75000"/>
                  <a:lumOff val="25000"/>
                </a:schemeClr>
              </a:solidFill>
            </a:rPr>
            <a:t>Подготовка к предметным олимпиадам.</a:t>
          </a:r>
          <a:endParaRPr lang="en-US" sz="1400" b="1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96BEF713-8C4C-4CA8-A6A9-D89F57D976C3}" type="parTrans" cxnId="{985B7F4E-B703-4D32-855B-3E45B67A3284}">
      <dgm:prSet/>
      <dgm:spPr/>
      <dgm:t>
        <a:bodyPr/>
        <a:lstStyle/>
        <a:p>
          <a:endParaRPr lang="en-US"/>
        </a:p>
      </dgm:t>
    </dgm:pt>
    <dgm:pt modelId="{23B0B62C-DAAA-460E-A60E-01B67E6404E1}" type="sibTrans" cxnId="{985B7F4E-B703-4D32-855B-3E45B67A3284}">
      <dgm:prSet/>
      <dgm:spPr/>
      <dgm:t>
        <a:bodyPr/>
        <a:lstStyle/>
        <a:p>
          <a:endParaRPr lang="en-US"/>
        </a:p>
      </dgm:t>
    </dgm:pt>
    <dgm:pt modelId="{306627FE-04F5-40A6-8D57-C1D82673BEDB}">
      <dgm:prSet custT="1"/>
      <dgm:sp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b="1" dirty="0">
              <a:solidFill>
                <a:schemeClr val="tx1">
                  <a:lumMod val="75000"/>
                  <a:lumOff val="25000"/>
                </a:schemeClr>
              </a:solidFill>
            </a:rPr>
            <a:t>Педагогическая технология ТРИЗ.</a:t>
          </a:r>
          <a:endParaRPr lang="en-US" sz="1400" b="1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3423487F-B878-4102-B50E-1BFC1B671733}" type="parTrans" cxnId="{B08F3F19-E0C7-42F8-8851-CCBC5F668C66}">
      <dgm:prSet/>
      <dgm:spPr/>
      <dgm:t>
        <a:bodyPr/>
        <a:lstStyle/>
        <a:p>
          <a:endParaRPr lang="en-US"/>
        </a:p>
      </dgm:t>
    </dgm:pt>
    <dgm:pt modelId="{13300245-3A38-4C01-AA07-A751C4E031B6}" type="sibTrans" cxnId="{B08F3F19-E0C7-42F8-8851-CCBC5F668C66}">
      <dgm:prSet/>
      <dgm:spPr/>
      <dgm:t>
        <a:bodyPr/>
        <a:lstStyle/>
        <a:p>
          <a:endParaRPr lang="en-US"/>
        </a:p>
      </dgm:t>
    </dgm:pt>
    <dgm:pt modelId="{BC230344-A7D0-4392-AC5D-0F68CEF4AF75}">
      <dgm:prSet custT="1"/>
      <dgm:sp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b="1" dirty="0">
              <a:solidFill>
                <a:schemeClr val="tx1">
                  <a:lumMod val="75000"/>
                  <a:lumOff val="25000"/>
                </a:schemeClr>
              </a:solidFill>
            </a:rPr>
            <a:t>Обучение функциональной грамотности.</a:t>
          </a:r>
          <a:endParaRPr lang="en-US" sz="1400" b="1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FA1052E4-34B6-4837-BCC7-4ED6CDF0F878}" type="parTrans" cxnId="{16049B25-F555-4558-923B-928290F46C5C}">
      <dgm:prSet/>
      <dgm:spPr/>
      <dgm:t>
        <a:bodyPr/>
        <a:lstStyle/>
        <a:p>
          <a:endParaRPr lang="en-US"/>
        </a:p>
      </dgm:t>
    </dgm:pt>
    <dgm:pt modelId="{315A9A7A-5291-4710-B9FC-5DE98113A912}" type="sibTrans" cxnId="{16049B25-F555-4558-923B-928290F46C5C}">
      <dgm:prSet/>
      <dgm:spPr/>
      <dgm:t>
        <a:bodyPr/>
        <a:lstStyle/>
        <a:p>
          <a:endParaRPr lang="en-US"/>
        </a:p>
      </dgm:t>
    </dgm:pt>
    <dgm:pt modelId="{BE817017-70D8-4CEF-BA5C-0B07D23F995F}">
      <dgm:prSet custT="1"/>
      <dgm:sp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b="1" dirty="0">
              <a:solidFill>
                <a:schemeClr val="tx1">
                  <a:lumMod val="75000"/>
                  <a:lumOff val="25000"/>
                </a:schemeClr>
              </a:solidFill>
            </a:rPr>
            <a:t>Тайм-менеджмент.</a:t>
          </a:r>
          <a:endParaRPr lang="en-US" sz="1400" b="1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E3BBB493-2DCF-46D2-9DD0-B15D59D031EC}" type="parTrans" cxnId="{500BEE7F-FA3E-44C0-944D-BC19F72EB846}">
      <dgm:prSet/>
      <dgm:spPr/>
      <dgm:t>
        <a:bodyPr/>
        <a:lstStyle/>
        <a:p>
          <a:endParaRPr lang="en-US"/>
        </a:p>
      </dgm:t>
    </dgm:pt>
    <dgm:pt modelId="{47355A8E-858A-4B80-A45C-1BDE68D7AB11}" type="sibTrans" cxnId="{500BEE7F-FA3E-44C0-944D-BC19F72EB846}">
      <dgm:prSet/>
      <dgm:spPr/>
      <dgm:t>
        <a:bodyPr/>
        <a:lstStyle/>
        <a:p>
          <a:endParaRPr lang="en-US"/>
        </a:p>
      </dgm:t>
    </dgm:pt>
    <dgm:pt modelId="{FC648362-57A7-4723-8834-963202EF391D}">
      <dgm:prSet custT="1"/>
      <dgm:sp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b="1" dirty="0">
              <a:solidFill>
                <a:schemeClr val="tx1">
                  <a:lumMod val="75000"/>
                  <a:lumOff val="25000"/>
                </a:schemeClr>
              </a:solidFill>
            </a:rPr>
            <a:t>Самоанализ своей деятельности и педагогическая рефлексия.</a:t>
          </a:r>
          <a:endParaRPr lang="en-US" sz="1400" b="1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676A132C-1D28-4D91-8C38-31E55B5E4B08}" type="parTrans" cxnId="{256B83E0-15BB-4CA6-89CA-EAE3DC82BD9C}">
      <dgm:prSet/>
      <dgm:spPr/>
      <dgm:t>
        <a:bodyPr/>
        <a:lstStyle/>
        <a:p>
          <a:endParaRPr lang="en-US"/>
        </a:p>
      </dgm:t>
    </dgm:pt>
    <dgm:pt modelId="{327954B9-7C81-40DB-B906-AA484C32FBAC}" type="sibTrans" cxnId="{256B83E0-15BB-4CA6-89CA-EAE3DC82BD9C}">
      <dgm:prSet/>
      <dgm:spPr/>
      <dgm:t>
        <a:bodyPr/>
        <a:lstStyle/>
        <a:p>
          <a:endParaRPr lang="en-US"/>
        </a:p>
      </dgm:t>
    </dgm:pt>
    <dgm:pt modelId="{0ADDFDF4-4B30-4965-A9D3-16960E78F2D1}">
      <dgm:prSet custT="1"/>
      <dgm:sp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ru-RU" sz="1400" b="1" dirty="0">
              <a:solidFill>
                <a:schemeClr val="tx1">
                  <a:lumMod val="75000"/>
                  <a:lumOff val="25000"/>
                </a:schemeClr>
              </a:solidFill>
            </a:rPr>
            <a:t>Лидерство.</a:t>
          </a:r>
          <a:endParaRPr lang="en-US" sz="1400" b="1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A57106E9-D226-47D3-B90A-BEB61C75D120}" type="parTrans" cxnId="{DB066C2B-7F64-4CA0-9D15-D7BD5DF750A3}">
      <dgm:prSet/>
      <dgm:spPr/>
      <dgm:t>
        <a:bodyPr/>
        <a:lstStyle/>
        <a:p>
          <a:endParaRPr lang="en-US"/>
        </a:p>
      </dgm:t>
    </dgm:pt>
    <dgm:pt modelId="{C8FAD2D0-E339-4FC7-A978-26CF8D3D090C}" type="sibTrans" cxnId="{DB066C2B-7F64-4CA0-9D15-D7BD5DF750A3}">
      <dgm:prSet/>
      <dgm:spPr/>
      <dgm:t>
        <a:bodyPr/>
        <a:lstStyle/>
        <a:p>
          <a:endParaRPr lang="en-US"/>
        </a:p>
      </dgm:t>
    </dgm:pt>
    <dgm:pt modelId="{3D03B39C-6D39-4D9A-BE4E-70C28CA5B85F}" type="pres">
      <dgm:prSet presAssocID="{90BA0584-6DC4-4FA0-A8D1-6323A076DD48}" presName="Name0" presStyleCnt="0">
        <dgm:presLayoutVars>
          <dgm:dir/>
          <dgm:resizeHandles val="exact"/>
        </dgm:presLayoutVars>
      </dgm:prSet>
      <dgm:spPr/>
    </dgm:pt>
    <dgm:pt modelId="{1D92C746-3BCC-4FD6-957C-104DBD4BB54D}" type="pres">
      <dgm:prSet presAssocID="{F4056F6D-F5B1-40AC-BC5E-59049653CA72}" presName="node" presStyleLbl="node1" presStyleIdx="0" presStyleCnt="1" custScaleX="91609">
        <dgm:presLayoutVars>
          <dgm:bulletEnabled val="1"/>
        </dgm:presLayoutVars>
      </dgm:prSet>
      <dgm:spPr/>
    </dgm:pt>
  </dgm:ptLst>
  <dgm:cxnLst>
    <dgm:cxn modelId="{B08F3F19-E0C7-42F8-8851-CCBC5F668C66}" srcId="{F4056F6D-F5B1-40AC-BC5E-59049653CA72}" destId="{306627FE-04F5-40A6-8D57-C1D82673BEDB}" srcOrd="12" destOrd="0" parTransId="{3423487F-B878-4102-B50E-1BFC1B671733}" sibTransId="{13300245-3A38-4C01-AA07-A751C4E031B6}"/>
    <dgm:cxn modelId="{98971321-B9A9-40F2-BCDF-948BC748B214}" type="presOf" srcId="{90BA0584-6DC4-4FA0-A8D1-6323A076DD48}" destId="{3D03B39C-6D39-4D9A-BE4E-70C28CA5B85F}" srcOrd="0" destOrd="0" presId="urn:microsoft.com/office/officeart/2016/7/layout/BasicProcessNew"/>
    <dgm:cxn modelId="{16049B25-F555-4558-923B-928290F46C5C}" srcId="{F4056F6D-F5B1-40AC-BC5E-59049653CA72}" destId="{BC230344-A7D0-4392-AC5D-0F68CEF4AF75}" srcOrd="13" destOrd="0" parTransId="{FA1052E4-34B6-4837-BCC7-4ED6CDF0F878}" sibTransId="{315A9A7A-5291-4710-B9FC-5DE98113A912}"/>
    <dgm:cxn modelId="{DB066C2B-7F64-4CA0-9D15-D7BD5DF750A3}" srcId="{F4056F6D-F5B1-40AC-BC5E-59049653CA72}" destId="{0ADDFDF4-4B30-4965-A9D3-16960E78F2D1}" srcOrd="16" destOrd="0" parTransId="{A57106E9-D226-47D3-B90A-BEB61C75D120}" sibTransId="{C8FAD2D0-E339-4FC7-A978-26CF8D3D090C}"/>
    <dgm:cxn modelId="{3B376F32-01D8-482D-B6CA-D690DAC12646}" type="presOf" srcId="{1E804F7F-2B75-4AD2-9C78-7296253E4661}" destId="{1D92C746-3BCC-4FD6-957C-104DBD4BB54D}" srcOrd="0" destOrd="8" presId="urn:microsoft.com/office/officeart/2016/7/layout/BasicProcessNew"/>
    <dgm:cxn modelId="{F05FE635-DECB-40FC-B385-0C61417D2717}" srcId="{F4056F6D-F5B1-40AC-BC5E-59049653CA72}" destId="{1E804F7F-2B75-4AD2-9C78-7296253E4661}" srcOrd="7" destOrd="0" parTransId="{68DBEE2B-9469-48E8-BE31-556ECA1EA43B}" sibTransId="{CA88B44D-63C1-4CA4-9398-06FD41D155EF}"/>
    <dgm:cxn modelId="{B49A6964-B26C-41E2-B17E-5B9582C0DD77}" type="presOf" srcId="{118BE245-3CF0-41C4-A22B-FADB6E695C36}" destId="{1D92C746-3BCC-4FD6-957C-104DBD4BB54D}" srcOrd="0" destOrd="12" presId="urn:microsoft.com/office/officeart/2016/7/layout/BasicProcessNew"/>
    <dgm:cxn modelId="{6DC40349-9714-43F9-A488-A8140FAD82A4}" srcId="{F4056F6D-F5B1-40AC-BC5E-59049653CA72}" destId="{C02E4342-AEB3-492C-851F-D07C7D0A72A7}" srcOrd="8" destOrd="0" parTransId="{FCBCF3DB-1A9B-4EFF-8379-B84B4DA654C4}" sibTransId="{23B21F67-7B8B-46D6-A3D7-AF53F49FD67B}"/>
    <dgm:cxn modelId="{1E00D569-BD09-4D21-AA4F-1EA0CE3EC7B0}" srcId="{F4056F6D-F5B1-40AC-BC5E-59049653CA72}" destId="{A4471335-6702-41EB-A6BF-C8A0E9F2889E}" srcOrd="9" destOrd="0" parTransId="{F6A5A2F0-E689-44B1-B439-6113510D7DA4}" sibTransId="{6FE01BE1-4B63-46BC-B250-A0DC18C466D1}"/>
    <dgm:cxn modelId="{985B7F4E-B703-4D32-855B-3E45B67A3284}" srcId="{F4056F6D-F5B1-40AC-BC5E-59049653CA72}" destId="{118BE245-3CF0-41C4-A22B-FADB6E695C36}" srcOrd="11" destOrd="0" parTransId="{96BEF713-8C4C-4CA8-A6A9-D89F57D976C3}" sibTransId="{23B0B62C-DAAA-460E-A60E-01B67E6404E1}"/>
    <dgm:cxn modelId="{F174E66E-CE42-414A-A7F7-17ED0444E763}" type="presOf" srcId="{BE817017-70D8-4CEF-BA5C-0B07D23F995F}" destId="{1D92C746-3BCC-4FD6-957C-104DBD4BB54D}" srcOrd="0" destOrd="15" presId="urn:microsoft.com/office/officeart/2016/7/layout/BasicProcessNew"/>
    <dgm:cxn modelId="{8A581453-99E0-4EB0-BCF0-D98086251406}" type="presOf" srcId="{0ADDFDF4-4B30-4965-A9D3-16960E78F2D1}" destId="{1D92C746-3BCC-4FD6-957C-104DBD4BB54D}" srcOrd="0" destOrd="17" presId="urn:microsoft.com/office/officeart/2016/7/layout/BasicProcessNew"/>
    <dgm:cxn modelId="{593AC373-0A7F-4D1F-84BB-E8A75E12E507}" type="presOf" srcId="{F4056F6D-F5B1-40AC-BC5E-59049653CA72}" destId="{1D92C746-3BCC-4FD6-957C-104DBD4BB54D}" srcOrd="0" destOrd="0" presId="urn:microsoft.com/office/officeart/2016/7/layout/BasicProcessNew"/>
    <dgm:cxn modelId="{1934A456-F99C-4784-AB95-ADFD06B0E5A0}" srcId="{F4056F6D-F5B1-40AC-BC5E-59049653CA72}" destId="{7112FD35-3E3A-4DFD-80B8-FC3A6206CBEC}" srcOrd="1" destOrd="0" parTransId="{62A60D5E-55F8-4167-AD74-C92C95B9A075}" sibTransId="{528125D1-E0E0-4F75-8D61-044D4F2BD0CE}"/>
    <dgm:cxn modelId="{C3920D78-8166-4F09-97FA-830BFF27B1F4}" type="presOf" srcId="{41C334AE-ED73-42C6-90C2-9BCA9AEAC0A9}" destId="{1D92C746-3BCC-4FD6-957C-104DBD4BB54D}" srcOrd="0" destOrd="11" presId="urn:microsoft.com/office/officeart/2016/7/layout/BasicProcessNew"/>
    <dgm:cxn modelId="{64BE4D78-E0D3-40B4-8156-5BEB1F005D53}" type="presOf" srcId="{C02E4342-AEB3-492C-851F-D07C7D0A72A7}" destId="{1D92C746-3BCC-4FD6-957C-104DBD4BB54D}" srcOrd="0" destOrd="9" presId="urn:microsoft.com/office/officeart/2016/7/layout/BasicProcessNew"/>
    <dgm:cxn modelId="{778FF87C-F4D6-4372-87A1-09C224C84C81}" type="presOf" srcId="{6C4F7256-55D3-4979-8584-070E0B153A17}" destId="{1D92C746-3BCC-4FD6-957C-104DBD4BB54D}" srcOrd="0" destOrd="6" presId="urn:microsoft.com/office/officeart/2016/7/layout/BasicProcessNew"/>
    <dgm:cxn modelId="{500BEE7F-FA3E-44C0-944D-BC19F72EB846}" srcId="{F4056F6D-F5B1-40AC-BC5E-59049653CA72}" destId="{BE817017-70D8-4CEF-BA5C-0B07D23F995F}" srcOrd="14" destOrd="0" parTransId="{E3BBB493-2DCF-46D2-9DD0-B15D59D031EC}" sibTransId="{47355A8E-858A-4B80-A45C-1BDE68D7AB11}"/>
    <dgm:cxn modelId="{C37AE882-A948-4DA0-A01E-01A2C2EFF754}" type="presOf" srcId="{A4471335-6702-41EB-A6BF-C8A0E9F2889E}" destId="{1D92C746-3BCC-4FD6-957C-104DBD4BB54D}" srcOrd="0" destOrd="10" presId="urn:microsoft.com/office/officeart/2016/7/layout/BasicProcessNew"/>
    <dgm:cxn modelId="{B4C78389-32B4-4202-8467-7FCB32443C73}" type="presOf" srcId="{69522A46-6CAB-420D-87DB-F8848F44C027}" destId="{1D92C746-3BCC-4FD6-957C-104DBD4BB54D}" srcOrd="0" destOrd="5" presId="urn:microsoft.com/office/officeart/2016/7/layout/BasicProcessNew"/>
    <dgm:cxn modelId="{D9FA8691-1AA8-4E40-975F-78E46B83267A}" type="presOf" srcId="{EE6309D0-2A9A-45BD-91F8-9E94EF98A4DE}" destId="{1D92C746-3BCC-4FD6-957C-104DBD4BB54D}" srcOrd="0" destOrd="7" presId="urn:microsoft.com/office/officeart/2016/7/layout/BasicProcessNew"/>
    <dgm:cxn modelId="{6DBB2B9E-F3C1-4475-A573-DA3AF40F07DB}" type="presOf" srcId="{9CD6C8F3-2003-4058-B40A-F1B28D270552}" destId="{1D92C746-3BCC-4FD6-957C-104DBD4BB54D}" srcOrd="0" destOrd="4" presId="urn:microsoft.com/office/officeart/2016/7/layout/BasicProcessNew"/>
    <dgm:cxn modelId="{9E94899F-1C3E-4341-862E-D9167ECB06C3}" srcId="{F4056F6D-F5B1-40AC-BC5E-59049653CA72}" destId="{6C4F7256-55D3-4979-8584-070E0B153A17}" srcOrd="5" destOrd="0" parTransId="{F5351BAB-CA6C-44CE-AB54-1A568716E708}" sibTransId="{E99201BD-01C4-4AB9-9BE8-4A97BF54AF51}"/>
    <dgm:cxn modelId="{3CE71EA9-F151-46A0-BF7C-A0148450276D}" type="presOf" srcId="{BC230344-A7D0-4392-AC5D-0F68CEF4AF75}" destId="{1D92C746-3BCC-4FD6-957C-104DBD4BB54D}" srcOrd="0" destOrd="14" presId="urn:microsoft.com/office/officeart/2016/7/layout/BasicProcessNew"/>
    <dgm:cxn modelId="{9944AEAB-6F94-4053-8DBF-03BB46C14A83}" srcId="{F4056F6D-F5B1-40AC-BC5E-59049653CA72}" destId="{41C334AE-ED73-42C6-90C2-9BCA9AEAC0A9}" srcOrd="10" destOrd="0" parTransId="{A01528D6-5557-4029-8FFA-A3943CB8CC26}" sibTransId="{0103762C-ED3B-4F0E-8DA7-6803AC5259AD}"/>
    <dgm:cxn modelId="{73C45BB2-9336-4738-87D9-17B337EF3E37}" srcId="{F4056F6D-F5B1-40AC-BC5E-59049653CA72}" destId="{EE6309D0-2A9A-45BD-91F8-9E94EF98A4DE}" srcOrd="6" destOrd="0" parTransId="{4ABB3B2B-5EF7-4D33-BB7B-FA3B0FF768DE}" sibTransId="{27A24658-4DA6-4D83-AE39-7ACB960541FB}"/>
    <dgm:cxn modelId="{664128BD-47F2-4CE5-8F46-BDAC5C99EBCC}" type="presOf" srcId="{97845404-3A89-4BBC-9D76-C6EB3D521013}" destId="{1D92C746-3BCC-4FD6-957C-104DBD4BB54D}" srcOrd="0" destOrd="3" presId="urn:microsoft.com/office/officeart/2016/7/layout/BasicProcessNew"/>
    <dgm:cxn modelId="{6F1495CE-4DBF-411C-A5A0-C213C1769701}" type="presOf" srcId="{53AE344E-0E12-421E-A04E-69E511E7867E}" destId="{1D92C746-3BCC-4FD6-957C-104DBD4BB54D}" srcOrd="0" destOrd="1" presId="urn:microsoft.com/office/officeart/2016/7/layout/BasicProcessNew"/>
    <dgm:cxn modelId="{02F25CD0-22E5-402C-9C3C-C16A00A13BA7}" srcId="{F4056F6D-F5B1-40AC-BC5E-59049653CA72}" destId="{53AE344E-0E12-421E-A04E-69E511E7867E}" srcOrd="0" destOrd="0" parTransId="{07528688-55D0-42C9-8D1D-00B06B3FDAB5}" sibTransId="{850A6D39-6BCF-454C-9B99-EDE4889EA5EE}"/>
    <dgm:cxn modelId="{71C7A5D0-52CF-4CAC-BE89-1AAECA47EB72}" type="presOf" srcId="{7112FD35-3E3A-4DFD-80B8-FC3A6206CBEC}" destId="{1D92C746-3BCC-4FD6-957C-104DBD4BB54D}" srcOrd="0" destOrd="2" presId="urn:microsoft.com/office/officeart/2016/7/layout/BasicProcessNew"/>
    <dgm:cxn modelId="{32344FD9-A467-4AB2-8D5A-B0A2AD38A72F}" type="presOf" srcId="{306627FE-04F5-40A6-8D57-C1D82673BEDB}" destId="{1D92C746-3BCC-4FD6-957C-104DBD4BB54D}" srcOrd="0" destOrd="13" presId="urn:microsoft.com/office/officeart/2016/7/layout/BasicProcessNew"/>
    <dgm:cxn modelId="{4DEC2BDA-4DDC-4D00-836A-007EF370DEBE}" srcId="{90BA0584-6DC4-4FA0-A8D1-6323A076DD48}" destId="{F4056F6D-F5B1-40AC-BC5E-59049653CA72}" srcOrd="0" destOrd="0" parTransId="{0002369C-2FFE-41A9-979A-44DCB4800ADA}" sibTransId="{A7967F48-2C0B-4890-8810-84B68F100C71}"/>
    <dgm:cxn modelId="{F593AADA-9B99-43E1-9BC0-C6D9C1779816}" srcId="{F4056F6D-F5B1-40AC-BC5E-59049653CA72}" destId="{97845404-3A89-4BBC-9D76-C6EB3D521013}" srcOrd="2" destOrd="0" parTransId="{0437A049-04C7-497A-ABFA-9479FBDA2B77}" sibTransId="{9177B4A2-D9C5-4F21-BF36-C269CEF8A395}"/>
    <dgm:cxn modelId="{659309DD-E75B-4271-9B95-5A95D065A178}" type="presOf" srcId="{FC648362-57A7-4723-8834-963202EF391D}" destId="{1D92C746-3BCC-4FD6-957C-104DBD4BB54D}" srcOrd="0" destOrd="16" presId="urn:microsoft.com/office/officeart/2016/7/layout/BasicProcessNew"/>
    <dgm:cxn modelId="{256B83E0-15BB-4CA6-89CA-EAE3DC82BD9C}" srcId="{F4056F6D-F5B1-40AC-BC5E-59049653CA72}" destId="{FC648362-57A7-4723-8834-963202EF391D}" srcOrd="15" destOrd="0" parTransId="{676A132C-1D28-4D91-8C38-31E55B5E4B08}" sibTransId="{327954B9-7C81-40DB-B906-AA484C32FBAC}"/>
    <dgm:cxn modelId="{27D54DE1-07AE-45C9-861B-F5018AE0C67C}" srcId="{F4056F6D-F5B1-40AC-BC5E-59049653CA72}" destId="{9CD6C8F3-2003-4058-B40A-F1B28D270552}" srcOrd="3" destOrd="0" parTransId="{8EF88E60-A922-438D-8255-8584F076B7FD}" sibTransId="{EF42D70E-2797-4F67-B2B8-22E479B19099}"/>
    <dgm:cxn modelId="{888AF5EE-9179-484F-BF1A-B063DDD2783A}" srcId="{F4056F6D-F5B1-40AC-BC5E-59049653CA72}" destId="{69522A46-6CAB-420D-87DB-F8848F44C027}" srcOrd="4" destOrd="0" parTransId="{DFF1F543-E962-4591-96C0-8FC9AFFD3EF8}" sibTransId="{EDFE4155-7CDD-4D37-AEA2-6971713F9D4D}"/>
    <dgm:cxn modelId="{D3D45E55-788C-41C9-95D6-D9EF3C6707FB}" type="presParOf" srcId="{3D03B39C-6D39-4D9A-BE4E-70C28CA5B85F}" destId="{1D92C746-3BCC-4FD6-957C-104DBD4BB54D}" srcOrd="0" destOrd="0" presId="urn:microsoft.com/office/officeart/2016/7/layout/Basic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92C746-3BCC-4FD6-957C-104DBD4BB54D}">
      <dsp:nvSpPr>
        <dsp:cNvPr id="0" name=""/>
        <dsp:cNvSpPr/>
      </dsp:nvSpPr>
      <dsp:spPr>
        <a:xfrm>
          <a:off x="460522" y="0"/>
          <a:ext cx="9826468" cy="4882389"/>
        </a:xfrm>
        <a:prstGeom prst="rect">
          <a:avLst/>
        </a:prstGeom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tx1">
                  <a:lumMod val="75000"/>
                  <a:lumOff val="25000"/>
                </a:schemeClr>
              </a:solidFill>
            </a:rPr>
            <a:t>Результаты анкетирования по вопросу «На какие темы вы хотели бы обучиться на курсах повышения квалификации педагогических кадров?» показаны в ранжировании по степени уменьшения значимости.</a:t>
          </a:r>
          <a:endParaRPr lang="en-US" sz="1800" b="1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>
              <a:solidFill>
                <a:schemeClr val="tx1">
                  <a:lumMod val="75000"/>
                  <a:lumOff val="25000"/>
                </a:schemeClr>
              </a:solidFill>
            </a:rPr>
            <a:t>Дифференцированное обучение и работа с одаренными детьми.</a:t>
          </a:r>
          <a:endParaRPr lang="en-US" sz="1400" b="1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 err="1">
              <a:solidFill>
                <a:schemeClr val="tx1">
                  <a:lumMod val="75000"/>
                  <a:lumOff val="25000"/>
                </a:schemeClr>
              </a:solidFill>
            </a:rPr>
            <a:t>Критериальное</a:t>
          </a:r>
          <a:r>
            <a:rPr lang="ru-RU" sz="1400" b="1" kern="1200" dirty="0">
              <a:solidFill>
                <a:schemeClr val="tx1">
                  <a:lumMod val="75000"/>
                  <a:lumOff val="25000"/>
                </a:schemeClr>
              </a:solidFill>
            </a:rPr>
            <a:t> оценивание.</a:t>
          </a:r>
          <a:endParaRPr lang="en-US" sz="1400" b="1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>
              <a:solidFill>
                <a:schemeClr val="tx1">
                  <a:lumMod val="75000"/>
                  <a:lumOff val="25000"/>
                </a:schemeClr>
              </a:solidFill>
            </a:rPr>
            <a:t>Предметно-интегрированное языковое обучение </a:t>
          </a:r>
          <a:r>
            <a:rPr lang="en-US" sz="1400" b="1" kern="1200" dirty="0">
              <a:solidFill>
                <a:schemeClr val="tx1">
                  <a:lumMod val="75000"/>
                  <a:lumOff val="25000"/>
                </a:schemeClr>
              </a:solidFill>
            </a:rPr>
            <a:t>CLIL</a:t>
          </a:r>
          <a:r>
            <a:rPr lang="ru-RU" sz="1400" b="1" kern="1200" dirty="0">
              <a:solidFill>
                <a:schemeClr val="tx1">
                  <a:lumMod val="75000"/>
                  <a:lumOff val="25000"/>
                </a:schemeClr>
              </a:solidFill>
            </a:rPr>
            <a:t> и </a:t>
          </a:r>
          <a:r>
            <a:rPr lang="en-US" sz="1400" b="1" kern="1200" dirty="0">
              <a:solidFill>
                <a:schemeClr val="tx1">
                  <a:lumMod val="75000"/>
                  <a:lumOff val="25000"/>
                </a:schemeClr>
              </a:solidFill>
            </a:rPr>
            <a:t>CITO</a:t>
          </a:r>
          <a:r>
            <a:rPr lang="ru-RU" sz="1400" b="1" kern="1200" dirty="0">
              <a:solidFill>
                <a:schemeClr val="tx1">
                  <a:lumMod val="75000"/>
                  <a:lumOff val="25000"/>
                </a:schemeClr>
              </a:solidFill>
            </a:rPr>
            <a:t>.</a:t>
          </a:r>
          <a:endParaRPr lang="en-US" sz="1400" b="1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>
              <a:solidFill>
                <a:schemeClr val="tx1">
                  <a:lumMod val="75000"/>
                  <a:lumOff val="25000"/>
                </a:schemeClr>
              </a:solidFill>
            </a:rPr>
            <a:t>Уровневые курсы ЦПМ.</a:t>
          </a:r>
          <a:endParaRPr lang="en-US" sz="1400" b="1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>
              <a:solidFill>
                <a:schemeClr val="tx1">
                  <a:lumMod val="75000"/>
                  <a:lumOff val="25000"/>
                </a:schemeClr>
              </a:solidFill>
            </a:rPr>
            <a:t>Активные и новые методы и технологии обучения.</a:t>
          </a:r>
          <a:endParaRPr lang="en-US" sz="1400" b="1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>
              <a:solidFill>
                <a:schemeClr val="tx1">
                  <a:lumMod val="75000"/>
                  <a:lumOff val="25000"/>
                </a:schemeClr>
              </a:solidFill>
            </a:rPr>
            <a:t>Исследование урока и исследование в действии.</a:t>
          </a:r>
          <a:endParaRPr lang="en-US" sz="1400" b="1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>
              <a:solidFill>
                <a:schemeClr val="tx1">
                  <a:lumMod val="75000"/>
                  <a:lumOff val="25000"/>
                </a:schemeClr>
              </a:solidFill>
            </a:rPr>
            <a:t>Проектное, исследовательское и проблемное обучение.</a:t>
          </a:r>
          <a:endParaRPr lang="en-US" sz="1400" b="1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>
              <a:solidFill>
                <a:schemeClr val="tx1">
                  <a:lumMod val="75000"/>
                  <a:lumOff val="25000"/>
                </a:schemeClr>
              </a:solidFill>
            </a:rPr>
            <a:t>Содержание обновленной образовательной программы.</a:t>
          </a:r>
          <a:endParaRPr lang="en-US" sz="1400" b="1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>
              <a:solidFill>
                <a:schemeClr val="tx1">
                  <a:lumMod val="75000"/>
                  <a:lumOff val="25000"/>
                </a:schemeClr>
              </a:solidFill>
            </a:rPr>
            <a:t>ИКТ и дистанционное обучение.</a:t>
          </a:r>
          <a:endParaRPr lang="en-US" sz="1400" b="1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>
              <a:solidFill>
                <a:schemeClr val="tx1">
                  <a:lumMod val="75000"/>
                  <a:lumOff val="25000"/>
                </a:schemeClr>
              </a:solidFill>
            </a:rPr>
            <a:t>Критическое мышление.</a:t>
          </a:r>
          <a:endParaRPr lang="en-US" sz="1400" b="1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>
              <a:solidFill>
                <a:schemeClr val="tx1">
                  <a:lumMod val="75000"/>
                  <a:lumOff val="25000"/>
                </a:schemeClr>
              </a:solidFill>
            </a:rPr>
            <a:t>Методика преподавания </a:t>
          </a:r>
          <a:r>
            <a:rPr lang="en-US" sz="1400" b="1" kern="1200" dirty="0">
              <a:solidFill>
                <a:schemeClr val="tx1">
                  <a:lumMod val="75000"/>
                  <a:lumOff val="25000"/>
                </a:schemeClr>
              </a:solidFill>
            </a:rPr>
            <a:t>IELTS.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>
              <a:solidFill>
                <a:schemeClr val="tx1">
                  <a:lumMod val="75000"/>
                  <a:lumOff val="25000"/>
                </a:schemeClr>
              </a:solidFill>
            </a:rPr>
            <a:t>Подготовка к предметным олимпиадам.</a:t>
          </a:r>
          <a:endParaRPr lang="en-US" sz="1400" b="1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>
              <a:solidFill>
                <a:schemeClr val="tx1">
                  <a:lumMod val="75000"/>
                  <a:lumOff val="25000"/>
                </a:schemeClr>
              </a:solidFill>
            </a:rPr>
            <a:t>Педагогическая технология ТРИЗ.</a:t>
          </a:r>
          <a:endParaRPr lang="en-US" sz="1400" b="1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>
              <a:solidFill>
                <a:schemeClr val="tx1">
                  <a:lumMod val="75000"/>
                  <a:lumOff val="25000"/>
                </a:schemeClr>
              </a:solidFill>
            </a:rPr>
            <a:t>Обучение функциональной грамотности.</a:t>
          </a:r>
          <a:endParaRPr lang="en-US" sz="1400" b="1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>
              <a:solidFill>
                <a:schemeClr val="tx1">
                  <a:lumMod val="75000"/>
                  <a:lumOff val="25000"/>
                </a:schemeClr>
              </a:solidFill>
            </a:rPr>
            <a:t>Тайм-менеджмент.</a:t>
          </a:r>
          <a:endParaRPr lang="en-US" sz="1400" b="1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>
              <a:solidFill>
                <a:schemeClr val="tx1">
                  <a:lumMod val="75000"/>
                  <a:lumOff val="25000"/>
                </a:schemeClr>
              </a:solidFill>
            </a:rPr>
            <a:t>Самоанализ своей деятельности и педагогическая рефлексия.</a:t>
          </a:r>
          <a:endParaRPr lang="en-US" sz="1400" b="1" kern="1200" dirty="0">
            <a:solidFill>
              <a:schemeClr val="tx1">
                <a:lumMod val="75000"/>
                <a:lumOff val="25000"/>
              </a:schemeClr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1" kern="1200" dirty="0">
              <a:solidFill>
                <a:schemeClr val="tx1">
                  <a:lumMod val="75000"/>
                  <a:lumOff val="25000"/>
                </a:schemeClr>
              </a:solidFill>
            </a:rPr>
            <a:t>Лидерство.</a:t>
          </a:r>
          <a:endParaRPr lang="en-US" sz="1400" b="1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460522" y="0"/>
        <a:ext cx="9826468" cy="48823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ProcessNew">
  <dgm:title val="Basic Process New"/>
  <dgm:desc val="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fact="0.15"/>
      <dgm:constr type="h" for="ch" forName="sibTrans" op="equ"/>
    </dgm:constrLst>
    <dgm:ruleLst>
      <dgm:rule type="h" for="ch" forName="sibTrans" val="6.75" fact="NaN" max="NaN"/>
      <dgm:rule type="w" for="ch" forName="sibTrans" val="8.75" fact="NaN" max="NaN"/>
    </dgm:ruleLst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lMarg" val="12"/>
          <dgm:constr type="rMarg" val="12"/>
          <dgm:constr type="tMarg" val="12"/>
          <dgm:constr type="bMarg" val="12"/>
        </dgm:constrLst>
        <dgm:ruleLst>
          <dgm:rule type="primFontSz" val="11" fact="NaN" max="NaN"/>
          <dgm:rule type="primFontSz" val="18" fact="NaN" max="NaN"/>
          <dgm:rule type="h" val="NaN" fact="1.5" max="NaN"/>
          <dgm:rule type="primFontSz" val="11" fact="NaN" max="NaN"/>
          <dgm:rule type="h" val="INF" fact="NaN" max="NaN"/>
        </dgm:ruleLst>
      </dgm:layoutNode>
      <dgm:forEach name="sibTransForEach" axis="followSib" ptType="sibTrans" cnt="1">
        <dgm:layoutNode name="sibTransSpacerBeforeConnector" styleLbl="node1">
          <dgm:alg type="sp"/>
          <dgm:shape xmlns:r="http://schemas.openxmlformats.org/officeDocument/2006/relationships" r:blip="">
            <dgm:adjLst/>
          </dgm:shape>
          <dgm:constrLst>
            <dgm:constr type="w" val="4.5"/>
          </dgm:constrLst>
          <dgm:presOf/>
          <dgm:ruleLst>
            <dgm:rule type="w" val="4.5" fact="NaN" max="NaN"/>
          </dgm:ruleLst>
        </dgm:layoutNode>
        <dgm:layoutNode name="sibTrans" styleLbl="node1">
          <dgm:alg type="sp"/>
          <dgm:shape xmlns:r="http://schemas.openxmlformats.org/officeDocument/2006/relationships" type="rightArrow" r:blip="">
            <dgm:adjLst>
              <dgm:adj idx="1" val="0.5"/>
            </dgm:adjLst>
          </dgm:shape>
          <dgm:presOf axis="self"/>
          <dgm:constrLst>
            <dgm:constr type="h" val="6.75"/>
          </dgm:constrLst>
          <dgm:ruleLst>
            <dgm:rule type="h" val="6.75" fact="NaN" max="NaN"/>
            <dgm:rule type="w" val="8.75" fact="NaN" max="NaN"/>
          </dgm:ruleLst>
        </dgm:layoutNode>
        <dgm:layoutNode name="sibTransSpacerAfterConnector">
          <dgm:alg type="sp"/>
          <dgm:shape xmlns:r="http://schemas.openxmlformats.org/officeDocument/2006/relationships" r:blip="">
            <dgm:adjLst/>
          </dgm:shape>
          <dgm:constrLst>
            <dgm:constr type="w" val="4.5"/>
          </dgm:constrLst>
          <dgm:presOf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6A0C-F0B9-4C76-8DD5-183488B82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9A8209B-AFC9-4FD3-BAB4-AACED65CB3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51ADF4-59AB-45FC-970F-CE5C8F7F2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4B265-9E74-4A62-A52E-68DF2574BA37}" type="datetimeFigureOut">
              <a:rPr lang="ru-RU" smtClean="0"/>
              <a:t>18.08.2017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76050A-0D14-4076-987C-EA2180401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C0936D-C5CC-4A9C-BC66-DB7FAFEBE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04B51-B4DB-41AE-AA44-42B232741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681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68FFEC-1BE6-41D1-AECD-14A1B1829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DFC8362-A540-4191-831D-EB56000585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50A16-9F2F-4B25-9885-B7FB9E66A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4B265-9E74-4A62-A52E-68DF2574BA37}" type="datetimeFigureOut">
              <a:rPr lang="ru-RU" smtClean="0"/>
              <a:t>18.08.2017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52B5A8-2E84-4126-ADA0-3661B6245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A76712-DA54-459B-94AD-FB3A46AE4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04B51-B4DB-41AE-AA44-42B232741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333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D5CFBD0-D6D3-4FEB-8C19-A24B8ADE49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12F28CF-8D8E-4CDA-A9C6-EEC7FB652D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4CC118-577A-46BB-B72D-A62F522C5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4B265-9E74-4A62-A52E-68DF2574BA37}" type="datetimeFigureOut">
              <a:rPr lang="ru-RU" smtClean="0"/>
              <a:t>18.08.2017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8AD916-429C-45FF-B457-046F9EE4B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ABCC64-A6F4-4F2D-9075-59B924B87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04B51-B4DB-41AE-AA44-42B232741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479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8AA92F-A584-4E13-B0DD-3226A548F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97BD8F-8CA2-4E48-8310-EDAF97A0E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1984ED-3F5A-453E-9D8B-E7C2BAD37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4B265-9E74-4A62-A52E-68DF2574BA37}" type="datetimeFigureOut">
              <a:rPr lang="ru-RU" smtClean="0"/>
              <a:t>18.08.2017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C02401-DAF9-4A65-8289-A876EE6E4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5924D5-18AC-4A8A-91E3-DA52F31EF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04B51-B4DB-41AE-AA44-42B232741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993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6C4980-D056-4BFC-B659-053A4C425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19E1B2A-70E0-4ED1-B529-37975B7E5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849B85-7DA2-422E-8411-845DD17A9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4B265-9E74-4A62-A52E-68DF2574BA37}" type="datetimeFigureOut">
              <a:rPr lang="ru-RU" smtClean="0"/>
              <a:t>18.08.2017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48C68C-4555-4B88-83C0-356F67D69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BDA732-D627-4FB6-86B9-B4ED46480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04B51-B4DB-41AE-AA44-42B232741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400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04F811-175D-40EF-B370-B13DA4ECB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AF0329-EF4C-465D-9B86-A2AD160BDF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AC77CA6-4629-4F88-ADE2-0C65F061E9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93AF400-3613-4A66-892A-BFED2D014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4B265-9E74-4A62-A52E-68DF2574BA37}" type="datetimeFigureOut">
              <a:rPr lang="ru-RU" smtClean="0"/>
              <a:t>18.08.2017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61736B-46D7-430A-A976-DB5066132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E5459A7-7C45-4B4A-9642-ADFC4C5BB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04B51-B4DB-41AE-AA44-42B232741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174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A6ED69-F433-4BFB-B7C6-9A55CF217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036210-5DD8-4AB2-88A9-C16C4DC8D8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1E1D44B-7915-4F65-86F9-5C612EA8E6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DB9ABAE-7002-49A7-A2D5-858586D921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BD6687D-F33A-45EA-8BC2-79309541A3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C9D9FC3-258B-48A7-91AD-CCE51FFC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4B265-9E74-4A62-A52E-68DF2574BA37}" type="datetimeFigureOut">
              <a:rPr lang="ru-RU" smtClean="0"/>
              <a:t>18.08.2017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BF21773-761A-475B-BE05-C290127AC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87006C5-5B64-4F34-9042-F125408E7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04B51-B4DB-41AE-AA44-42B232741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693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4CEFD6-6989-4555-8BA2-FC735F311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261DA11-6465-4B34-BE88-8ED8652F6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4B265-9E74-4A62-A52E-68DF2574BA37}" type="datetimeFigureOut">
              <a:rPr lang="ru-RU" smtClean="0"/>
              <a:t>18.08.2017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6FCBFEF-2373-4A3D-A90E-7FBE42C9B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BBBE419-AC73-4FFA-A813-0CEE0E3DC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04B51-B4DB-41AE-AA44-42B232741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700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570A95A-8828-47E3-B195-DE2EADFF4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4B265-9E74-4A62-A52E-68DF2574BA37}" type="datetimeFigureOut">
              <a:rPr lang="ru-RU" smtClean="0"/>
              <a:t>18.08.2017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282982-7437-49D1-9B5D-91280F423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2352AD-0BE5-4C76-884C-982C3B600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04B51-B4DB-41AE-AA44-42B232741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643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4EDF22-AA15-422D-BCD3-59931EC80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A9584C-911B-4884-8C27-0A55CEDA8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FB28A8C-7A64-4628-98D3-CD3A838F2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83D46ED-5C5F-4C3A-BC25-FC8B1DF25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4B265-9E74-4A62-A52E-68DF2574BA37}" type="datetimeFigureOut">
              <a:rPr lang="ru-RU" smtClean="0"/>
              <a:t>18.08.2017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034012-4ADC-4EB2-81F8-4198BBF4B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84A897-4EAE-48E3-BC31-24C64EF46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04B51-B4DB-41AE-AA44-42B232741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988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7EFC7C-9D40-4678-8618-2FE15EED5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E01F11D-DFDF-4624-A22C-DF07644BCE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E2D31B-1BF7-40FD-921F-3412575D3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49DECE-779E-414B-94FC-4EAE69B66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4B265-9E74-4A62-A52E-68DF2574BA37}" type="datetimeFigureOut">
              <a:rPr lang="ru-RU" smtClean="0"/>
              <a:t>18.08.2017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ECA434-EFCF-4C6D-9767-72EFAEBA9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7CB125-9A51-47AD-9133-81308C2B6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04B51-B4DB-41AE-AA44-42B232741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385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93346D-2EC2-493D-B28D-E094A24F4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4B4AFA-68C6-498D-B9BB-E6ED9E283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BDC927-F1BC-407D-8958-F6CB636198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4B265-9E74-4A62-A52E-68DF2574BA37}" type="datetimeFigureOut">
              <a:rPr lang="ru-RU" smtClean="0"/>
              <a:t>18.08.2017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FBF140-2C90-4948-AD3D-8C153CF45A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92E7FA-3503-4C2C-B2BC-5448915F49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04B51-B4DB-41AE-AA44-42B2327416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820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/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rgbClr val="738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rgbClr val="93C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AB1B2A-F7CA-4EBA-8513-65F3E5029F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0301" y="3829090"/>
            <a:ext cx="6939722" cy="1737360"/>
          </a:xfrm>
        </p:spPr>
        <p:txBody>
          <a:bodyPr anchor="t">
            <a:normAutofit/>
          </a:bodyPr>
          <a:lstStyle/>
          <a:p>
            <a:pPr algn="l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Анализ результатов анкетирования и рекомендации по профессиональному развитию педагогов Назарбаев Интеллектуальных школ </a:t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B31437-F111-4675-B2DE-65171B708E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69151" y="4697770"/>
            <a:ext cx="3211288" cy="1737360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Нургужина Асель Маратовна,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Ph.D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Associate Professor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l">
              <a:spcBef>
                <a:spcPts val="0"/>
              </a:spcBef>
              <a:spcAft>
                <a:spcPts val="600"/>
              </a:spcAft>
            </a:pP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директора по трансляции Центра педагогического мастерства </a:t>
            </a:r>
            <a:r>
              <a:rPr lang="ru-RU" sz="1500" b="1" dirty="0"/>
              <a:t>	</a:t>
            </a:r>
            <a:br>
              <a:rPr lang="ru-RU" sz="1500" b="1" dirty="0"/>
            </a:br>
            <a:r>
              <a:rPr lang="ru-RU" sz="1500" b="1" dirty="0"/>
              <a:t>	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C8A5B0C-DB7A-409F-864D-6A7965818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726" y="515244"/>
            <a:ext cx="1766383" cy="6641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BE351F-0E26-46F0-A0E3-296929158977}"/>
              </a:ext>
            </a:extLst>
          </p:cNvPr>
          <p:cNvSpPr txBox="1"/>
          <p:nvPr/>
        </p:nvSpPr>
        <p:spPr>
          <a:xfrm>
            <a:off x="617039" y="4990892"/>
            <a:ext cx="669897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r>
              <a:rPr lang="ru-RU" sz="1200" b="1" dirty="0"/>
              <a:t>Августовская конференция педагогических работников </a:t>
            </a:r>
            <a:endParaRPr lang="ru-RU" sz="1200" dirty="0"/>
          </a:p>
          <a:p>
            <a:r>
              <a:rPr lang="ru-RU" sz="1200" b="1" dirty="0"/>
              <a:t>Назарбаев Интеллектуальных школ </a:t>
            </a:r>
            <a:endParaRPr lang="ru-RU" sz="1200" dirty="0"/>
          </a:p>
          <a:p>
            <a:r>
              <a:rPr lang="ru-RU" sz="1200" b="1" dirty="0"/>
              <a:t>«РЕЗУЛЬТАТЫ И ПЕРСПЕКТИВЫ ОБУЧЕНИЯ </a:t>
            </a:r>
            <a:endParaRPr lang="ru-RU" sz="1200" dirty="0"/>
          </a:p>
          <a:p>
            <a:r>
              <a:rPr lang="ru-RU" sz="1200" b="1" dirty="0"/>
              <a:t>В ИНТЕЛЛЕКТУАЛЬНЫХ ШКОЛАХ: </a:t>
            </a:r>
            <a:endParaRPr lang="ru-RU" sz="1200" dirty="0"/>
          </a:p>
          <a:p>
            <a:r>
              <a:rPr lang="ru-RU" sz="1200" b="1" dirty="0"/>
              <a:t>НОВЫЕ ПОТРЕБНОСТИ, НОВЫЕ ВОЗМОЖНОСТИ» </a:t>
            </a:r>
          </a:p>
          <a:p>
            <a:r>
              <a:rPr lang="ru-RU" sz="1200" b="1" dirty="0"/>
              <a:t>СЕКЦИЯ 2 </a:t>
            </a:r>
            <a:endParaRPr lang="ru-RU" sz="1200" dirty="0"/>
          </a:p>
          <a:p>
            <a:r>
              <a:rPr lang="ru-RU" sz="1200" b="1" dirty="0"/>
              <a:t>Участники: </a:t>
            </a:r>
            <a:r>
              <a:rPr lang="ru-RU" sz="1200" dirty="0"/>
              <a:t>заместители директоров школ по научно-методической работе </a:t>
            </a:r>
          </a:p>
        </p:txBody>
      </p:sp>
    </p:spTree>
    <p:extLst>
      <p:ext uri="{BB962C8B-B14F-4D97-AF65-F5344CB8AC3E}">
        <p14:creationId xmlns:p14="http://schemas.microsoft.com/office/powerpoint/2010/main" val="4232881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F7A052-2920-49FF-93F0-C5FAEE615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226" y="553968"/>
            <a:ext cx="11188148" cy="1460500"/>
          </a:xfrm>
        </p:spPr>
        <p:txBody>
          <a:bodyPr>
            <a:normAutofit fontScale="90000"/>
          </a:bodyPr>
          <a:lstStyle/>
          <a:p>
            <a:pPr>
              <a:lnSpc>
                <a:spcPct val="50000"/>
              </a:lnSpc>
            </a:pP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АНКЕТИРОВАНИЯ УЧИТЕЛЕЙ НАЗАРБАЕВ ИНТЕЛЛЕКТУАЛЬНЫХ ШКОЛ</a:t>
            </a:r>
            <a:b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АНКЕТЕ «АНАЛИЗ МЕТОДИЧЕСКИХ ПОТРЕБНОСТЕЙ В ПЕДАГОГИЧЕСКОЙ ДЕЯТЕЛЬНОСТИ»</a:t>
            </a:r>
            <a:r>
              <a:rPr lang="ru-RU" sz="5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A6B656-6989-4D7B-A804-5A88281DE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183" y="2143677"/>
            <a:ext cx="10515600" cy="4351338"/>
          </a:xfrm>
        </p:spPr>
        <p:txBody>
          <a:bodyPr/>
          <a:lstStyle/>
          <a:p>
            <a:pPr algn="just"/>
            <a:r>
              <a:rPr lang="ru-RU" dirty="0"/>
              <a:t>Анкетирование проводилось в период с 5 июня  по 12 июня 2017 года в оффлайн-режиме на </a:t>
            </a:r>
            <a:r>
              <a:rPr lang="ru-RU" dirty="0" err="1"/>
              <a:t>Google</a:t>
            </a:r>
            <a:r>
              <a:rPr lang="ru-RU" dirty="0"/>
              <a:t>-диске по анкете «Анализ методических потребностей учителей в педагогической деятельности» (модифицированный опросник по Исаеву В.А.).    </a:t>
            </a:r>
          </a:p>
          <a:p>
            <a:pPr algn="just"/>
            <a:r>
              <a:rPr lang="ru-RU" dirty="0"/>
              <a:t>В анкетировании приняли участие 1163 учителя всех Интеллектуальных  школ, что составляет 49 % всех учителей, преподающих в Интеллектуальных школах. В гендерном отношении в анкетировании приняли участие 70% респондентов – женского пола, 30% мужского пола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48A64E-C702-4C06-AE2E-6D11A0A24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256" y="952118"/>
            <a:ext cx="1766383" cy="66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84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A8D4E7-6924-403E-9C84-611111DA8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339" y="216038"/>
            <a:ext cx="10515600" cy="1325563"/>
          </a:xfrm>
        </p:spPr>
        <p:txBody>
          <a:bodyPr/>
          <a:lstStyle/>
          <a:p>
            <a:r>
              <a: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Анкетирование представлено следующими блоками.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76EB87-8E3F-4FDC-9648-74776D43F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90053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Вопросы анкеты были представлены 12 блоками: </a:t>
            </a:r>
          </a:p>
          <a:p>
            <a:r>
              <a:rPr lang="ru-RU" b="1" dirty="0"/>
              <a:t>1)	Целеполагание и планирование учебного процесса;</a:t>
            </a:r>
            <a:endParaRPr lang="ru-RU" dirty="0"/>
          </a:p>
          <a:p>
            <a:r>
              <a:rPr lang="ru-RU" b="1" dirty="0"/>
              <a:t>2)	Использование информационно-коммуникативных технологий;</a:t>
            </a:r>
            <a:endParaRPr lang="ru-RU" dirty="0"/>
          </a:p>
          <a:p>
            <a:r>
              <a:rPr lang="ru-RU" b="1" dirty="0"/>
              <a:t>3)	Навыки управления в классе (тайм-менеджмент и контроль поведения учащихся);</a:t>
            </a:r>
            <a:endParaRPr lang="ru-RU" dirty="0"/>
          </a:p>
          <a:p>
            <a:r>
              <a:rPr lang="ru-RU" b="1" dirty="0"/>
              <a:t>4)	Организация и реализация преподавания и обучения;</a:t>
            </a:r>
            <a:endParaRPr lang="ru-RU" dirty="0"/>
          </a:p>
          <a:p>
            <a:r>
              <a:rPr lang="ru-RU" b="1" dirty="0"/>
              <a:t>5)	Интеграция обучения и воспитания;</a:t>
            </a:r>
            <a:endParaRPr lang="ru-RU" dirty="0"/>
          </a:p>
          <a:p>
            <a:r>
              <a:rPr lang="ru-RU" b="1" dirty="0"/>
              <a:t>6)	Мотивация учащихся и создание благоприятной и комфортной учебной среды;</a:t>
            </a:r>
            <a:endParaRPr lang="ru-RU" dirty="0"/>
          </a:p>
          <a:p>
            <a:r>
              <a:rPr lang="ru-RU" b="1" dirty="0"/>
              <a:t>7)	</a:t>
            </a:r>
            <a:r>
              <a:rPr lang="ru-RU" b="1" dirty="0" err="1"/>
              <a:t>Критериальное</a:t>
            </a:r>
            <a:r>
              <a:rPr lang="ru-RU" b="1" dirty="0"/>
              <a:t> оценивание;</a:t>
            </a:r>
            <a:endParaRPr lang="ru-RU" dirty="0"/>
          </a:p>
          <a:p>
            <a:r>
              <a:rPr lang="ru-RU" b="1" dirty="0"/>
              <a:t>8)	Рефлексия и обратная связь в учебном процессе;</a:t>
            </a:r>
            <a:endParaRPr lang="ru-RU" dirty="0"/>
          </a:p>
          <a:p>
            <a:r>
              <a:rPr lang="ru-RU" b="1" dirty="0"/>
              <a:t>9)	Работа в сетевом сообществе школы и сети школ;</a:t>
            </a:r>
            <a:endParaRPr lang="ru-RU" dirty="0"/>
          </a:p>
          <a:p>
            <a:r>
              <a:rPr lang="ru-RU" b="1" dirty="0"/>
              <a:t>10)	Педагогическая рефлексия и исследование</a:t>
            </a:r>
            <a:endParaRPr lang="ru-RU" dirty="0"/>
          </a:p>
          <a:p>
            <a:r>
              <a:rPr lang="ru-RU" b="1" dirty="0"/>
              <a:t>11)	Трансляция и распространение передового педагогического опыта;</a:t>
            </a:r>
            <a:endParaRPr lang="ru-RU" dirty="0"/>
          </a:p>
          <a:p>
            <a:r>
              <a:rPr lang="ru-RU" b="1" dirty="0"/>
              <a:t>12)	Потребности в повышении методической компетентности учителей.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B66FF5-9F7D-4CB4-8692-4489F6DCB3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804" y="878819"/>
            <a:ext cx="1766383" cy="66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002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3240AA-10B9-4063-B2A0-785E7E1DB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анкетирования итоговые с учетом всех Интеллектуальных школ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16A6B4B1-9D4C-4908-9447-1F6E868925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5949137"/>
              </p:ext>
            </p:extLst>
          </p:nvPr>
        </p:nvGraphicFramePr>
        <p:xfrm>
          <a:off x="838201" y="1825625"/>
          <a:ext cx="4947138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1F058249-9AC1-427E-9F89-23D06F8C2A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1762753"/>
              </p:ext>
            </p:extLst>
          </p:nvPr>
        </p:nvGraphicFramePr>
        <p:xfrm>
          <a:off x="5673969" y="1920753"/>
          <a:ext cx="5486400" cy="4480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5D8D0DB-7BC0-4E5C-A44F-7172248281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291" y="363707"/>
            <a:ext cx="1766383" cy="66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142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D560BE-CBE9-4FB9-9D9B-1961C8173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анкетирования итоговые с учетом всех Интеллектуальных школ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FA928388-045F-44C8-B5CC-E8EF4ECD0D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3487830"/>
              </p:ext>
            </p:extLst>
          </p:nvPr>
        </p:nvGraphicFramePr>
        <p:xfrm>
          <a:off x="838200" y="1825624"/>
          <a:ext cx="4428392" cy="4754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3E5C4A2E-DA63-4E19-8F13-E005071637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9800465"/>
              </p:ext>
            </p:extLst>
          </p:nvPr>
        </p:nvGraphicFramePr>
        <p:xfrm>
          <a:off x="6025660" y="1904633"/>
          <a:ext cx="6166339" cy="4751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EE3D1A-CC7A-432D-A4B2-50271A17FB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787" y="363707"/>
            <a:ext cx="1766383" cy="66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217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EC6A14-3052-497C-BD1D-C1FC44B2D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анкетирования итоговые с учетом всех Интеллектуальных школ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EC4C01A8-1A65-42EC-9B5C-5755EB7D15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6112396"/>
              </p:ext>
            </p:extLst>
          </p:nvPr>
        </p:nvGraphicFramePr>
        <p:xfrm>
          <a:off x="838199" y="1825624"/>
          <a:ext cx="12385432" cy="4734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EA05D9-728F-4F47-A223-6DF8600D44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039" y="462235"/>
            <a:ext cx="1766383" cy="66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175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39E75B-C1D0-4D4F-AF36-B2F14C364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309" y="76890"/>
            <a:ext cx="1766383" cy="6641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EB5525-8471-44B9-9D34-CB7F2DAB4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Блок «Потребности в повышении методической компетентности учителей»</a:t>
            </a:r>
          </a:p>
        </p:txBody>
      </p:sp>
      <p:graphicFrame>
        <p:nvGraphicFramePr>
          <p:cNvPr id="7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1187226"/>
              </p:ext>
            </p:extLst>
          </p:nvPr>
        </p:nvGraphicFramePr>
        <p:xfrm>
          <a:off x="284921" y="1690688"/>
          <a:ext cx="10747513" cy="4882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19615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745239-1309-4F66-8D81-67229391B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065" y="59529"/>
            <a:ext cx="1766383" cy="6641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74F180-CEB3-4BC9-B406-2EAC572E7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656" y="553968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анкетирования по вопросу «Какие формы повышения квалификации Вы считаете для себя наиболее эффективными?»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показаны в ранжировании по степени уменьшения значимости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2EAB953-DF71-4207-87C8-619521EDBCC3}"/>
              </a:ext>
            </a:extLst>
          </p:cNvPr>
          <p:cNvSpPr/>
          <p:nvPr/>
        </p:nvSpPr>
        <p:spPr>
          <a:xfrm>
            <a:off x="573157" y="1879531"/>
            <a:ext cx="5241235" cy="4801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- 35,2 % - семинары, коучинги и тренинги;   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- 25,6 % - открытые уроки, онлайн-уроки, мастер-классы и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взаимопосещение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уроков;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- 14,8% - информационно-коммуникативные технологии, блоги, форумы, конференции, чаты и т.п.;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- 8,1% - публикации и издание статей, методической продукции, в том числе в Интернет-платформе;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- 5 % - республиканские, региональные, областные, районные научно-методические конференции и семинары;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- 3,2% - областные олимпиады, научно-исследовательские проекты.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- 2,5% - реализация подхода Исследование урока (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Lesson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Study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- 2,3 % - реализация подхода Исследование в действии.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- 1,8% - внутришкольные курсы повышения квалификации.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- 1,5% -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менторинг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94C5508-2A62-4AC8-8D4F-FB73679774CF}"/>
              </a:ext>
            </a:extLst>
          </p:cNvPr>
          <p:cNvSpPr/>
          <p:nvPr/>
        </p:nvSpPr>
        <p:spPr>
          <a:xfrm>
            <a:off x="6506817" y="2086643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Научно-педагогическая стажировка.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Курсы повышения квалификации в организациях образования.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Самообразование.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Семинары, коучинги и тренинги.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Научно-практические семинары.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Обучение в магистратуре, докторантуре и соискательство.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Внутришкольные курсы повышения квалификации.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Взаимопосещение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уроков.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8108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8884D813-D967-4B03-BB38-91ABFACCF0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8471657"/>
              </p:ext>
            </p:extLst>
          </p:nvPr>
        </p:nvGraphicFramePr>
        <p:xfrm>
          <a:off x="6122504" y="812016"/>
          <a:ext cx="6289993" cy="7991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252B2E3-3C12-4E0B-A132-55FDF217A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293" y="1909346"/>
            <a:ext cx="5704211" cy="40243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3690C3-2CA2-47F3-B2EF-B5839908A8AD}"/>
              </a:ext>
            </a:extLst>
          </p:cNvPr>
          <p:cNvSpPr txBox="1"/>
          <p:nvPr/>
        </p:nvSpPr>
        <p:spPr>
          <a:xfrm>
            <a:off x="2474845" y="442684"/>
            <a:ext cx="4482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 </a:t>
            </a:r>
            <a:r>
              <a:rPr lang="en-US" b="1" dirty="0"/>
              <a:t>2016</a:t>
            </a:r>
            <a:endParaRPr lang="ru-RU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485B77-3B4B-4646-833B-268711FBAC44}"/>
              </a:ext>
            </a:extLst>
          </p:cNvPr>
          <p:cNvSpPr txBox="1"/>
          <p:nvPr/>
        </p:nvSpPr>
        <p:spPr>
          <a:xfrm>
            <a:off x="8160027" y="397564"/>
            <a:ext cx="4482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2016-2017</a:t>
            </a:r>
            <a:endParaRPr lang="ru-RU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F7D3C2-9441-496A-8691-1A4913701E95}"/>
              </a:ext>
            </a:extLst>
          </p:cNvPr>
          <p:cNvSpPr txBox="1"/>
          <p:nvPr/>
        </p:nvSpPr>
        <p:spPr>
          <a:xfrm>
            <a:off x="6449646" y="899072"/>
            <a:ext cx="5377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Затруднения у учителей Интеллектуальных школ в разрезе всех школ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B17342-F6D2-4CA1-B2D4-BB9CDF624872}"/>
              </a:ext>
            </a:extLst>
          </p:cNvPr>
          <p:cNvSpPr txBox="1"/>
          <p:nvPr/>
        </p:nvSpPr>
        <p:spPr>
          <a:xfrm>
            <a:off x="418293" y="893683"/>
            <a:ext cx="5377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Затруднения у учителей Интеллектуальных школ в разрезе всех школ</a:t>
            </a:r>
          </a:p>
        </p:txBody>
      </p:sp>
    </p:spTree>
    <p:extLst>
      <p:ext uri="{BB962C8B-B14F-4D97-AF65-F5344CB8AC3E}">
        <p14:creationId xmlns:p14="http://schemas.microsoft.com/office/powerpoint/2010/main" val="17397127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929D8DBA-19C6-4EBD-B7E1-57A702330E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5458423"/>
              </p:ext>
            </p:extLst>
          </p:nvPr>
        </p:nvGraphicFramePr>
        <p:xfrm>
          <a:off x="1838739" y="1072142"/>
          <a:ext cx="8865703" cy="5717614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3492204">
                  <a:extLst>
                    <a:ext uri="{9D8B030D-6E8A-4147-A177-3AD203B41FA5}">
                      <a16:colId xmlns:a16="http://schemas.microsoft.com/office/drawing/2014/main" val="2611470540"/>
                    </a:ext>
                  </a:extLst>
                </a:gridCol>
                <a:gridCol w="5373499">
                  <a:extLst>
                    <a:ext uri="{9D8B030D-6E8A-4147-A177-3AD203B41FA5}">
                      <a16:colId xmlns:a16="http://schemas.microsoft.com/office/drawing/2014/main" val="3191512017"/>
                    </a:ext>
                  </a:extLst>
                </a:gridCol>
              </a:tblGrid>
              <a:tr h="3405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Наибольшие затруднения и трудности по методическим вопросам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Интеллектуальные школы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8390218"/>
                  </a:ext>
                </a:extLst>
              </a:tr>
              <a:tr h="63351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Целеполагание и планирование учебного процесса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г. Актобе, ФМН Алматы,  МБ г. Астана, г. Караганда, г. Костанай, г. Семей, ФМН г. Астана, г. Кызылорда, ФМН г. Шымкент  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14807"/>
                  </a:ext>
                </a:extLst>
              </a:tr>
              <a:tr h="68839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Организация и реализация преподавания и обучения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Тараз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ФМН г. Шымкент, ФМН г. Астана, 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ФМН Алматы,  МБ г. Астана, г. Костанай, г. Уральск, г. Усть-Каменогорск, г. Актобе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9272375"/>
                  </a:ext>
                </a:extLst>
              </a:tr>
              <a:tr h="83568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Планирование и использование ИКТ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 Павлодар, г. Уральск, Тараз, Усть-Каменогорск, Семей, Актобе, ХБН Алматы, Костанай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0182227"/>
                  </a:ext>
                </a:extLst>
              </a:tr>
              <a:tr h="68839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Интеграция обучения и воспитания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 Кызылорда, ФМН г. Астана, МБ г. Астана, г. Павлодар, г. Петропавловск, г. Семей, г. Караганда, г. Шымкент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3054425"/>
                  </a:ext>
                </a:extLst>
              </a:tr>
              <a:tr h="45892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Педагогическая рефлексия и исследование практики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 Кызылорда, г. Петропавловск, г. Усть-Каменогорск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8345114"/>
                  </a:ext>
                </a:extLst>
              </a:tr>
              <a:tr h="45892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Реализация критериального оценивания 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ФМН г. Алматы, ХБН Алматы, г. Актобе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6488648"/>
                  </a:ext>
                </a:extLst>
              </a:tr>
              <a:tr h="68839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Реализация рефлексии и обратной связи на уроке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 Кызылорда, г. Петропавловск, г. Усть-Каменогорск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835" marR="568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6485629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C9E9BA-F966-4B6A-8946-33BACB3CE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926" y="137557"/>
            <a:ext cx="1766383" cy="66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19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3519" b="3"/>
          <a:stretch/>
        </p:blipFill>
        <p:spPr>
          <a:xfrm>
            <a:off x="7556409" y="640082"/>
            <a:ext cx="3995928" cy="5577837"/>
          </a:xfrm>
          <a:prstGeom prst="rect">
            <a:avLst/>
          </a:prstGeom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6586491" cy="1676603"/>
          </a:xfrm>
        </p:spPr>
        <p:txBody>
          <a:bodyPr>
            <a:normAutofit/>
          </a:bodyPr>
          <a:lstStyle/>
          <a:p>
            <a:r>
              <a:rPr lang="ru-RU" sz="3400" b="1" dirty="0"/>
              <a:t>«Педагогическое мастерство через профессиональное развитие и реформы» (ОЭСР,2016)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8930" y="2438400"/>
            <a:ext cx="6586489" cy="3785419"/>
          </a:xfrm>
        </p:spPr>
        <p:txBody>
          <a:bodyPr>
            <a:normAutofit/>
          </a:bodyPr>
          <a:lstStyle/>
          <a:p>
            <a:endParaRPr lang="ru-RU" sz="1700" dirty="0"/>
          </a:p>
          <a:p>
            <a:pPr>
              <a:buFont typeface="Courier New" panose="02070309020205020404" pitchFamily="49" charset="0"/>
              <a:buChar char="o"/>
            </a:pPr>
            <a:r>
              <a:rPr lang="ru-RU" sz="1700" dirty="0"/>
              <a:t>Результаты TALIS свидетельствуют о том, что более действенными мероприятиями  по профессиональному развитию считаются те, которые проводятся </a:t>
            </a:r>
            <a:r>
              <a:rPr lang="ru-RU" sz="1700" b="1" dirty="0"/>
              <a:t>на уровне школы </a:t>
            </a:r>
            <a:r>
              <a:rPr lang="ru-RU" sz="1700" dirty="0"/>
              <a:t>с учетом потребностей учителей. Тогда как, разовые мероприятия, которые не имеют особенного отношения к школе считаются менее эффективными.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ru-RU" sz="1700" dirty="0"/>
              <a:t>ОЭСР выделяет следующие мероприятия по профессиональному развитию учителей на уровне школы:    </a:t>
            </a:r>
          </a:p>
          <a:p>
            <a:pPr marL="540000"/>
            <a:r>
              <a:rPr lang="ru-RU" sz="1700" b="1" i="1" dirty="0"/>
              <a:t>Исследования проводимые учителями</a:t>
            </a:r>
          </a:p>
          <a:p>
            <a:pPr marL="540000"/>
            <a:r>
              <a:rPr lang="ru-RU" sz="1700" b="1" i="1" dirty="0"/>
              <a:t>Сетевое соо</a:t>
            </a:r>
            <a:r>
              <a:rPr lang="ru-RU" sz="1700" i="1" dirty="0"/>
              <a:t>бщество</a:t>
            </a:r>
          </a:p>
          <a:p>
            <a:pPr marL="540000"/>
            <a:r>
              <a:rPr lang="ru-RU" sz="1700" i="1" dirty="0"/>
              <a:t>Наблюдения </a:t>
            </a:r>
            <a:r>
              <a:rPr lang="ru-RU" sz="1700" b="1" i="1" dirty="0"/>
              <a:t>уроков коллег</a:t>
            </a:r>
          </a:p>
          <a:p>
            <a:pPr marL="540000"/>
            <a:r>
              <a:rPr lang="ru-RU" sz="1700" b="1" i="1" dirty="0" err="1"/>
              <a:t>Менторинг</a:t>
            </a:r>
            <a:r>
              <a:rPr lang="ru-RU" sz="1700" b="1" i="1" dirty="0"/>
              <a:t>, коучинг</a:t>
            </a:r>
          </a:p>
          <a:p>
            <a:pPr marL="0" indent="0">
              <a:buNone/>
            </a:pPr>
            <a:endParaRPr lang="ru-RU" sz="1700" dirty="0"/>
          </a:p>
        </p:txBody>
      </p:sp>
    </p:spTree>
    <p:extLst>
      <p:ext uri="{BB962C8B-B14F-4D97-AF65-F5344CB8AC3E}">
        <p14:creationId xmlns:p14="http://schemas.microsoft.com/office/powerpoint/2010/main" val="2923549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822" y="-148678"/>
            <a:ext cx="3434592" cy="6621864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ЦПМ создает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условия для</a:t>
            </a:r>
            <a:b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профессионального </a:t>
            </a:r>
            <a:b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развития педагога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546" y="204659"/>
            <a:ext cx="6861384" cy="6507198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5007999" y="954978"/>
            <a:ext cx="6103087" cy="4906095"/>
            <a:chOff x="5016237" y="905551"/>
            <a:chExt cx="6103087" cy="4906095"/>
          </a:xfrm>
        </p:grpSpPr>
        <p:sp>
          <p:nvSpPr>
            <p:cNvPr id="9" name="TextBox 8"/>
            <p:cNvSpPr txBox="1"/>
            <p:nvPr/>
          </p:nvSpPr>
          <p:spPr>
            <a:xfrm>
              <a:off x="7156373" y="2901988"/>
              <a:ext cx="187820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Цикл работы</a:t>
              </a:r>
            </a:p>
            <a:p>
              <a:pPr algn="ctr"/>
              <a:r>
                <a:rPr lang="ru-RU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ЦПМ с учителями </a:t>
              </a:r>
            </a:p>
            <a:p>
              <a:pPr algn="ctr"/>
              <a:r>
                <a:rPr lang="ru-RU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НИШ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49005" y="905551"/>
              <a:ext cx="17433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    Обучение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209943" y="2019253"/>
              <a:ext cx="17892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600" dirty="0" err="1">
                  <a:solidFill>
                    <a:schemeClr val="bg1"/>
                  </a:solidFill>
                  <a:latin typeface="Arial Black" panose="020B0A04020102020204" pitchFamily="34" charset="0"/>
                </a:rPr>
                <a:t>Посткурсовая</a:t>
              </a:r>
              <a:endParaRPr lang="ru-RU" sz="16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  <a:p>
              <a:pPr algn="ctr"/>
              <a:r>
                <a:rPr lang="ru-RU" sz="16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поддержка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016237" y="4148744"/>
              <a:ext cx="206979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Разработка</a:t>
              </a:r>
            </a:p>
            <a:p>
              <a:pPr algn="ctr"/>
              <a:r>
                <a:rPr lang="ru-RU" sz="16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и планирование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468761" y="4479928"/>
              <a:ext cx="16754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600" dirty="0">
                  <a:solidFill>
                    <a:srgbClr val="FFFFFF"/>
                  </a:solidFill>
                  <a:latin typeface="Arial Black" panose="020B0A04020102020204" pitchFamily="34" charset="0"/>
                </a:rPr>
                <a:t>Диагностика</a:t>
              </a:r>
            </a:p>
            <a:p>
              <a:pPr algn="ctr"/>
              <a:r>
                <a:rPr lang="ru-RU" sz="1600" dirty="0">
                  <a:solidFill>
                    <a:srgbClr val="FFFFFF"/>
                  </a:solidFill>
                  <a:latin typeface="Arial Black" panose="020B0A04020102020204" pitchFamily="34" charset="0"/>
                </a:rPr>
                <a:t>и анализ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143580" y="1195425"/>
              <a:ext cx="143338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chemeClr val="bg1">
                      <a:lumMod val="95000"/>
                    </a:schemeClr>
                  </a:solidFill>
                </a:rPr>
                <a:t>Учебные курсы</a:t>
              </a:r>
            </a:p>
            <a:p>
              <a:r>
                <a:rPr lang="ru-RU" sz="1200" dirty="0">
                  <a:solidFill>
                    <a:schemeClr val="bg1">
                      <a:lumMod val="95000"/>
                    </a:schemeClr>
                  </a:solidFill>
                </a:rPr>
                <a:t>Семинары</a:t>
              </a:r>
            </a:p>
            <a:p>
              <a:r>
                <a:rPr lang="ru-RU" sz="1200" dirty="0">
                  <a:solidFill>
                    <a:schemeClr val="bg1">
                      <a:lumMod val="95000"/>
                    </a:schemeClr>
                  </a:solidFill>
                </a:rPr>
                <a:t>Тренинги</a:t>
              </a:r>
            </a:p>
            <a:p>
              <a:r>
                <a:rPr lang="ru-RU" sz="1200" dirty="0">
                  <a:solidFill>
                    <a:schemeClr val="bg1">
                      <a:lumMod val="95000"/>
                    </a:schemeClr>
                  </a:solidFill>
                </a:rPr>
                <a:t>Мастер классы</a:t>
              </a:r>
            </a:p>
            <a:p>
              <a:r>
                <a:rPr lang="ru-RU" sz="1200" dirty="0">
                  <a:solidFill>
                    <a:schemeClr val="bg1">
                      <a:lumMod val="95000"/>
                    </a:schemeClr>
                  </a:solidFill>
                </a:rPr>
                <a:t>Вебинары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306491" y="1272310"/>
              <a:ext cx="18128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chemeClr val="bg1"/>
                  </a:solidFill>
                </a:rPr>
                <a:t>Наблюдение</a:t>
              </a:r>
            </a:p>
            <a:p>
              <a:r>
                <a:rPr lang="ru-RU" sz="1200" dirty="0">
                  <a:solidFill>
                    <a:schemeClr val="bg1"/>
                  </a:solidFill>
                </a:rPr>
                <a:t>Обратная связь</a:t>
              </a:r>
            </a:p>
            <a:p>
              <a:r>
                <a:rPr lang="ru-RU" sz="1200" dirty="0" err="1">
                  <a:solidFill>
                    <a:schemeClr val="bg1"/>
                  </a:solidFill>
                </a:rPr>
                <a:t>Формативное</a:t>
              </a:r>
              <a:r>
                <a:rPr lang="ru-RU" sz="1200" dirty="0">
                  <a:solidFill>
                    <a:schemeClr val="bg1"/>
                  </a:solidFill>
                </a:rPr>
                <a:t> обучение</a:t>
              </a:r>
            </a:p>
            <a:p>
              <a:r>
                <a:rPr lang="ru-RU" sz="1200" dirty="0">
                  <a:solidFill>
                    <a:schemeClr val="bg1"/>
                  </a:solidFill>
                </a:rPr>
                <a:t>Сетевое сообщество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846818" y="4980649"/>
              <a:ext cx="19853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solidFill>
                    <a:schemeClr val="bg1"/>
                  </a:solidFill>
                </a:rPr>
                <a:t>Анкетирование  учителей/тренеров</a:t>
              </a:r>
            </a:p>
            <a:p>
              <a:r>
                <a:rPr lang="ru-RU" sz="1200" dirty="0">
                  <a:solidFill>
                    <a:schemeClr val="bg1"/>
                  </a:solidFill>
                </a:rPr>
                <a:t>Опрос учителей тренеров</a:t>
              </a:r>
            </a:p>
            <a:p>
              <a:r>
                <a:rPr lang="ru-RU" sz="1200" dirty="0">
                  <a:solidFill>
                    <a:schemeClr val="bg1"/>
                  </a:solidFill>
                </a:rPr>
                <a:t>Мониторинг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362428" y="4980649"/>
              <a:ext cx="15623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solidFill>
                    <a:schemeClr val="bg1"/>
                  </a:solidFill>
                </a:rPr>
                <a:t>С учетом мнения тренеров</a:t>
              </a:r>
            </a:p>
          </p:txBody>
        </p:sp>
        <p:pic>
          <p:nvPicPr>
            <p:cNvPr id="20" name="Рисунок 19" descr="Картинки по запросу желтые значки сетевое сообщество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67" t="14333" r="41724" b="52000"/>
            <a:stretch/>
          </p:blipFill>
          <p:spPr bwMode="auto">
            <a:xfrm>
              <a:off x="10053603" y="2990335"/>
              <a:ext cx="835308" cy="83699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5B324B3-9F26-42A5-AEF8-D698541071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91" y="204659"/>
            <a:ext cx="1766383" cy="66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505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5920619" cy="2130951"/>
          </a:xfrm>
          <a:custGeom>
            <a:avLst/>
            <a:gdLst>
              <a:gd name="connsiteX0" fmla="*/ 0 w 5920619"/>
              <a:gd name="connsiteY0" fmla="*/ 0 h 2130951"/>
              <a:gd name="connsiteX1" fmla="*/ 3191370 w 5920619"/>
              <a:gd name="connsiteY1" fmla="*/ 0 h 2130951"/>
              <a:gd name="connsiteX2" fmla="*/ 3346315 w 5920619"/>
              <a:gd name="connsiteY2" fmla="*/ 0 h 2130951"/>
              <a:gd name="connsiteX3" fmla="*/ 5920619 w 5920619"/>
              <a:gd name="connsiteY3" fmla="*/ 0 h 2130951"/>
              <a:gd name="connsiteX4" fmla="*/ 4936971 w 5920619"/>
              <a:gd name="connsiteY4" fmla="*/ 2130951 h 2130951"/>
              <a:gd name="connsiteX5" fmla="*/ 0 w 5920619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0619" h="2130951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9" y="0"/>
                </a:lnTo>
                <a:lnTo>
                  <a:pt x="4936971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7" name="Freeform: Shape 2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49721" y="4682920"/>
            <a:ext cx="4522796" cy="2175080"/>
          </a:xfrm>
          <a:custGeom>
            <a:avLst/>
            <a:gdLst>
              <a:gd name="connsiteX0" fmla="*/ 3515449 w 4522796"/>
              <a:gd name="connsiteY0" fmla="*/ 0 h 2175080"/>
              <a:gd name="connsiteX1" fmla="*/ 0 w 4522796"/>
              <a:gd name="connsiteY1" fmla="*/ 0 h 2175080"/>
              <a:gd name="connsiteX2" fmla="*/ 0 w 4522796"/>
              <a:gd name="connsiteY2" fmla="*/ 2175080 h 2175080"/>
              <a:gd name="connsiteX3" fmla="*/ 4522796 w 4522796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2796" h="2175080">
                <a:moveTo>
                  <a:pt x="3515449" y="0"/>
                </a:moveTo>
                <a:lnTo>
                  <a:pt x="0" y="0"/>
                </a:lnTo>
                <a:lnTo>
                  <a:pt x="0" y="2175080"/>
                </a:lnTo>
                <a:lnTo>
                  <a:pt x="4522796" y="21750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/>
          </a:p>
        </p:txBody>
      </p:sp>
      <p:sp>
        <p:nvSpPr>
          <p:cNvPr id="29" name="Freeform 2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6810" y="4682920"/>
            <a:ext cx="5925190" cy="2175080"/>
          </a:xfrm>
          <a:custGeom>
            <a:avLst/>
            <a:gdLst>
              <a:gd name="connsiteX0" fmla="*/ 1007347 w 5925190"/>
              <a:gd name="connsiteY0" fmla="*/ 0 h 2175080"/>
              <a:gd name="connsiteX1" fmla="*/ 5925190 w 5925190"/>
              <a:gd name="connsiteY1" fmla="*/ 0 h 2175080"/>
              <a:gd name="connsiteX2" fmla="*/ 5925190 w 5925190"/>
              <a:gd name="connsiteY2" fmla="*/ 2175080 h 2175080"/>
              <a:gd name="connsiteX3" fmla="*/ 0 w 5925190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5080">
                <a:moveTo>
                  <a:pt x="1007347" y="0"/>
                </a:moveTo>
                <a:lnTo>
                  <a:pt x="5925190" y="0"/>
                </a:lnTo>
                <a:lnTo>
                  <a:pt x="5925190" y="2175080"/>
                </a:lnTo>
                <a:lnTo>
                  <a:pt x="0" y="21750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Freeform 2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39" y="0"/>
            <a:ext cx="7094160" cy="2130952"/>
          </a:xfrm>
          <a:custGeom>
            <a:avLst/>
            <a:gdLst>
              <a:gd name="connsiteX0" fmla="*/ 4417853 w 7094160"/>
              <a:gd name="connsiteY0" fmla="*/ 0 h 2130952"/>
              <a:gd name="connsiteX1" fmla="*/ 7094160 w 7094160"/>
              <a:gd name="connsiteY1" fmla="*/ 0 h 2130952"/>
              <a:gd name="connsiteX2" fmla="*/ 7094160 w 7094160"/>
              <a:gd name="connsiteY2" fmla="*/ 2130552 h 2130952"/>
              <a:gd name="connsiteX3" fmla="*/ 5920619 w 7094160"/>
              <a:gd name="connsiteY3" fmla="*/ 2130552 h 2130952"/>
              <a:gd name="connsiteX4" fmla="*/ 5920619 w 7094160"/>
              <a:gd name="connsiteY4" fmla="*/ 2130952 h 2130952"/>
              <a:gd name="connsiteX5" fmla="*/ 2729249 w 7094160"/>
              <a:gd name="connsiteY5" fmla="*/ 2130952 h 2130952"/>
              <a:gd name="connsiteX6" fmla="*/ 2574304 w 7094160"/>
              <a:gd name="connsiteY6" fmla="*/ 2130952 h 2130952"/>
              <a:gd name="connsiteX7" fmla="*/ 0 w 7094160"/>
              <a:gd name="connsiteY7" fmla="*/ 2130952 h 2130952"/>
              <a:gd name="connsiteX8" fmla="*/ 983648 w 7094160"/>
              <a:gd name="connsiteY8" fmla="*/ 1 h 2130952"/>
              <a:gd name="connsiteX9" fmla="*/ 4417853 w 7094160"/>
              <a:gd name="connsiteY9" fmla="*/ 1 h 213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94160" h="2130952">
                <a:moveTo>
                  <a:pt x="4417853" y="0"/>
                </a:moveTo>
                <a:lnTo>
                  <a:pt x="7094160" y="0"/>
                </a:lnTo>
                <a:lnTo>
                  <a:pt x="7094160" y="2130552"/>
                </a:lnTo>
                <a:lnTo>
                  <a:pt x="5920619" y="2130552"/>
                </a:lnTo>
                <a:lnTo>
                  <a:pt x="5920619" y="2130952"/>
                </a:lnTo>
                <a:lnTo>
                  <a:pt x="2729249" y="2130952"/>
                </a:lnTo>
                <a:lnTo>
                  <a:pt x="2574304" y="2130952"/>
                </a:lnTo>
                <a:lnTo>
                  <a:pt x="0" y="2130952"/>
                </a:lnTo>
                <a:lnTo>
                  <a:pt x="983648" y="1"/>
                </a:lnTo>
                <a:lnTo>
                  <a:pt x="4417853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2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2920"/>
            <a:ext cx="7114535" cy="2175080"/>
          </a:xfrm>
          <a:custGeom>
            <a:avLst/>
            <a:gdLst>
              <a:gd name="connsiteX0" fmla="*/ 0 w 7114535"/>
              <a:gd name="connsiteY0" fmla="*/ 0 h 2175080"/>
              <a:gd name="connsiteX1" fmla="*/ 1189345 w 7114535"/>
              <a:gd name="connsiteY1" fmla="*/ 0 h 2175080"/>
              <a:gd name="connsiteX2" fmla="*/ 7114535 w 7114535"/>
              <a:gd name="connsiteY2" fmla="*/ 0 h 2175080"/>
              <a:gd name="connsiteX3" fmla="*/ 6107188 w 7114535"/>
              <a:gd name="connsiteY3" fmla="*/ 2175080 h 2175080"/>
              <a:gd name="connsiteX4" fmla="*/ 1189345 w 7114535"/>
              <a:gd name="connsiteY4" fmla="*/ 2175080 h 2175080"/>
              <a:gd name="connsiteX5" fmla="*/ 0 w 7114535"/>
              <a:gd name="connsiteY5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4535" h="2175080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107188" y="2175080"/>
                </a:lnTo>
                <a:lnTo>
                  <a:pt x="1189345" y="2175080"/>
                </a:lnTo>
                <a:lnTo>
                  <a:pt x="0" y="217508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C8A5B0C-DB7A-409F-864D-6A7965818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778" y="198114"/>
            <a:ext cx="1766383" cy="664199"/>
          </a:xfrm>
          <a:prstGeom prst="rect">
            <a:avLst/>
          </a:prstGeom>
        </p:spPr>
      </p:pic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418FF9B4-E203-49A9-A34E-11E09EB7FCC2}"/>
              </a:ext>
            </a:extLst>
          </p:cNvPr>
          <p:cNvSpPr txBox="1">
            <a:spLocks/>
          </p:cNvSpPr>
          <p:nvPr/>
        </p:nvSpPr>
        <p:spPr>
          <a:xfrm>
            <a:off x="-630480" y="5038518"/>
            <a:ext cx="7410681" cy="17373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k-KZ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ВЫВОДЫ И РЕКОМЕНДАЦИИ </a:t>
            </a:r>
            <a:br>
              <a:rPr lang="ru-RU"/>
            </a:br>
            <a:endParaRPr lang="ru-RU" dirty="0"/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4274C88A-E545-4741-B8A4-2B30E00EA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8992" y="2568734"/>
            <a:ext cx="9144000" cy="2387600"/>
          </a:xfrm>
        </p:spPr>
        <p:txBody>
          <a:bodyPr>
            <a:noAutofit/>
          </a:bodyPr>
          <a:lstStyle/>
          <a:p>
            <a:pPr algn="just"/>
            <a:r>
              <a:rPr lang="ru-RU" sz="2000" dirty="0"/>
              <a:t>-  использование игровых методов активного обучения; </a:t>
            </a:r>
          </a:p>
          <a:p>
            <a:pPr algn="just"/>
            <a:r>
              <a:rPr lang="ru-RU" sz="2000" dirty="0"/>
              <a:t>- предоставление учащимся точных инструкций с их объяснением;</a:t>
            </a:r>
          </a:p>
          <a:p>
            <a:pPr algn="just"/>
            <a:r>
              <a:rPr lang="ru-RU" sz="2000" dirty="0"/>
              <a:t>- вовлечение всех учащихся в активное обучение; </a:t>
            </a:r>
          </a:p>
          <a:p>
            <a:pPr algn="just"/>
            <a:r>
              <a:rPr lang="ru-RU" sz="2000" dirty="0"/>
              <a:t>- создание на уроках обстановки доверия, положительного эмоционального настроя; </a:t>
            </a:r>
          </a:p>
          <a:p>
            <a:pPr algn="just"/>
            <a:r>
              <a:rPr lang="ru-RU" sz="2000" dirty="0"/>
              <a:t>- проявление доброжелательности по отношению к учащимся, выражать заинтересованность к их успехам и содействовать их активизации; </a:t>
            </a:r>
          </a:p>
          <a:p>
            <a:pPr algn="just"/>
            <a:r>
              <a:rPr lang="ru-RU" sz="2000" dirty="0"/>
              <a:t>- реализации связи между целями обучения и воспитательным аспектом содержания урока.</a:t>
            </a:r>
          </a:p>
          <a:p>
            <a:endParaRPr lang="ru-RU" sz="20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861D04B-5556-4138-AD88-DC381189F5C9}"/>
              </a:ext>
            </a:extLst>
          </p:cNvPr>
          <p:cNvSpPr/>
          <p:nvPr/>
        </p:nvSpPr>
        <p:spPr>
          <a:xfrm>
            <a:off x="5596919" y="880699"/>
            <a:ext cx="6096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По результатам анкетирования свыше 50% учителей Назарбаев Интеллектуальных школ, принимавших участие в анкетировании </a:t>
            </a:r>
            <a:r>
              <a:rPr lang="ru-RU" sz="2000" b="1" dirty="0"/>
              <a:t>справляются легко и без затруднений по </a:t>
            </a:r>
            <a:r>
              <a:rPr lang="ru-RU" dirty="0"/>
              <a:t>таким методическим вопросам, как:</a:t>
            </a:r>
          </a:p>
        </p:txBody>
      </p:sp>
    </p:spTree>
    <p:extLst>
      <p:ext uri="{BB962C8B-B14F-4D97-AF65-F5344CB8AC3E}">
        <p14:creationId xmlns:p14="http://schemas.microsoft.com/office/powerpoint/2010/main" val="9882470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5920619" cy="2130951"/>
          </a:xfrm>
          <a:custGeom>
            <a:avLst/>
            <a:gdLst>
              <a:gd name="connsiteX0" fmla="*/ 0 w 5920619"/>
              <a:gd name="connsiteY0" fmla="*/ 0 h 2130951"/>
              <a:gd name="connsiteX1" fmla="*/ 3191370 w 5920619"/>
              <a:gd name="connsiteY1" fmla="*/ 0 h 2130951"/>
              <a:gd name="connsiteX2" fmla="*/ 3346315 w 5920619"/>
              <a:gd name="connsiteY2" fmla="*/ 0 h 2130951"/>
              <a:gd name="connsiteX3" fmla="*/ 5920619 w 5920619"/>
              <a:gd name="connsiteY3" fmla="*/ 0 h 2130951"/>
              <a:gd name="connsiteX4" fmla="*/ 4936971 w 5920619"/>
              <a:gd name="connsiteY4" fmla="*/ 2130951 h 2130951"/>
              <a:gd name="connsiteX5" fmla="*/ 0 w 5920619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0619" h="2130951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9" y="0"/>
                </a:lnTo>
                <a:lnTo>
                  <a:pt x="4936971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7" name="Freeform: Shape 2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49721" y="4682920"/>
            <a:ext cx="4522796" cy="2175080"/>
          </a:xfrm>
          <a:custGeom>
            <a:avLst/>
            <a:gdLst>
              <a:gd name="connsiteX0" fmla="*/ 3515449 w 4522796"/>
              <a:gd name="connsiteY0" fmla="*/ 0 h 2175080"/>
              <a:gd name="connsiteX1" fmla="*/ 0 w 4522796"/>
              <a:gd name="connsiteY1" fmla="*/ 0 h 2175080"/>
              <a:gd name="connsiteX2" fmla="*/ 0 w 4522796"/>
              <a:gd name="connsiteY2" fmla="*/ 2175080 h 2175080"/>
              <a:gd name="connsiteX3" fmla="*/ 4522796 w 4522796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2796" h="2175080">
                <a:moveTo>
                  <a:pt x="3515449" y="0"/>
                </a:moveTo>
                <a:lnTo>
                  <a:pt x="0" y="0"/>
                </a:lnTo>
                <a:lnTo>
                  <a:pt x="0" y="2175080"/>
                </a:lnTo>
                <a:lnTo>
                  <a:pt x="4522796" y="21750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b="1"/>
          </a:p>
        </p:txBody>
      </p:sp>
      <p:sp>
        <p:nvSpPr>
          <p:cNvPr id="29" name="Freeform 2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6810" y="4682920"/>
            <a:ext cx="5925190" cy="2175080"/>
          </a:xfrm>
          <a:custGeom>
            <a:avLst/>
            <a:gdLst>
              <a:gd name="connsiteX0" fmla="*/ 1007347 w 5925190"/>
              <a:gd name="connsiteY0" fmla="*/ 0 h 2175080"/>
              <a:gd name="connsiteX1" fmla="*/ 5925190 w 5925190"/>
              <a:gd name="connsiteY1" fmla="*/ 0 h 2175080"/>
              <a:gd name="connsiteX2" fmla="*/ 5925190 w 5925190"/>
              <a:gd name="connsiteY2" fmla="*/ 2175080 h 2175080"/>
              <a:gd name="connsiteX3" fmla="*/ 0 w 5925190"/>
              <a:gd name="connsiteY3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5080">
                <a:moveTo>
                  <a:pt x="1007347" y="0"/>
                </a:moveTo>
                <a:lnTo>
                  <a:pt x="5925190" y="0"/>
                </a:lnTo>
                <a:lnTo>
                  <a:pt x="5925190" y="2175080"/>
                </a:lnTo>
                <a:lnTo>
                  <a:pt x="0" y="21750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Freeform 2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39" y="0"/>
            <a:ext cx="7094160" cy="2130952"/>
          </a:xfrm>
          <a:custGeom>
            <a:avLst/>
            <a:gdLst>
              <a:gd name="connsiteX0" fmla="*/ 4417853 w 7094160"/>
              <a:gd name="connsiteY0" fmla="*/ 0 h 2130952"/>
              <a:gd name="connsiteX1" fmla="*/ 7094160 w 7094160"/>
              <a:gd name="connsiteY1" fmla="*/ 0 h 2130952"/>
              <a:gd name="connsiteX2" fmla="*/ 7094160 w 7094160"/>
              <a:gd name="connsiteY2" fmla="*/ 2130552 h 2130952"/>
              <a:gd name="connsiteX3" fmla="*/ 5920619 w 7094160"/>
              <a:gd name="connsiteY3" fmla="*/ 2130552 h 2130952"/>
              <a:gd name="connsiteX4" fmla="*/ 5920619 w 7094160"/>
              <a:gd name="connsiteY4" fmla="*/ 2130952 h 2130952"/>
              <a:gd name="connsiteX5" fmla="*/ 2729249 w 7094160"/>
              <a:gd name="connsiteY5" fmla="*/ 2130952 h 2130952"/>
              <a:gd name="connsiteX6" fmla="*/ 2574304 w 7094160"/>
              <a:gd name="connsiteY6" fmla="*/ 2130952 h 2130952"/>
              <a:gd name="connsiteX7" fmla="*/ 0 w 7094160"/>
              <a:gd name="connsiteY7" fmla="*/ 2130952 h 2130952"/>
              <a:gd name="connsiteX8" fmla="*/ 983648 w 7094160"/>
              <a:gd name="connsiteY8" fmla="*/ 1 h 2130952"/>
              <a:gd name="connsiteX9" fmla="*/ 4417853 w 7094160"/>
              <a:gd name="connsiteY9" fmla="*/ 1 h 213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94160" h="2130952">
                <a:moveTo>
                  <a:pt x="4417853" y="0"/>
                </a:moveTo>
                <a:lnTo>
                  <a:pt x="7094160" y="0"/>
                </a:lnTo>
                <a:lnTo>
                  <a:pt x="7094160" y="2130552"/>
                </a:lnTo>
                <a:lnTo>
                  <a:pt x="5920619" y="2130552"/>
                </a:lnTo>
                <a:lnTo>
                  <a:pt x="5920619" y="2130952"/>
                </a:lnTo>
                <a:lnTo>
                  <a:pt x="2729249" y="2130952"/>
                </a:lnTo>
                <a:lnTo>
                  <a:pt x="2574304" y="2130952"/>
                </a:lnTo>
                <a:lnTo>
                  <a:pt x="0" y="2130952"/>
                </a:lnTo>
                <a:lnTo>
                  <a:pt x="983648" y="1"/>
                </a:lnTo>
                <a:lnTo>
                  <a:pt x="4417853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2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2920"/>
            <a:ext cx="7114535" cy="2175080"/>
          </a:xfrm>
          <a:custGeom>
            <a:avLst/>
            <a:gdLst>
              <a:gd name="connsiteX0" fmla="*/ 0 w 7114535"/>
              <a:gd name="connsiteY0" fmla="*/ 0 h 2175080"/>
              <a:gd name="connsiteX1" fmla="*/ 1189345 w 7114535"/>
              <a:gd name="connsiteY1" fmla="*/ 0 h 2175080"/>
              <a:gd name="connsiteX2" fmla="*/ 7114535 w 7114535"/>
              <a:gd name="connsiteY2" fmla="*/ 0 h 2175080"/>
              <a:gd name="connsiteX3" fmla="*/ 6107188 w 7114535"/>
              <a:gd name="connsiteY3" fmla="*/ 2175080 h 2175080"/>
              <a:gd name="connsiteX4" fmla="*/ 1189345 w 7114535"/>
              <a:gd name="connsiteY4" fmla="*/ 2175080 h 2175080"/>
              <a:gd name="connsiteX5" fmla="*/ 0 w 7114535"/>
              <a:gd name="connsiteY5" fmla="*/ 2175080 h 21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4535" h="2175080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107188" y="2175080"/>
                </a:lnTo>
                <a:lnTo>
                  <a:pt x="1189345" y="2175080"/>
                </a:lnTo>
                <a:lnTo>
                  <a:pt x="0" y="217508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C8A5B0C-DB7A-409F-864D-6A7965818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778" y="198114"/>
            <a:ext cx="1766383" cy="664199"/>
          </a:xfrm>
          <a:prstGeom prst="rect">
            <a:avLst/>
          </a:prstGeom>
        </p:spPr>
      </p:pic>
      <p:sp>
        <p:nvSpPr>
          <p:cNvPr id="15" name="Объект 2">
            <a:extLst>
              <a:ext uri="{FF2B5EF4-FFF2-40B4-BE49-F238E27FC236}">
                <a16:creationId xmlns:a16="http://schemas.microsoft.com/office/drawing/2014/main" id="{10EB50DF-BD8A-428C-8230-8917A3D403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292" y="3473802"/>
            <a:ext cx="9144000" cy="1564716"/>
          </a:xfrm>
        </p:spPr>
        <p:txBody>
          <a:bodyPr>
            <a:normAutofit fontScale="90000"/>
          </a:bodyPr>
          <a:lstStyle/>
          <a:p>
            <a:pPr marL="0" indent="0" algn="l">
              <a:buNone/>
            </a:pPr>
            <a:r>
              <a:rPr lang="kk-KZ" sz="1200" dirty="0"/>
              <a:t> </a:t>
            </a:r>
            <a:endParaRPr lang="ru-RU" sz="1200" dirty="0"/>
          </a:p>
          <a:p>
            <a:pPr algn="l"/>
            <a:endParaRPr lang="ru-RU" sz="1300" b="1" dirty="0"/>
          </a:p>
          <a:p>
            <a:pPr algn="l"/>
            <a:r>
              <a:rPr lang="ru-RU" sz="1800" dirty="0"/>
              <a:t>- целеполагания и планирования учебного процесса;</a:t>
            </a:r>
            <a:endParaRPr lang="ru-RU" sz="1800" dirty="0">
              <a:effectLst/>
            </a:endParaRPr>
          </a:p>
          <a:p>
            <a:pPr algn="l"/>
            <a:r>
              <a:rPr lang="ru-RU" sz="1800" dirty="0"/>
              <a:t>-  индивидуализация и дифференциация обучения;</a:t>
            </a:r>
            <a:endParaRPr lang="ru-RU" sz="1800" dirty="0">
              <a:effectLst/>
            </a:endParaRPr>
          </a:p>
          <a:p>
            <a:pPr algn="l"/>
            <a:r>
              <a:rPr lang="ru-RU" sz="1800" dirty="0"/>
              <a:t>- работы с одаренными детьми;</a:t>
            </a:r>
            <a:endParaRPr lang="ru-RU" sz="1800" dirty="0">
              <a:effectLst/>
            </a:endParaRPr>
          </a:p>
          <a:p>
            <a:pPr algn="l"/>
            <a:r>
              <a:rPr lang="ru-RU" sz="1800" dirty="0"/>
              <a:t>- исследовательских, проблемных и практических методов обучения;</a:t>
            </a:r>
            <a:endParaRPr lang="ru-RU" sz="1800" dirty="0">
              <a:effectLst/>
            </a:endParaRPr>
          </a:p>
          <a:p>
            <a:pPr algn="l"/>
            <a:r>
              <a:rPr lang="ru-RU" sz="1800" dirty="0"/>
              <a:t>- стимулирование саморегулируемого обучения;</a:t>
            </a:r>
            <a:endParaRPr lang="ru-RU" sz="1800" dirty="0">
              <a:effectLst/>
            </a:endParaRPr>
          </a:p>
          <a:p>
            <a:pPr algn="l"/>
            <a:r>
              <a:rPr lang="ru-RU" sz="1800" dirty="0"/>
              <a:t>-  развития критического мышления;</a:t>
            </a:r>
            <a:endParaRPr lang="ru-RU" sz="1800" dirty="0">
              <a:effectLst/>
            </a:endParaRPr>
          </a:p>
          <a:p>
            <a:pPr algn="l"/>
            <a:r>
              <a:rPr lang="ru-RU" sz="1800" dirty="0"/>
              <a:t>- изучения сквозных тем; </a:t>
            </a:r>
            <a:endParaRPr lang="en-US" sz="1800" dirty="0"/>
          </a:p>
          <a:p>
            <a:pPr algn="l"/>
            <a:r>
              <a:rPr lang="ru-RU" sz="1800" dirty="0"/>
              <a:t>- использования ИКТ</a:t>
            </a:r>
            <a:endParaRPr lang="ru-RU" sz="1800" dirty="0">
              <a:effectLst/>
            </a:endParaRPr>
          </a:p>
          <a:p>
            <a:pPr algn="l"/>
            <a:r>
              <a:rPr lang="ru-RU" sz="1800" dirty="0"/>
              <a:t>- </a:t>
            </a:r>
            <a:r>
              <a:rPr lang="ru-RU" sz="1800" dirty="0" err="1"/>
              <a:t>критериального</a:t>
            </a:r>
            <a:r>
              <a:rPr lang="ru-RU" sz="1800" dirty="0"/>
              <a:t> оценивания;</a:t>
            </a:r>
            <a:endParaRPr lang="ru-RU" sz="1800" dirty="0">
              <a:effectLst/>
            </a:endParaRPr>
          </a:p>
          <a:p>
            <a:pPr algn="l"/>
            <a:r>
              <a:rPr lang="ru-RU" sz="1800" dirty="0"/>
              <a:t>- педагогической рефлексии и исследования практики;</a:t>
            </a:r>
            <a:endParaRPr lang="ru-RU" sz="1800" dirty="0">
              <a:effectLst/>
            </a:endParaRPr>
          </a:p>
          <a:p>
            <a:pPr algn="l"/>
            <a:r>
              <a:rPr lang="ru-RU" sz="1800" dirty="0"/>
              <a:t>- тайм-менеджмента.</a:t>
            </a:r>
            <a:endParaRPr lang="ru-RU" sz="1800" dirty="0">
              <a:effectLst/>
            </a:endParaRPr>
          </a:p>
          <a:p>
            <a:pPr marL="0" indent="0" algn="l">
              <a:buNone/>
            </a:pPr>
            <a:r>
              <a:rPr lang="ru-RU" sz="1200" dirty="0"/>
              <a:t> </a:t>
            </a:r>
            <a:endParaRPr lang="ru-RU" sz="1200" dirty="0">
              <a:effectLst/>
            </a:endParaRPr>
          </a:p>
          <a:p>
            <a:pPr algn="l"/>
            <a:endParaRPr lang="ru-RU" sz="1200" dirty="0"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418FF9B4-E203-49A9-A34E-11E09EB7FCC2}"/>
              </a:ext>
            </a:extLst>
          </p:cNvPr>
          <p:cNvSpPr txBox="1">
            <a:spLocks/>
          </p:cNvSpPr>
          <p:nvPr/>
        </p:nvSpPr>
        <p:spPr>
          <a:xfrm>
            <a:off x="-630480" y="5038518"/>
            <a:ext cx="7410681" cy="17373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k-KZ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ВЫВОДЫ И РЕКОМЕНДАЦИИ </a:t>
            </a:r>
            <a:br>
              <a:rPr lang="ru-RU"/>
            </a:br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273EFF8-1A54-45D4-884A-D1A45FE8700F}"/>
              </a:ext>
            </a:extLst>
          </p:cNvPr>
          <p:cNvSpPr/>
          <p:nvPr/>
        </p:nvSpPr>
        <p:spPr>
          <a:xfrm>
            <a:off x="5596919" y="102652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По результатам анкетирования у учителей Интеллектуальных школ наблюдаются </a:t>
            </a:r>
            <a:r>
              <a:rPr lang="ru-RU" b="1" dirty="0"/>
              <a:t>затруднения и трудности по реализации: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1971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6" r="11645" b="4516"/>
          <a:stretch/>
        </p:blipFill>
        <p:spPr>
          <a:xfrm>
            <a:off x="3160687" y="0"/>
            <a:ext cx="5585255" cy="70583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7216" y="174330"/>
            <a:ext cx="3783728" cy="841914"/>
          </a:xfrm>
        </p:spPr>
        <p:txBody>
          <a:bodyPr>
            <a:no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делает тренер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  <p:sp>
        <p:nvSpPr>
          <p:cNvPr id="19" name="Овал 18"/>
          <p:cNvSpPr/>
          <p:nvPr/>
        </p:nvSpPr>
        <p:spPr>
          <a:xfrm>
            <a:off x="2531679" y="912021"/>
            <a:ext cx="1742405" cy="931533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вебинары</a:t>
            </a:r>
          </a:p>
        </p:txBody>
      </p:sp>
      <p:grpSp>
        <p:nvGrpSpPr>
          <p:cNvPr id="34" name="Группа 33"/>
          <p:cNvGrpSpPr/>
          <p:nvPr/>
        </p:nvGrpSpPr>
        <p:grpSpPr>
          <a:xfrm>
            <a:off x="368057" y="1742213"/>
            <a:ext cx="7466127" cy="4804699"/>
            <a:chOff x="1082735" y="1447206"/>
            <a:chExt cx="7466127" cy="4804699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3" name="Прямоугольник 2"/>
            <p:cNvSpPr/>
            <p:nvPr/>
          </p:nvSpPr>
          <p:spPr>
            <a:xfrm rot="18808172">
              <a:off x="5905630" y="4174870"/>
              <a:ext cx="980303" cy="42864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665100" y="1447206"/>
              <a:ext cx="3883762" cy="86177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/>
                <a:t>равный –равному</a:t>
              </a:r>
            </a:p>
            <a:p>
              <a:endParaRPr lang="ru-RU" dirty="0"/>
            </a:p>
          </p:txBody>
        </p:sp>
        <p:sp>
          <p:nvSpPr>
            <p:cNvPr id="21" name="Овал 20"/>
            <p:cNvSpPr/>
            <p:nvPr/>
          </p:nvSpPr>
          <p:spPr>
            <a:xfrm>
              <a:off x="1854033" y="1714065"/>
              <a:ext cx="1759451" cy="93153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  <a:p>
              <a:pPr algn="ctr"/>
              <a:r>
                <a:rPr lang="ru-RU" sz="1600" b="1" dirty="0">
                  <a:solidFill>
                    <a:schemeClr val="tx1"/>
                  </a:solidFill>
                </a:rPr>
                <a:t>пост -курсовая</a:t>
              </a:r>
              <a:br>
                <a:rPr lang="ru-RU" sz="1600" b="1" dirty="0">
                  <a:solidFill>
                    <a:schemeClr val="tx1"/>
                  </a:solidFill>
                </a:rPr>
              </a:br>
              <a:r>
                <a:rPr lang="ru-RU" sz="1600" b="1" dirty="0">
                  <a:solidFill>
                    <a:schemeClr val="tx1"/>
                  </a:solidFill>
                </a:rPr>
                <a:t>поддержка</a:t>
              </a:r>
            </a:p>
            <a:p>
              <a:pPr algn="ctr"/>
              <a:endParaRPr lang="ru-RU" sz="1600" dirty="0"/>
            </a:p>
          </p:txBody>
        </p:sp>
        <p:sp>
          <p:nvSpPr>
            <p:cNvPr id="23" name="Овал 22"/>
            <p:cNvSpPr/>
            <p:nvPr/>
          </p:nvSpPr>
          <p:spPr>
            <a:xfrm>
              <a:off x="1434817" y="4364139"/>
              <a:ext cx="2046092" cy="931533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tx1"/>
                  </a:solidFill>
                </a:rPr>
                <a:t>обратная связь </a:t>
              </a:r>
            </a:p>
          </p:txBody>
        </p:sp>
        <p:sp>
          <p:nvSpPr>
            <p:cNvPr id="24" name="Овал 23"/>
            <p:cNvSpPr/>
            <p:nvPr/>
          </p:nvSpPr>
          <p:spPr>
            <a:xfrm>
              <a:off x="2896705" y="5344898"/>
              <a:ext cx="1884735" cy="9070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tx1"/>
                  </a:solidFill>
                </a:rPr>
                <a:t>наблюдение урока</a:t>
              </a:r>
            </a:p>
          </p:txBody>
        </p:sp>
        <p:sp>
          <p:nvSpPr>
            <p:cNvPr id="30" name="Овал 29"/>
            <p:cNvSpPr/>
            <p:nvPr/>
          </p:nvSpPr>
          <p:spPr>
            <a:xfrm>
              <a:off x="1082735" y="2979016"/>
              <a:ext cx="1884735" cy="9070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  <a:p>
              <a:pPr algn="ctr"/>
              <a:r>
                <a:rPr lang="ru-RU" sz="1500" b="1" dirty="0" err="1">
                  <a:solidFill>
                    <a:schemeClr val="tx1"/>
                  </a:solidFill>
                </a:rPr>
                <a:t>формативное</a:t>
              </a:r>
              <a:r>
                <a:rPr lang="ru-RU" sz="1500" b="1" dirty="0">
                  <a:solidFill>
                    <a:schemeClr val="tx1"/>
                  </a:solidFill>
                </a:rPr>
                <a:t> оценивание</a:t>
              </a:r>
            </a:p>
            <a:p>
              <a:pPr algn="ctr"/>
              <a:endParaRPr lang="ru-RU" sz="1400" dirty="0"/>
            </a:p>
          </p:txBody>
        </p:sp>
      </p:grpSp>
      <p:sp>
        <p:nvSpPr>
          <p:cNvPr id="31" name="Овал 30"/>
          <p:cNvSpPr/>
          <p:nvPr/>
        </p:nvSpPr>
        <p:spPr>
          <a:xfrm>
            <a:off x="7911432" y="964202"/>
            <a:ext cx="2087333" cy="931533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/>
          </a:p>
          <a:p>
            <a:pPr algn="ctr"/>
            <a:r>
              <a:rPr lang="ru-RU" sz="1500" b="1" dirty="0">
                <a:solidFill>
                  <a:schemeClr val="tx1"/>
                </a:solidFill>
              </a:rPr>
              <a:t>Курсы</a:t>
            </a:r>
          </a:p>
          <a:p>
            <a:pPr algn="ctr"/>
            <a:r>
              <a:rPr lang="ru-RU" sz="1500" b="1" dirty="0">
                <a:solidFill>
                  <a:schemeClr val="tx1"/>
                </a:solidFill>
              </a:rPr>
              <a:t>повышения квалификации</a:t>
            </a:r>
          </a:p>
          <a:p>
            <a:pPr algn="ctr"/>
            <a:endParaRPr lang="ru-RU" sz="1600" dirty="0"/>
          </a:p>
        </p:txBody>
      </p:sp>
      <p:sp>
        <p:nvSpPr>
          <p:cNvPr id="32" name="Овал 31"/>
          <p:cNvSpPr/>
          <p:nvPr/>
        </p:nvSpPr>
        <p:spPr>
          <a:xfrm>
            <a:off x="9413615" y="1882963"/>
            <a:ext cx="1742405" cy="931533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/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семинары</a:t>
            </a:r>
          </a:p>
          <a:p>
            <a:pPr algn="ctr"/>
            <a:endParaRPr lang="ru-RU" sz="1600" dirty="0"/>
          </a:p>
        </p:txBody>
      </p:sp>
      <p:sp>
        <p:nvSpPr>
          <p:cNvPr id="33" name="Овал 32"/>
          <p:cNvSpPr/>
          <p:nvPr/>
        </p:nvSpPr>
        <p:spPr>
          <a:xfrm>
            <a:off x="9942303" y="3165177"/>
            <a:ext cx="1742405" cy="931533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/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тренинги</a:t>
            </a:r>
          </a:p>
          <a:p>
            <a:pPr algn="ctr"/>
            <a:endParaRPr lang="ru-RU" sz="1600" dirty="0"/>
          </a:p>
        </p:txBody>
      </p:sp>
      <p:sp>
        <p:nvSpPr>
          <p:cNvPr id="35" name="Овал 34"/>
          <p:cNvSpPr/>
          <p:nvPr/>
        </p:nvSpPr>
        <p:spPr>
          <a:xfrm>
            <a:off x="9374950" y="4417541"/>
            <a:ext cx="1742405" cy="931533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/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мастер-классы</a:t>
            </a:r>
          </a:p>
          <a:p>
            <a:pPr algn="ctr"/>
            <a:endParaRPr lang="ru-RU" sz="1600" dirty="0"/>
          </a:p>
        </p:txBody>
      </p:sp>
      <p:sp>
        <p:nvSpPr>
          <p:cNvPr id="36" name="Овал 35"/>
          <p:cNvSpPr/>
          <p:nvPr/>
        </p:nvSpPr>
        <p:spPr>
          <a:xfrm>
            <a:off x="7967893" y="5664671"/>
            <a:ext cx="1974410" cy="931533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/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сетевое сообщество</a:t>
            </a:r>
          </a:p>
          <a:p>
            <a:pPr algn="ctr"/>
            <a:endParaRPr lang="ru-RU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3585892" y="174330"/>
            <a:ext cx="50391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50000"/>
                  </a:schemeClr>
                </a:solidFill>
              </a:rPr>
              <a:t>условия для</a:t>
            </a:r>
            <a:br>
              <a:rPr lang="ru-RU" sz="2000" b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2000" b="1" dirty="0">
                <a:solidFill>
                  <a:schemeClr val="bg1">
                    <a:lumMod val="50000"/>
                  </a:schemeClr>
                </a:solidFill>
              </a:rPr>
              <a:t>профессионального </a:t>
            </a:r>
            <a:br>
              <a:rPr lang="ru-RU" sz="2000" b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2000" b="1" dirty="0">
                <a:solidFill>
                  <a:schemeClr val="bg1">
                    <a:lumMod val="50000"/>
                  </a:schemeClr>
                </a:solidFill>
              </a:rPr>
              <a:t>развития педагога</a:t>
            </a:r>
            <a:endParaRPr lang="ru-RU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D0F5ADD-0719-4406-9D33-37FDAB7AFF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152" y="174330"/>
            <a:ext cx="1766383" cy="66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232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318" y="33742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задачи ЦПМ </a:t>
            </a:r>
            <a:r>
              <a:rPr lang="ru-RU" sz="3600" b="1" dirty="0">
                <a:solidFill>
                  <a:schemeClr val="bg1">
                    <a:lumMod val="50000"/>
                  </a:schemeClr>
                </a:solidFill>
              </a:rPr>
              <a:t>.</a:t>
            </a:r>
            <a:br>
              <a:rPr lang="ru-RU" sz="3600" b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3600" b="1" dirty="0">
                <a:solidFill>
                  <a:schemeClr val="bg1">
                    <a:lumMod val="50000"/>
                  </a:schemeClr>
                </a:solidFill>
              </a:rPr>
              <a:t>1.</a:t>
            </a:r>
            <a:r>
              <a:rPr lang="ru-RU" sz="3200" dirty="0">
                <a:solidFill>
                  <a:schemeClr val="bg1">
                    <a:lumMod val="50000"/>
                  </a:schemeClr>
                </a:solidFill>
              </a:rPr>
              <a:t>Обучение на уровневых курсах период с 2012 – 2016 год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08100" y="32448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66" y="1175964"/>
            <a:ext cx="6325985" cy="57456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21875" y="1767480"/>
            <a:ext cx="11264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1926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97359" y="2396564"/>
            <a:ext cx="13269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382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52360" y="3291016"/>
            <a:ext cx="4555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183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112" y="4635548"/>
            <a:ext cx="1854238" cy="7155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92831" y="4048787"/>
            <a:ext cx="1243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17 директоров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68183" y="1793910"/>
            <a:ext cx="412598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•</a:t>
            </a:r>
            <a:r>
              <a:rPr lang="ru-RU" i="1" dirty="0"/>
              <a:t> </a:t>
            </a:r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Новые подходы в преподавании и учении</a:t>
            </a:r>
          </a:p>
          <a:p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• Обучение критическому мышлению</a:t>
            </a:r>
          </a:p>
          <a:p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• Оценивание для обучения и оценивание учения</a:t>
            </a:r>
          </a:p>
          <a:p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• Использование информационно-коммуникационных технологий в преподавании и учении</a:t>
            </a:r>
          </a:p>
          <a:p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• Обучение талантливых и одаренных учеников</a:t>
            </a:r>
          </a:p>
          <a:p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• Преподавание и учение в соответствии с возрастными особенностями учеников</a:t>
            </a:r>
          </a:p>
          <a:p>
            <a:r>
              <a:rPr lang="ru-RU" i="1" dirty="0">
                <a:solidFill>
                  <a:schemeClr val="bg1">
                    <a:lumMod val="50000"/>
                  </a:schemeClr>
                </a:solidFill>
              </a:rPr>
              <a:t>• Управление и лидерство в обучении</a:t>
            </a:r>
            <a:r>
              <a:rPr lang="ru-RU" i="1" dirty="0"/>
              <a:t>.</a:t>
            </a: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FFBEADC-8955-4B92-9222-56C04A21DB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256" y="33742"/>
            <a:ext cx="1766383" cy="66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5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06D638-7C78-46EC-B4F2-8036D9305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Основные задачи ЦПМ</a:t>
            </a:r>
            <a:br>
              <a:rPr lang="ru-RU" dirty="0"/>
            </a:br>
            <a:r>
              <a:rPr lang="ru-RU" sz="2700" dirty="0">
                <a:solidFill>
                  <a:schemeClr val="bg1">
                    <a:lumMod val="50000"/>
                  </a:schemeClr>
                </a:solidFill>
              </a:rPr>
              <a:t>Обучение на уровневых курсах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AC40B13C-C131-4567-9C3D-098D895B79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7323881"/>
              </p:ext>
            </p:extLst>
          </p:nvPr>
        </p:nvGraphicFramePr>
        <p:xfrm>
          <a:off x="1362808" y="1512277"/>
          <a:ext cx="9636371" cy="4818176"/>
        </p:xfrm>
        <a:graphic>
          <a:graphicData uri="http://schemas.openxmlformats.org/drawingml/2006/table">
            <a:tbl>
              <a:tblPr/>
              <a:tblGrid>
                <a:gridCol w="580384">
                  <a:extLst>
                    <a:ext uri="{9D8B030D-6E8A-4147-A177-3AD203B41FA5}">
                      <a16:colId xmlns:a16="http://schemas.microsoft.com/office/drawing/2014/main" val="4233751925"/>
                    </a:ext>
                  </a:extLst>
                </a:gridCol>
                <a:gridCol w="1240819">
                  <a:extLst>
                    <a:ext uri="{9D8B030D-6E8A-4147-A177-3AD203B41FA5}">
                      <a16:colId xmlns:a16="http://schemas.microsoft.com/office/drawing/2014/main" val="2508012392"/>
                    </a:ext>
                  </a:extLst>
                </a:gridCol>
                <a:gridCol w="580384">
                  <a:extLst>
                    <a:ext uri="{9D8B030D-6E8A-4147-A177-3AD203B41FA5}">
                      <a16:colId xmlns:a16="http://schemas.microsoft.com/office/drawing/2014/main" val="686706584"/>
                    </a:ext>
                  </a:extLst>
                </a:gridCol>
                <a:gridCol w="570378">
                  <a:extLst>
                    <a:ext uri="{9D8B030D-6E8A-4147-A177-3AD203B41FA5}">
                      <a16:colId xmlns:a16="http://schemas.microsoft.com/office/drawing/2014/main" val="961907948"/>
                    </a:ext>
                  </a:extLst>
                </a:gridCol>
                <a:gridCol w="570378">
                  <a:extLst>
                    <a:ext uri="{9D8B030D-6E8A-4147-A177-3AD203B41FA5}">
                      <a16:colId xmlns:a16="http://schemas.microsoft.com/office/drawing/2014/main" val="4069918653"/>
                    </a:ext>
                  </a:extLst>
                </a:gridCol>
                <a:gridCol w="630416">
                  <a:extLst>
                    <a:ext uri="{9D8B030D-6E8A-4147-A177-3AD203B41FA5}">
                      <a16:colId xmlns:a16="http://schemas.microsoft.com/office/drawing/2014/main" val="276116123"/>
                    </a:ext>
                  </a:extLst>
                </a:gridCol>
                <a:gridCol w="630416">
                  <a:extLst>
                    <a:ext uri="{9D8B030D-6E8A-4147-A177-3AD203B41FA5}">
                      <a16:colId xmlns:a16="http://schemas.microsoft.com/office/drawing/2014/main" val="3100028596"/>
                    </a:ext>
                  </a:extLst>
                </a:gridCol>
                <a:gridCol w="600397">
                  <a:extLst>
                    <a:ext uri="{9D8B030D-6E8A-4147-A177-3AD203B41FA5}">
                      <a16:colId xmlns:a16="http://schemas.microsoft.com/office/drawing/2014/main" val="4149893621"/>
                    </a:ext>
                  </a:extLst>
                </a:gridCol>
                <a:gridCol w="1410933">
                  <a:extLst>
                    <a:ext uri="{9D8B030D-6E8A-4147-A177-3AD203B41FA5}">
                      <a16:colId xmlns:a16="http://schemas.microsoft.com/office/drawing/2014/main" val="856596552"/>
                    </a:ext>
                  </a:extLst>
                </a:gridCol>
                <a:gridCol w="1410933">
                  <a:extLst>
                    <a:ext uri="{9D8B030D-6E8A-4147-A177-3AD203B41FA5}">
                      <a16:colId xmlns:a16="http://schemas.microsoft.com/office/drawing/2014/main" val="3857014459"/>
                    </a:ext>
                  </a:extLst>
                </a:gridCol>
                <a:gridCol w="1410933">
                  <a:extLst>
                    <a:ext uri="{9D8B030D-6E8A-4147-A177-3AD203B41FA5}">
                      <a16:colId xmlns:a16="http://schemas.microsoft.com/office/drawing/2014/main" val="4166820351"/>
                    </a:ext>
                  </a:extLst>
                </a:gridCol>
              </a:tblGrid>
              <a:tr h="360694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Обучение учителей Назарбаев Интеллектуальных школ  по уровневым (модернизированным) программам </a:t>
                      </a:r>
                      <a:b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(2016 г. - 1 полугодие 2017 гг.)  </a:t>
                      </a:r>
                    </a:p>
                  </a:txBody>
                  <a:tcPr marL="4989" marR="4989" marT="4989" marB="2993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508843"/>
                  </a:ext>
                </a:extLst>
              </a:tr>
              <a:tr h="187803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</a:t>
                      </a:r>
                    </a:p>
                  </a:txBody>
                  <a:tcPr marL="4989" marR="4989" marT="4989" marB="2993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школы</a:t>
                      </a:r>
                    </a:p>
                  </a:txBody>
                  <a:tcPr marL="4989" marR="4989" marT="4989" marB="2993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ctr" rtl="0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количество педагогов, прошедших курсы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3948639"/>
                  </a:ext>
                </a:extLst>
              </a:tr>
              <a:tr h="2709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ур./ЭО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ур./ЛУШ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ур./ЛУПС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программа директоров НИШ</a:t>
                      </a:r>
                    </a:p>
                  </a:txBody>
                  <a:tcPr marL="4989" marR="4989" marT="4989" marB="2993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6669704"/>
                  </a:ext>
                </a:extLst>
              </a:tr>
              <a:tr h="1578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обуч.</a:t>
                      </a:r>
                    </a:p>
                  </a:txBody>
                  <a:tcPr marL="4989" marR="4989" marT="4989" marB="2993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серт.</a:t>
                      </a:r>
                    </a:p>
                  </a:txBody>
                  <a:tcPr marL="4989" marR="4989" marT="4989" marB="2993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обуч.</a:t>
                      </a:r>
                    </a:p>
                  </a:txBody>
                  <a:tcPr marL="4989" marR="4989" marT="4989" marB="2993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серт.</a:t>
                      </a:r>
                    </a:p>
                  </a:txBody>
                  <a:tcPr marL="4989" marR="4989" marT="4989" marB="2993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обуч.</a:t>
                      </a:r>
                    </a:p>
                  </a:txBody>
                  <a:tcPr marL="4989" marR="4989" marT="4989" marB="2993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серт.</a:t>
                      </a:r>
                    </a:p>
                  </a:txBody>
                  <a:tcPr marL="4989" marR="4989" marT="4989" marB="2993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обуч.</a:t>
                      </a:r>
                    </a:p>
                  </a:txBody>
                  <a:tcPr marL="4989" marR="4989" marT="4989" marB="2993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серт.</a:t>
                      </a:r>
                    </a:p>
                  </a:txBody>
                  <a:tcPr marL="4989" marR="4989" marT="4989" marB="2993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обуч.</a:t>
                      </a:r>
                    </a:p>
                  </a:txBody>
                  <a:tcPr marL="4989" marR="4989" marT="4989" marB="2993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297953"/>
                  </a:ext>
                </a:extLst>
              </a:tr>
              <a:tr h="171170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Астана ФМН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8387373"/>
                  </a:ext>
                </a:extLst>
              </a:tr>
              <a:tr h="171170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Астана МБ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2464369"/>
                  </a:ext>
                </a:extLst>
              </a:tr>
              <a:tr h="171170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Алматы ФМН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479490"/>
                  </a:ext>
                </a:extLst>
              </a:tr>
              <a:tr h="171170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Алматы ХБН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72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71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89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8245595"/>
                  </a:ext>
                </a:extLst>
              </a:tr>
              <a:tr h="171170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Актау ХБН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83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0491007"/>
                  </a:ext>
                </a:extLst>
              </a:tr>
              <a:tr h="171170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Актобе ФМН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56623"/>
                  </a:ext>
                </a:extLst>
              </a:tr>
              <a:tr h="171170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Атырау ХБН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76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72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717253"/>
                  </a:ext>
                </a:extLst>
              </a:tr>
              <a:tr h="171170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Караганда ХБН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5994131"/>
                  </a:ext>
                </a:extLst>
              </a:tr>
              <a:tr h="171170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Кокшетау ФМН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1656973"/>
                  </a:ext>
                </a:extLst>
              </a:tr>
              <a:tr h="171170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Костанай ФМН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7912015"/>
                  </a:ext>
                </a:extLst>
              </a:tr>
              <a:tr h="171170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Кызылорда ХБН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66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4694325"/>
                  </a:ext>
                </a:extLst>
              </a:tr>
              <a:tr h="171170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Павлодар ХБН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5928890"/>
                  </a:ext>
                </a:extLst>
              </a:tr>
              <a:tr h="277665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Петропавловск ХБН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54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2831294"/>
                  </a:ext>
                </a:extLst>
              </a:tr>
              <a:tr h="171170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Семей ФМН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5447010"/>
                  </a:ext>
                </a:extLst>
              </a:tr>
              <a:tr h="171170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Талдыкорган ФМН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842574"/>
                  </a:ext>
                </a:extLst>
              </a:tr>
              <a:tr h="171170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Тараз ФМН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9527935"/>
                  </a:ext>
                </a:extLst>
              </a:tr>
              <a:tr h="171170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Уральск ФМН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2852686"/>
                  </a:ext>
                </a:extLst>
              </a:tr>
              <a:tr h="277665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Усть-Каменогорск ХБН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59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060418"/>
                  </a:ext>
                </a:extLst>
              </a:tr>
              <a:tr h="171170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Шымкент ХБН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7651901"/>
                  </a:ext>
                </a:extLst>
              </a:tr>
              <a:tr h="171170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Шымкент ФМН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6524471"/>
                  </a:ext>
                </a:extLst>
              </a:tr>
              <a:tr h="204435">
                <a:tc gridSpan="2">
                  <a:txBody>
                    <a:bodyPr/>
                    <a:lstStyle/>
                    <a:p>
                      <a:pPr algn="ctr" rtl="0" fontAlgn="t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Итого: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704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693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227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225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95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90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1026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1008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4989" marR="4989" marT="4989" marB="29932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388711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1194CF-35BC-42F7-8573-758A58153A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987" y="167374"/>
            <a:ext cx="1766383" cy="66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62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75546C3-F600-41A1-8B9A-3FE5B2E57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446" y="1673104"/>
            <a:ext cx="4744915" cy="4733437"/>
          </a:xfrm>
        </p:spPr>
        <p:txBody>
          <a:bodyPr/>
          <a:lstStyle/>
          <a:p>
            <a:r>
              <a:rPr lang="ru-RU" dirty="0"/>
              <a:t>Разработка образовательных программ повышения квалификации по заказу АОО «Назарбаев Интеллектуальные школы»</a:t>
            </a:r>
          </a:p>
          <a:p>
            <a:r>
              <a:rPr lang="ru-RU" dirty="0"/>
              <a:t>Обучающий портал/ ЭСУС</a:t>
            </a:r>
          </a:p>
          <a:p>
            <a:pPr marL="0" indent="0">
              <a:buNone/>
            </a:pPr>
            <a:r>
              <a:rPr lang="en-US" dirty="0"/>
              <a:t>    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www.cpm.kz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dirty="0"/>
              <a:t>Методическая копилка</a:t>
            </a:r>
          </a:p>
          <a:p>
            <a:r>
              <a:rPr lang="ru-RU" dirty="0"/>
              <a:t>Творческие лаборатории «Обучайся и делись»</a:t>
            </a:r>
          </a:p>
          <a:p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F43F464-5A8B-4BE1-9A19-6248AB6B0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754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Основные задачи ЦПМ</a:t>
            </a:r>
            <a:br>
              <a:rPr lang="ru-RU" dirty="0"/>
            </a:b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Методические ресурсы, создаваемые центром</a:t>
            </a:r>
            <a:b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BB670B-6F67-4EC1-9B0D-EE3B77DA3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2626" y="1313853"/>
            <a:ext cx="4156161" cy="38763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3A5A57-7189-4B66-89BD-4740C474B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911" y="1967979"/>
            <a:ext cx="3805218" cy="32908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1685F0-1264-46CB-8201-51F65E8265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3984" y="3776146"/>
            <a:ext cx="1719631" cy="242038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7CFE0D-B435-4CF8-953E-E498610303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2146" y="3613387"/>
            <a:ext cx="2382225" cy="234471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A6CE796-EB0E-4174-A56C-477B29458B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6296" y="4555605"/>
            <a:ext cx="3226044" cy="174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62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F1B45-F5E0-4493-AC8B-D401329DD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 задачи ЦПМ </a:t>
            </a:r>
            <a:br>
              <a:rPr lang="ru-RU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2. Семинары для методической поддержки  </a:t>
            </a:r>
          </a:p>
        </p:txBody>
      </p:sp>
      <p:sp useBgFill="1">
        <p:nvSpPr>
          <p:cNvPr id="3" name="Объект 2">
            <a:extLst>
              <a:ext uri="{FF2B5EF4-FFF2-40B4-BE49-F238E27FC236}">
                <a16:creationId xmlns:a16="http://schemas.microsoft.com/office/drawing/2014/main" id="{ED4A0CEC-2AAF-47B5-8CB9-3F9F09EF4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4419600" cy="5946776"/>
          </a:xfrm>
        </p:spPr>
        <p:txBody>
          <a:bodyPr>
            <a:normAutofit fontScale="47500" lnSpcReduction="20000"/>
          </a:bodyPr>
          <a:lstStyle/>
          <a:p>
            <a:pPr algn="just"/>
            <a:endParaRPr lang="ru-RU" sz="3800" dirty="0"/>
          </a:p>
          <a:p>
            <a:pPr algn="just"/>
            <a:r>
              <a:rPr lang="ru-RU" sz="5100" dirty="0"/>
              <a:t>Ежегодно запланированы курсы повышения квалификации руководителей Интеллектуальных школ. </a:t>
            </a:r>
          </a:p>
          <a:p>
            <a:pPr algn="just"/>
            <a:endParaRPr lang="ru-RU" sz="5100" dirty="0"/>
          </a:p>
          <a:p>
            <a:pPr algn="just"/>
            <a:r>
              <a:rPr lang="ru-RU" sz="5100" dirty="0"/>
              <a:t>По итогам прошлогоднего анкетирования выявлены поля развития учителей НИШ. По ним проведены семинары филиалами ЦПМ с учетом результатов анкетирования в каждой Интеллектуальной школе в период с февраля по май 2017 года</a:t>
            </a:r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marL="0" indent="0" algn="just">
              <a:buNone/>
            </a:pPr>
            <a:r>
              <a:rPr lang="ru-RU" dirty="0"/>
              <a:t>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567154DA-5C6F-4288-993E-73D89796C5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3416473"/>
              </p:ext>
            </p:extLst>
          </p:nvPr>
        </p:nvGraphicFramePr>
        <p:xfrm>
          <a:off x="5945629" y="1825625"/>
          <a:ext cx="6080720" cy="4734201"/>
        </p:xfrm>
        <a:graphic>
          <a:graphicData uri="http://schemas.openxmlformats.org/drawingml/2006/table">
            <a:tbl>
              <a:tblPr firstRow="1" firstCol="1" bandRow="1"/>
              <a:tblGrid>
                <a:gridCol w="356757">
                  <a:extLst>
                    <a:ext uri="{9D8B030D-6E8A-4147-A177-3AD203B41FA5}">
                      <a16:colId xmlns:a16="http://schemas.microsoft.com/office/drawing/2014/main" val="1481706059"/>
                    </a:ext>
                  </a:extLst>
                </a:gridCol>
                <a:gridCol w="2633393">
                  <a:extLst>
                    <a:ext uri="{9D8B030D-6E8A-4147-A177-3AD203B41FA5}">
                      <a16:colId xmlns:a16="http://schemas.microsoft.com/office/drawing/2014/main" val="46961543"/>
                    </a:ext>
                  </a:extLst>
                </a:gridCol>
                <a:gridCol w="1592192">
                  <a:extLst>
                    <a:ext uri="{9D8B030D-6E8A-4147-A177-3AD203B41FA5}">
                      <a16:colId xmlns:a16="http://schemas.microsoft.com/office/drawing/2014/main" val="83107806"/>
                    </a:ext>
                  </a:extLst>
                </a:gridCol>
                <a:gridCol w="1498378">
                  <a:extLst>
                    <a:ext uri="{9D8B030D-6E8A-4147-A177-3AD203B41FA5}">
                      <a16:colId xmlns:a16="http://schemas.microsoft.com/office/drawing/2014/main" val="1521266996"/>
                    </a:ext>
                  </a:extLst>
                </a:gridCol>
              </a:tblGrid>
              <a:tr h="4229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45" marR="2984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краткосрочного семинара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45" marR="2984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период проведения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45" marR="2984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Проведение и организация семинара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45" marR="2984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05357390"/>
                  </a:ext>
                </a:extLst>
              </a:tr>
              <a:tr h="2362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45" marR="2984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Планирование эффективного урока</a:t>
                      </a:r>
                    </a:p>
                  </a:txBody>
                  <a:tcPr marL="29845" marR="2984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Февраль 2017</a:t>
                      </a:r>
                    </a:p>
                  </a:txBody>
                  <a:tcPr marL="29845" marR="2984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Тренеры ЦПМ</a:t>
                      </a:r>
                    </a:p>
                  </a:txBody>
                  <a:tcPr marL="29845" marR="2984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88779007"/>
                  </a:ext>
                </a:extLst>
              </a:tr>
              <a:tr h="4623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45" marR="2984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Совместное планирование интегрированных уроков с коллегами</a:t>
                      </a:r>
                    </a:p>
                  </a:txBody>
                  <a:tcPr marL="29845" marR="2984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Февраль 2017</a:t>
                      </a:r>
                    </a:p>
                  </a:txBody>
                  <a:tcPr marL="29845" marR="2984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Тренеры ЦПМ</a:t>
                      </a:r>
                    </a:p>
                  </a:txBody>
                  <a:tcPr marL="29845" marR="2984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38157525"/>
                  </a:ext>
                </a:extLst>
              </a:tr>
              <a:tr h="5585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45" marR="2984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Разработка дифференцированных заданий по своему предмету</a:t>
                      </a:r>
                    </a:p>
                  </a:txBody>
                  <a:tcPr marL="29845" marR="2984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Февраль 2017</a:t>
                      </a:r>
                    </a:p>
                  </a:txBody>
                  <a:tcPr marL="29845" marR="2984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Тренеры ЦПМ</a:t>
                      </a:r>
                    </a:p>
                  </a:txBody>
                  <a:tcPr marL="29845" marR="2984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139822111"/>
                  </a:ext>
                </a:extLst>
              </a:tr>
              <a:tr h="3697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45" marR="2984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Дифференциация</a:t>
                      </a:r>
                    </a:p>
                  </a:txBody>
                  <a:tcPr marL="29845" marR="2984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indent="8445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Февраль 2017</a:t>
                      </a:r>
                    </a:p>
                  </a:txBody>
                  <a:tcPr marL="29845" marR="2984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Тренеры ЦПМ</a:t>
                      </a:r>
                    </a:p>
                  </a:txBody>
                  <a:tcPr marL="29845" marR="2984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05565909"/>
                  </a:ext>
                </a:extLst>
              </a:tr>
              <a:tr h="5804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45" marR="2984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Рефлексия своей практики, описание собственного опыта в рефлексивных отчётах</a:t>
                      </a:r>
                    </a:p>
                  </a:txBody>
                  <a:tcPr marL="29845" marR="2984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Март 2017</a:t>
                      </a:r>
                    </a:p>
                  </a:txBody>
                  <a:tcPr marL="29845" marR="2984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Тренеры ЦПМ</a:t>
                      </a:r>
                    </a:p>
                  </a:txBody>
                  <a:tcPr marL="29845" marR="2984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43596538"/>
                  </a:ext>
                </a:extLst>
              </a:tr>
              <a:tr h="6289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45" marR="2984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Постановка целей своего профессионального развития на ближайшую и долгосрочную перспективу</a:t>
                      </a:r>
                    </a:p>
                  </a:txBody>
                  <a:tcPr marL="29845" marR="2984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Март 2017</a:t>
                      </a:r>
                    </a:p>
                  </a:txBody>
                  <a:tcPr marL="29845" marR="2984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Тренеры ЦПМ</a:t>
                      </a:r>
                    </a:p>
                  </a:txBody>
                  <a:tcPr marL="29845" marR="2984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36177109"/>
                  </a:ext>
                </a:extLst>
              </a:tr>
              <a:tr h="4229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45" marR="2984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Определение темы для исследования на уровне класса</a:t>
                      </a:r>
                    </a:p>
                  </a:txBody>
                  <a:tcPr marL="29845" marR="2984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Март 2017</a:t>
                      </a:r>
                    </a:p>
                  </a:txBody>
                  <a:tcPr marL="29845" marR="2984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Тренеры ЦПМ</a:t>
                      </a:r>
                    </a:p>
                  </a:txBody>
                  <a:tcPr marL="29845" marR="2984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55759999"/>
                  </a:ext>
                </a:extLst>
              </a:tr>
              <a:tr h="62896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45" marR="2984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Проведение исследований в классе, обработка, анализ и использование их результатов для улучшения практики</a:t>
                      </a:r>
                    </a:p>
                  </a:txBody>
                  <a:tcPr marL="29845" marR="2984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Март 2017</a:t>
                      </a:r>
                    </a:p>
                  </a:txBody>
                  <a:tcPr marL="29845" marR="2984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Тренеры ЦПМ</a:t>
                      </a:r>
                    </a:p>
                  </a:txBody>
                  <a:tcPr marL="29845" marR="2984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19606343"/>
                  </a:ext>
                </a:extLst>
              </a:tr>
              <a:tr h="4229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845" marR="2984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Анализ урока </a:t>
                      </a:r>
                    </a:p>
                  </a:txBody>
                  <a:tcPr marL="29845" marR="2984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апрель 2017 </a:t>
                      </a:r>
                    </a:p>
                  </a:txBody>
                  <a:tcPr marL="29845" marR="2984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Тренеры ЦПМ, Эксперты ЦПИ</a:t>
                      </a:r>
                    </a:p>
                  </a:txBody>
                  <a:tcPr marL="29845" marR="2984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29304806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C367F80-01FB-4119-86B5-353DEA1E9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230" y="230188"/>
            <a:ext cx="1766383" cy="66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832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5033C8-1211-4394-AA5E-20F65816A2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6665055" y="3489934"/>
            <a:ext cx="5431388" cy="1439317"/>
          </a:xfrm>
          <a:custGeom>
            <a:avLst/>
            <a:gdLst>
              <a:gd name="connsiteX0" fmla="*/ 0 w 4636009"/>
              <a:gd name="connsiteY0" fmla="*/ 0 h 5032375"/>
              <a:gd name="connsiteX1" fmla="*/ 4636009 w 4636009"/>
              <a:gd name="connsiteY1" fmla="*/ 0 h 5032375"/>
              <a:gd name="connsiteX2" fmla="*/ 4636009 w 4636009"/>
              <a:gd name="connsiteY2" fmla="*/ 5032375 h 5032375"/>
              <a:gd name="connsiteX3" fmla="*/ 0 w 4636009"/>
              <a:gd name="connsiteY3" fmla="*/ 5032375 h 503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63CA015-D503-480F-91BF-165D14F8E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2092" y="5166284"/>
            <a:ext cx="6404351" cy="1537045"/>
          </a:xfrm>
          <a:custGeom>
            <a:avLst/>
            <a:gdLst>
              <a:gd name="connsiteX0" fmla="*/ 0 w 4636009"/>
              <a:gd name="connsiteY0" fmla="*/ 0 h 5032375"/>
              <a:gd name="connsiteX1" fmla="*/ 4636009 w 4636009"/>
              <a:gd name="connsiteY1" fmla="*/ 0 h 5032375"/>
              <a:gd name="connsiteX2" fmla="*/ 4636009 w 4636009"/>
              <a:gd name="connsiteY2" fmla="*/ 5032375 h 5032375"/>
              <a:gd name="connsiteX3" fmla="*/ 0 w 4636009"/>
              <a:gd name="connsiteY3" fmla="*/ 5032375 h 503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6511B69B-6947-4BCC-AA04-6C970556F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395" y="1430736"/>
            <a:ext cx="5097779" cy="5120297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/>
              <a:t>С учетом результатов внешнего </a:t>
            </a:r>
            <a:r>
              <a:rPr lang="ru-RU" dirty="0" err="1"/>
              <a:t>суммативного</a:t>
            </a:r>
            <a:r>
              <a:rPr lang="ru-RU" dirty="0"/>
              <a:t> оценивания учеников, выявлены предметные области развития. </a:t>
            </a:r>
          </a:p>
          <a:p>
            <a:endParaRPr lang="ru-RU" dirty="0"/>
          </a:p>
          <a:p>
            <a:pPr algn="just"/>
            <a:r>
              <a:rPr lang="ru-RU" dirty="0"/>
              <a:t>С учетом опережающей подготовки учителей НИШ ЦПМ организовал курс повышения квалификации по предметам: физика, химия, биология, информатика на базе Назарбаев Университета. Содержание курса разработано с учетом </a:t>
            </a:r>
            <a:r>
              <a:rPr lang="ru-RU" dirty="0" err="1"/>
              <a:t>курикулума</a:t>
            </a:r>
            <a:r>
              <a:rPr lang="ru-RU" dirty="0"/>
              <a:t> ЦОП, и западающих областей по предметам.</a:t>
            </a:r>
          </a:p>
          <a:p>
            <a:endParaRPr lang="ru-RU" dirty="0"/>
          </a:p>
          <a:p>
            <a:endParaRPr lang="ru-RU" dirty="0"/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1D4BFF88-6E6B-4D5F-AC50-B08F2FB731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19282"/>
              </p:ext>
            </p:extLst>
          </p:nvPr>
        </p:nvGraphicFramePr>
        <p:xfrm>
          <a:off x="5761666" y="1518126"/>
          <a:ext cx="6969356" cy="1853292"/>
        </p:xfrm>
        <a:graphic>
          <a:graphicData uri="http://schemas.openxmlformats.org/drawingml/2006/table">
            <a:tbl>
              <a:tblPr/>
              <a:tblGrid>
                <a:gridCol w="405299">
                  <a:extLst>
                    <a:ext uri="{9D8B030D-6E8A-4147-A177-3AD203B41FA5}">
                      <a16:colId xmlns:a16="http://schemas.microsoft.com/office/drawing/2014/main" val="2854386330"/>
                    </a:ext>
                  </a:extLst>
                </a:gridCol>
                <a:gridCol w="375929">
                  <a:extLst>
                    <a:ext uri="{9D8B030D-6E8A-4147-A177-3AD203B41FA5}">
                      <a16:colId xmlns:a16="http://schemas.microsoft.com/office/drawing/2014/main" val="3835693419"/>
                    </a:ext>
                  </a:extLst>
                </a:gridCol>
                <a:gridCol w="408235">
                  <a:extLst>
                    <a:ext uri="{9D8B030D-6E8A-4147-A177-3AD203B41FA5}">
                      <a16:colId xmlns:a16="http://schemas.microsoft.com/office/drawing/2014/main" val="484559751"/>
                    </a:ext>
                  </a:extLst>
                </a:gridCol>
                <a:gridCol w="140973">
                  <a:extLst>
                    <a:ext uri="{9D8B030D-6E8A-4147-A177-3AD203B41FA5}">
                      <a16:colId xmlns:a16="http://schemas.microsoft.com/office/drawing/2014/main" val="4284090296"/>
                    </a:ext>
                  </a:extLst>
                </a:gridCol>
                <a:gridCol w="140973">
                  <a:extLst>
                    <a:ext uri="{9D8B030D-6E8A-4147-A177-3AD203B41FA5}">
                      <a16:colId xmlns:a16="http://schemas.microsoft.com/office/drawing/2014/main" val="1274386396"/>
                    </a:ext>
                  </a:extLst>
                </a:gridCol>
                <a:gridCol w="140973">
                  <a:extLst>
                    <a:ext uri="{9D8B030D-6E8A-4147-A177-3AD203B41FA5}">
                      <a16:colId xmlns:a16="http://schemas.microsoft.com/office/drawing/2014/main" val="1012349315"/>
                    </a:ext>
                  </a:extLst>
                </a:gridCol>
                <a:gridCol w="140973">
                  <a:extLst>
                    <a:ext uri="{9D8B030D-6E8A-4147-A177-3AD203B41FA5}">
                      <a16:colId xmlns:a16="http://schemas.microsoft.com/office/drawing/2014/main" val="80371204"/>
                    </a:ext>
                  </a:extLst>
                </a:gridCol>
                <a:gridCol w="140973">
                  <a:extLst>
                    <a:ext uri="{9D8B030D-6E8A-4147-A177-3AD203B41FA5}">
                      <a16:colId xmlns:a16="http://schemas.microsoft.com/office/drawing/2014/main" val="881181835"/>
                    </a:ext>
                  </a:extLst>
                </a:gridCol>
                <a:gridCol w="140973">
                  <a:extLst>
                    <a:ext uri="{9D8B030D-6E8A-4147-A177-3AD203B41FA5}">
                      <a16:colId xmlns:a16="http://schemas.microsoft.com/office/drawing/2014/main" val="2092175652"/>
                    </a:ext>
                  </a:extLst>
                </a:gridCol>
                <a:gridCol w="140973">
                  <a:extLst>
                    <a:ext uri="{9D8B030D-6E8A-4147-A177-3AD203B41FA5}">
                      <a16:colId xmlns:a16="http://schemas.microsoft.com/office/drawing/2014/main" val="3902546154"/>
                    </a:ext>
                  </a:extLst>
                </a:gridCol>
                <a:gridCol w="140973">
                  <a:extLst>
                    <a:ext uri="{9D8B030D-6E8A-4147-A177-3AD203B41FA5}">
                      <a16:colId xmlns:a16="http://schemas.microsoft.com/office/drawing/2014/main" val="314261310"/>
                    </a:ext>
                  </a:extLst>
                </a:gridCol>
                <a:gridCol w="140973">
                  <a:extLst>
                    <a:ext uri="{9D8B030D-6E8A-4147-A177-3AD203B41FA5}">
                      <a16:colId xmlns:a16="http://schemas.microsoft.com/office/drawing/2014/main" val="1031367547"/>
                    </a:ext>
                  </a:extLst>
                </a:gridCol>
                <a:gridCol w="140973">
                  <a:extLst>
                    <a:ext uri="{9D8B030D-6E8A-4147-A177-3AD203B41FA5}">
                      <a16:colId xmlns:a16="http://schemas.microsoft.com/office/drawing/2014/main" val="3937019147"/>
                    </a:ext>
                  </a:extLst>
                </a:gridCol>
                <a:gridCol w="140973">
                  <a:extLst>
                    <a:ext uri="{9D8B030D-6E8A-4147-A177-3AD203B41FA5}">
                      <a16:colId xmlns:a16="http://schemas.microsoft.com/office/drawing/2014/main" val="1278545480"/>
                    </a:ext>
                  </a:extLst>
                </a:gridCol>
                <a:gridCol w="140973">
                  <a:extLst>
                    <a:ext uri="{9D8B030D-6E8A-4147-A177-3AD203B41FA5}">
                      <a16:colId xmlns:a16="http://schemas.microsoft.com/office/drawing/2014/main" val="3750587424"/>
                    </a:ext>
                  </a:extLst>
                </a:gridCol>
                <a:gridCol w="140973">
                  <a:extLst>
                    <a:ext uri="{9D8B030D-6E8A-4147-A177-3AD203B41FA5}">
                      <a16:colId xmlns:a16="http://schemas.microsoft.com/office/drawing/2014/main" val="3284327697"/>
                    </a:ext>
                  </a:extLst>
                </a:gridCol>
                <a:gridCol w="140973">
                  <a:extLst>
                    <a:ext uri="{9D8B030D-6E8A-4147-A177-3AD203B41FA5}">
                      <a16:colId xmlns:a16="http://schemas.microsoft.com/office/drawing/2014/main" val="2119924521"/>
                    </a:ext>
                  </a:extLst>
                </a:gridCol>
                <a:gridCol w="140973">
                  <a:extLst>
                    <a:ext uri="{9D8B030D-6E8A-4147-A177-3AD203B41FA5}">
                      <a16:colId xmlns:a16="http://schemas.microsoft.com/office/drawing/2014/main" val="1917250981"/>
                    </a:ext>
                  </a:extLst>
                </a:gridCol>
                <a:gridCol w="88215">
                  <a:extLst>
                    <a:ext uri="{9D8B030D-6E8A-4147-A177-3AD203B41FA5}">
                      <a16:colId xmlns:a16="http://schemas.microsoft.com/office/drawing/2014/main" val="3134392126"/>
                    </a:ext>
                  </a:extLst>
                </a:gridCol>
                <a:gridCol w="193731">
                  <a:extLst>
                    <a:ext uri="{9D8B030D-6E8A-4147-A177-3AD203B41FA5}">
                      <a16:colId xmlns:a16="http://schemas.microsoft.com/office/drawing/2014/main" val="1001590337"/>
                    </a:ext>
                  </a:extLst>
                </a:gridCol>
                <a:gridCol w="140973">
                  <a:extLst>
                    <a:ext uri="{9D8B030D-6E8A-4147-A177-3AD203B41FA5}">
                      <a16:colId xmlns:a16="http://schemas.microsoft.com/office/drawing/2014/main" val="2432317387"/>
                    </a:ext>
                  </a:extLst>
                </a:gridCol>
                <a:gridCol w="140973">
                  <a:extLst>
                    <a:ext uri="{9D8B030D-6E8A-4147-A177-3AD203B41FA5}">
                      <a16:colId xmlns:a16="http://schemas.microsoft.com/office/drawing/2014/main" val="2747519316"/>
                    </a:ext>
                  </a:extLst>
                </a:gridCol>
                <a:gridCol w="140973">
                  <a:extLst>
                    <a:ext uri="{9D8B030D-6E8A-4147-A177-3AD203B41FA5}">
                      <a16:colId xmlns:a16="http://schemas.microsoft.com/office/drawing/2014/main" val="1092902917"/>
                    </a:ext>
                  </a:extLst>
                </a:gridCol>
                <a:gridCol w="140973">
                  <a:extLst>
                    <a:ext uri="{9D8B030D-6E8A-4147-A177-3AD203B41FA5}">
                      <a16:colId xmlns:a16="http://schemas.microsoft.com/office/drawing/2014/main" val="1412501099"/>
                    </a:ext>
                  </a:extLst>
                </a:gridCol>
                <a:gridCol w="140973">
                  <a:extLst>
                    <a:ext uri="{9D8B030D-6E8A-4147-A177-3AD203B41FA5}">
                      <a16:colId xmlns:a16="http://schemas.microsoft.com/office/drawing/2014/main" val="1230401487"/>
                    </a:ext>
                  </a:extLst>
                </a:gridCol>
                <a:gridCol w="140973">
                  <a:extLst>
                    <a:ext uri="{9D8B030D-6E8A-4147-A177-3AD203B41FA5}">
                      <a16:colId xmlns:a16="http://schemas.microsoft.com/office/drawing/2014/main" val="80250709"/>
                    </a:ext>
                  </a:extLst>
                </a:gridCol>
                <a:gridCol w="140973">
                  <a:extLst>
                    <a:ext uri="{9D8B030D-6E8A-4147-A177-3AD203B41FA5}">
                      <a16:colId xmlns:a16="http://schemas.microsoft.com/office/drawing/2014/main" val="851917261"/>
                    </a:ext>
                  </a:extLst>
                </a:gridCol>
                <a:gridCol w="140973">
                  <a:extLst>
                    <a:ext uri="{9D8B030D-6E8A-4147-A177-3AD203B41FA5}">
                      <a16:colId xmlns:a16="http://schemas.microsoft.com/office/drawing/2014/main" val="718392392"/>
                    </a:ext>
                  </a:extLst>
                </a:gridCol>
                <a:gridCol w="140973">
                  <a:extLst>
                    <a:ext uri="{9D8B030D-6E8A-4147-A177-3AD203B41FA5}">
                      <a16:colId xmlns:a16="http://schemas.microsoft.com/office/drawing/2014/main" val="1053121139"/>
                    </a:ext>
                  </a:extLst>
                </a:gridCol>
                <a:gridCol w="140973">
                  <a:extLst>
                    <a:ext uri="{9D8B030D-6E8A-4147-A177-3AD203B41FA5}">
                      <a16:colId xmlns:a16="http://schemas.microsoft.com/office/drawing/2014/main" val="3324252527"/>
                    </a:ext>
                  </a:extLst>
                </a:gridCol>
                <a:gridCol w="140973">
                  <a:extLst>
                    <a:ext uri="{9D8B030D-6E8A-4147-A177-3AD203B41FA5}">
                      <a16:colId xmlns:a16="http://schemas.microsoft.com/office/drawing/2014/main" val="2192630933"/>
                    </a:ext>
                  </a:extLst>
                </a:gridCol>
                <a:gridCol w="140973">
                  <a:extLst>
                    <a:ext uri="{9D8B030D-6E8A-4147-A177-3AD203B41FA5}">
                      <a16:colId xmlns:a16="http://schemas.microsoft.com/office/drawing/2014/main" val="4047071317"/>
                    </a:ext>
                  </a:extLst>
                </a:gridCol>
                <a:gridCol w="140973">
                  <a:extLst>
                    <a:ext uri="{9D8B030D-6E8A-4147-A177-3AD203B41FA5}">
                      <a16:colId xmlns:a16="http://schemas.microsoft.com/office/drawing/2014/main" val="1237583535"/>
                    </a:ext>
                  </a:extLst>
                </a:gridCol>
                <a:gridCol w="140973">
                  <a:extLst>
                    <a:ext uri="{9D8B030D-6E8A-4147-A177-3AD203B41FA5}">
                      <a16:colId xmlns:a16="http://schemas.microsoft.com/office/drawing/2014/main" val="76030594"/>
                    </a:ext>
                  </a:extLst>
                </a:gridCol>
                <a:gridCol w="140973">
                  <a:extLst>
                    <a:ext uri="{9D8B030D-6E8A-4147-A177-3AD203B41FA5}">
                      <a16:colId xmlns:a16="http://schemas.microsoft.com/office/drawing/2014/main" val="23160505"/>
                    </a:ext>
                  </a:extLst>
                </a:gridCol>
                <a:gridCol w="140973">
                  <a:extLst>
                    <a:ext uri="{9D8B030D-6E8A-4147-A177-3AD203B41FA5}">
                      <a16:colId xmlns:a16="http://schemas.microsoft.com/office/drawing/2014/main" val="3670140441"/>
                    </a:ext>
                  </a:extLst>
                </a:gridCol>
                <a:gridCol w="140973">
                  <a:extLst>
                    <a:ext uri="{9D8B030D-6E8A-4147-A177-3AD203B41FA5}">
                      <a16:colId xmlns:a16="http://schemas.microsoft.com/office/drawing/2014/main" val="3016949969"/>
                    </a:ext>
                  </a:extLst>
                </a:gridCol>
                <a:gridCol w="140973">
                  <a:extLst>
                    <a:ext uri="{9D8B030D-6E8A-4147-A177-3AD203B41FA5}">
                      <a16:colId xmlns:a16="http://schemas.microsoft.com/office/drawing/2014/main" val="2883960748"/>
                    </a:ext>
                  </a:extLst>
                </a:gridCol>
                <a:gridCol w="140973">
                  <a:extLst>
                    <a:ext uri="{9D8B030D-6E8A-4147-A177-3AD203B41FA5}">
                      <a16:colId xmlns:a16="http://schemas.microsoft.com/office/drawing/2014/main" val="4162201655"/>
                    </a:ext>
                  </a:extLst>
                </a:gridCol>
                <a:gridCol w="140973">
                  <a:extLst>
                    <a:ext uri="{9D8B030D-6E8A-4147-A177-3AD203B41FA5}">
                      <a16:colId xmlns:a16="http://schemas.microsoft.com/office/drawing/2014/main" val="1670172360"/>
                    </a:ext>
                  </a:extLst>
                </a:gridCol>
                <a:gridCol w="140973">
                  <a:extLst>
                    <a:ext uri="{9D8B030D-6E8A-4147-A177-3AD203B41FA5}">
                      <a16:colId xmlns:a16="http://schemas.microsoft.com/office/drawing/2014/main" val="269079676"/>
                    </a:ext>
                  </a:extLst>
                </a:gridCol>
                <a:gridCol w="140973">
                  <a:extLst>
                    <a:ext uri="{9D8B030D-6E8A-4147-A177-3AD203B41FA5}">
                      <a16:colId xmlns:a16="http://schemas.microsoft.com/office/drawing/2014/main" val="3630845374"/>
                    </a:ext>
                  </a:extLst>
                </a:gridCol>
                <a:gridCol w="140973">
                  <a:extLst>
                    <a:ext uri="{9D8B030D-6E8A-4147-A177-3AD203B41FA5}">
                      <a16:colId xmlns:a16="http://schemas.microsoft.com/office/drawing/2014/main" val="1440310636"/>
                    </a:ext>
                  </a:extLst>
                </a:gridCol>
                <a:gridCol w="140973">
                  <a:extLst>
                    <a:ext uri="{9D8B030D-6E8A-4147-A177-3AD203B41FA5}">
                      <a16:colId xmlns:a16="http://schemas.microsoft.com/office/drawing/2014/main" val="3880135932"/>
                    </a:ext>
                  </a:extLst>
                </a:gridCol>
              </a:tblGrid>
              <a:tr h="78890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Биология</a:t>
                      </a:r>
                    </a:p>
                  </a:txBody>
                  <a:tcPr marL="2660" marR="2660" marT="2660" marB="15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Максимально возможный балл</a:t>
                      </a:r>
                    </a:p>
                  </a:txBody>
                  <a:tcPr marL="2660" marR="2660" marT="2660" marB="1596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Средний балл по НИШ</a:t>
                      </a:r>
                    </a:p>
                  </a:txBody>
                  <a:tcPr marL="2660" marR="2660" marT="2660" marB="1596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Процент выполнения задания</a:t>
                      </a:r>
                    </a:p>
                  </a:txBody>
                  <a:tcPr marL="2660" marR="2660" marT="2660" marB="1596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gridSpan="38">
                  <a:txBody>
                    <a:bodyPr/>
                    <a:lstStyle/>
                    <a:p>
                      <a:pPr algn="ctr" fontAlgn="ctr"/>
                      <a:r>
                        <a:rPr lang="ru-RU" sz="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Средний процент выполнения, %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6296865"/>
                  </a:ext>
                </a:extLst>
              </a:tr>
              <a:tr h="4614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Раздел</a:t>
                      </a:r>
                    </a:p>
                  </a:txBody>
                  <a:tcPr marL="2660" marR="2660" marT="2660" marB="15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Подраздел</a:t>
                      </a:r>
                    </a:p>
                  </a:txBody>
                  <a:tcPr marL="2660" marR="2660" marT="2660" marB="15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Тема</a:t>
                      </a:r>
                    </a:p>
                  </a:txBody>
                  <a:tcPr marL="2660" marR="2660" marT="2660" marB="15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ФМН г. Астана (с казахским языком обучения)</a:t>
                      </a:r>
                    </a:p>
                  </a:txBody>
                  <a:tcPr marL="2660" marR="2660" marT="2660" marB="1596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ФМН г. Астана (с русским языком обучения)</a:t>
                      </a:r>
                    </a:p>
                  </a:txBody>
                  <a:tcPr marL="2660" marR="2660" marT="2660" marB="1596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ФМН г.Алматы (с казахским языком обучения)</a:t>
                      </a:r>
                    </a:p>
                  </a:txBody>
                  <a:tcPr marL="2660" marR="2660" marT="2660" marB="1596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ФМН г.Алматы (с русским языком обучения)</a:t>
                      </a:r>
                    </a:p>
                  </a:txBody>
                  <a:tcPr marL="2660" marR="2660" marT="2660" marB="1596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ХБН г.Алматы (с казахским языком обучения)</a:t>
                      </a:r>
                    </a:p>
                  </a:txBody>
                  <a:tcPr marL="2660" marR="2660" marT="2660" marB="1596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ХБН г.Алматы (с русским языком обучения)</a:t>
                      </a:r>
                    </a:p>
                  </a:txBody>
                  <a:tcPr marL="2660" marR="2660" marT="2660" marB="1596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ХБН г. Актау (с казахским языком обучения)</a:t>
                      </a:r>
                    </a:p>
                  </a:txBody>
                  <a:tcPr marL="2660" marR="2660" marT="2660" marB="1596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ХБН г.Актау (с русским языком обучения)</a:t>
                      </a:r>
                    </a:p>
                  </a:txBody>
                  <a:tcPr marL="2660" marR="2660" marT="2660" marB="1596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ФМН г.Актобе (с казахским языком обучения)</a:t>
                      </a:r>
                    </a:p>
                  </a:txBody>
                  <a:tcPr marL="2660" marR="2660" marT="2660" marB="1596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ФМН г.Актобе (с русским языком обучения)</a:t>
                      </a:r>
                    </a:p>
                  </a:txBody>
                  <a:tcPr marL="2660" marR="2660" marT="2660" marB="1596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ХБН г.Атырау (с казахским языком обучения)</a:t>
                      </a:r>
                    </a:p>
                  </a:txBody>
                  <a:tcPr marL="2660" marR="2660" marT="2660" marB="1596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ХБН г.Атырау (с русским языком обучения)</a:t>
                      </a:r>
                    </a:p>
                  </a:txBody>
                  <a:tcPr marL="2660" marR="2660" marT="2660" marB="1596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ФМН г. Кокшетау (с казахским языком обучения)</a:t>
                      </a:r>
                    </a:p>
                  </a:txBody>
                  <a:tcPr marL="2660" marR="2660" marT="2660" marB="1596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ФМН г.Кокшетау (с русским языком обучения)</a:t>
                      </a:r>
                    </a:p>
                  </a:txBody>
                  <a:tcPr marL="2660" marR="2660" marT="2660" marB="1596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ХБН г. Караганды (с казахским языком обучения)</a:t>
                      </a:r>
                    </a:p>
                  </a:txBody>
                  <a:tcPr marL="2660" marR="2660" marT="2660" marB="1596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ХБН г. Караганды (с русским языком обучения)</a:t>
                      </a:r>
                    </a:p>
                  </a:txBody>
                  <a:tcPr marL="2660" marR="2660" marT="2660" marB="1596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ФМН г. Костанай (с казахским языком обучения)</a:t>
                      </a:r>
                    </a:p>
                  </a:txBody>
                  <a:tcPr marL="2660" marR="2660" marT="2660" marB="1596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ФМН г. Костанай (с русским языком обучения)</a:t>
                      </a:r>
                    </a:p>
                  </a:txBody>
                  <a:tcPr marL="2660" marR="2660" marT="2660" marB="1596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ХБН г. Кызылорда (с казахским языком обучения)</a:t>
                      </a:r>
                    </a:p>
                  </a:txBody>
                  <a:tcPr marL="2660" marR="2660" marT="2660" marB="1596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ХБН г. Кызылорда (с русским языком обучения)</a:t>
                      </a:r>
                    </a:p>
                  </a:txBody>
                  <a:tcPr marL="2660" marR="2660" marT="2660" marB="1596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ФМН г. Уральск (с казахским языком обучения)</a:t>
                      </a:r>
                    </a:p>
                  </a:txBody>
                  <a:tcPr marL="2660" marR="2660" marT="2660" marB="1596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ФМН г. Уральск (с русским языком обучения)</a:t>
                      </a:r>
                    </a:p>
                  </a:txBody>
                  <a:tcPr marL="2660" marR="2660" marT="2660" marB="1596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ХБН Усть-Каменогорск (с казахским языком обучения)</a:t>
                      </a:r>
                    </a:p>
                  </a:txBody>
                  <a:tcPr marL="2660" marR="2660" marT="2660" marB="1596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ХБН Усть-Каменогорск (с казахским языком обучения)</a:t>
                      </a:r>
                    </a:p>
                  </a:txBody>
                  <a:tcPr marL="2660" marR="2660" marT="2660" marB="1596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ХБН Павлодар (с казахским языком обучения)</a:t>
                      </a:r>
                    </a:p>
                  </a:txBody>
                  <a:tcPr marL="2660" marR="2660" marT="2660" marB="1596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ХБН Павлодар (с русским языком обучения)</a:t>
                      </a:r>
                    </a:p>
                  </a:txBody>
                  <a:tcPr marL="2660" marR="2660" marT="2660" marB="1596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ХБН Петропавловск (с казахским языком обучения)</a:t>
                      </a:r>
                    </a:p>
                  </a:txBody>
                  <a:tcPr marL="2660" marR="2660" marT="2660" marB="1596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ХБН Петропавловск (с русским языком обучения)</a:t>
                      </a:r>
                    </a:p>
                  </a:txBody>
                  <a:tcPr marL="2660" marR="2660" marT="2660" marB="1596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ФМН Семей (с казахским языком обучения)</a:t>
                      </a:r>
                    </a:p>
                  </a:txBody>
                  <a:tcPr marL="2660" marR="2660" marT="2660" marB="1596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ФМН Семей (с русским языком обучения)</a:t>
                      </a:r>
                    </a:p>
                  </a:txBody>
                  <a:tcPr marL="2660" marR="2660" marT="2660" marB="1596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ФМН Талдыкорган (с казахским языком обучения)</a:t>
                      </a:r>
                    </a:p>
                  </a:txBody>
                  <a:tcPr marL="2660" marR="2660" marT="2660" marB="1596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ФМН Талдыкорган (с русским языком обучения)</a:t>
                      </a:r>
                    </a:p>
                  </a:txBody>
                  <a:tcPr marL="2660" marR="2660" marT="2660" marB="1596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ФМН Тараз (с казахским языком обучения)</a:t>
                      </a:r>
                    </a:p>
                  </a:txBody>
                  <a:tcPr marL="2660" marR="2660" marT="2660" marB="1596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ФМН Тараз (с русским языком обучения)</a:t>
                      </a:r>
                    </a:p>
                  </a:txBody>
                  <a:tcPr marL="2660" marR="2660" marT="2660" marB="1596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ФМН Шымкент (с казахским языком обучения)</a:t>
                      </a:r>
                    </a:p>
                  </a:txBody>
                  <a:tcPr marL="2660" marR="2660" marT="2660" marB="1596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ФМН Шымкент  (с русским языком обучения)</a:t>
                      </a:r>
                    </a:p>
                  </a:txBody>
                  <a:tcPr marL="2660" marR="2660" marT="2660" marB="1596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ХБН Шымкент (с казахским языком обучения)</a:t>
                      </a:r>
                    </a:p>
                  </a:txBody>
                  <a:tcPr marL="2660" marR="2660" marT="2660" marB="1596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ХБН Шымкент (с русским языком обучения)</a:t>
                      </a:r>
                    </a:p>
                  </a:txBody>
                  <a:tcPr marL="2660" marR="2660" marT="2660" marB="1596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7761013"/>
                  </a:ext>
                </a:extLst>
              </a:tr>
              <a:tr h="1997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Многообразие, структура и функции живых организмов</a:t>
                      </a:r>
                    </a:p>
                  </a:txBody>
                  <a:tcPr marL="2660" marR="2660" marT="2660" marB="15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Дыхание</a:t>
                      </a:r>
                    </a:p>
                  </a:txBody>
                  <a:tcPr marL="2660" marR="2660" marT="2660" marB="15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Вычисление частоты дыхания человека </a:t>
                      </a:r>
                    </a:p>
                  </a:txBody>
                  <a:tcPr marL="2660" marR="2660" marT="2660" marB="15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0,2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20,8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34,8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30,8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25,5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26,7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15,6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33,3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37,5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33,3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14,3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35,7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42,9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21,6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31,6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25,0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41,7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9,5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28,6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9,1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10,0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25,0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25,0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12,8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33,3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23,7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20,0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5,7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25,0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27,8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5,6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20,0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42,9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14,3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33,3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40,0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14,7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10,0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640797"/>
                  </a:ext>
                </a:extLst>
              </a:tr>
              <a:tr h="1997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Многообразие, структура и функции живых организмов</a:t>
                      </a:r>
                    </a:p>
                  </a:txBody>
                  <a:tcPr marL="2660" marR="2660" marT="2660" marB="15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Координация и регуляция </a:t>
                      </a:r>
                    </a:p>
                  </a:txBody>
                  <a:tcPr marL="2660" marR="2660" marT="2660" marB="15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Высшая нервная деятельность </a:t>
                      </a:r>
                    </a:p>
                  </a:txBody>
                  <a:tcPr marL="2660" marR="2660" marT="2660" marB="15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0,3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16,8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21,7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15,4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11,7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25,6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6,3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36,1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34,4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50,0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7,1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46,4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28,6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6,3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21,6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2,6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20,8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8,3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9,5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14,3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14,8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15,0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25,0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6,4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11,8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18,6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7,1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25,0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22,2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13,9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30,0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28,6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23,8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8,3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30,0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25,0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21,3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2,5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5482000"/>
                  </a:ext>
                </a:extLst>
              </a:tr>
              <a:tr h="1997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Организмы и окружающая среда</a:t>
                      </a:r>
                    </a:p>
                  </a:txBody>
                  <a:tcPr marL="2660" marR="2660" marT="2660" marB="15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Биосфера, экосистема,  популяция</a:t>
                      </a:r>
                    </a:p>
                  </a:txBody>
                  <a:tcPr marL="2660" marR="2660" marT="2660" marB="15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Пищевые сети</a:t>
                      </a:r>
                    </a:p>
                  </a:txBody>
                  <a:tcPr marL="2660" marR="2660" marT="2660" marB="15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0,5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25,3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37,0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15,4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27,7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26,7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12,5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33,3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21,9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50,0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25,0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39,3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7,1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31,3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27,0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15,8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20,8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16,7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33,3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46,4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20,5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35,0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25,0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37,5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32,1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41,7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2,6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24,3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15,7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45,8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44,4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27,8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40,0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46,4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7,1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33,3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20,0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18,8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22,8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22,5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3502877"/>
                  </a:ext>
                </a:extLst>
              </a:tr>
              <a:tr h="1997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Многообразие, структура и функции живых организмов</a:t>
                      </a:r>
                    </a:p>
                  </a:txBody>
                  <a:tcPr marL="2660" marR="2660" marT="2660" marB="15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Координация и регуляция </a:t>
                      </a:r>
                    </a:p>
                  </a:txBody>
                  <a:tcPr marL="2660" marR="2660" marT="2660" marB="15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Строение и функции центральной нервной системы</a:t>
                      </a:r>
                    </a:p>
                  </a:txBody>
                  <a:tcPr marL="2660" marR="2660" marT="2660" marB="15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1,0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24,5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37,0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48,1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39,4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32,8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23,4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26,4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14,1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16,7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7,1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60,7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35,7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37,5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20,9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13,2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25,0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33,3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14,3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14,3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23,9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40,0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25,0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16,7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26,3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11,8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25,0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11,4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25,0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33,3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18,1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30,0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46,4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8,3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25,0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30,0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37,5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23,2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558721"/>
                  </a:ext>
                </a:extLst>
              </a:tr>
              <a:tr h="3206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Размножение,  наследственность,  изменчивость,  эволюционное развитие</a:t>
                      </a:r>
                    </a:p>
                  </a:txBody>
                  <a:tcPr marL="2660" marR="2660" marT="2660" marB="15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Клеточный цикл</a:t>
                      </a:r>
                    </a:p>
                  </a:txBody>
                  <a:tcPr marL="2660" marR="2660" marT="2660" marB="15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Клеточный цикл  и ДНК </a:t>
                      </a:r>
                    </a:p>
                  </a:txBody>
                  <a:tcPr marL="2660" marR="2660" marT="2660" marB="15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0,8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26,6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31,9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28,2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36,9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34,8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18,8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50,0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25,0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44,4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14,3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26,2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19,0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20,8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27,9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22,8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27,8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16,7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41,3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40,5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24,2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20,0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50,0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27,8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23,9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27,8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21,9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36,2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21,9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19,4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27,8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11,1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23,3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28,6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22,2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33,3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6,7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16,7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26,5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1,7</a:t>
                      </a:r>
                    </a:p>
                  </a:txBody>
                  <a:tcPr marL="2660" marR="2660" marT="2660" marB="1596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715308"/>
                  </a:ext>
                </a:extLst>
              </a:tr>
            </a:tbl>
          </a:graphicData>
        </a:graphic>
      </p:graphicFrame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3DAC1FE-D057-4EE8-B3FF-AB8600607F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230" y="150311"/>
            <a:ext cx="1766383" cy="66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201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4598895-61DB-47D9-9899-A55EF089CD06}"/>
              </a:ext>
            </a:extLst>
          </p:cNvPr>
          <p:cNvSpPr/>
          <p:nvPr/>
        </p:nvSpPr>
        <p:spPr>
          <a:xfrm>
            <a:off x="451538" y="1007292"/>
            <a:ext cx="6114477" cy="5863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500" dirty="0"/>
              <a:t>В рамках повышения квалификации руководителей предстоит курс по </a:t>
            </a:r>
            <a:r>
              <a:rPr lang="ru-RU" sz="2500" dirty="0" err="1"/>
              <a:t>таймменеджменту</a:t>
            </a:r>
            <a:r>
              <a:rPr lang="ru-RU" sz="2500" dirty="0"/>
              <a:t> для заместителей директоров по учебной работе.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25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500" dirty="0"/>
              <a:t>Ведется работа с воспитательным сектором – для замов по учебно-воспитательной работе, семинары для кураторов и заведующих общежитий, по программам, разработанным для ДР НИШ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ru-RU" sz="25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500" dirty="0"/>
              <a:t>Проводятся семинары по эмоциональному интеллекту для учителей НИШ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15FF25-DCDB-479F-B46D-C845CBA1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573" y="1007292"/>
            <a:ext cx="2519569" cy="23144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DAAAF7-520C-4EDF-AAA7-3D17E70650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269" y="1705707"/>
            <a:ext cx="2407300" cy="26288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78199A8-541A-4930-8239-0E3CBFD69D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3550" y="3632115"/>
            <a:ext cx="2160743" cy="304124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26FEA2-1AB7-4B8C-855B-CBECD7321D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186" y="217070"/>
            <a:ext cx="1766383" cy="66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7169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4244</TotalTime>
  <Words>2379</Words>
  <Application>Microsoft Office PowerPoint</Application>
  <PresentationFormat>Широкоэкранный</PresentationFormat>
  <Paragraphs>764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Arial Black</vt:lpstr>
      <vt:lpstr>Calibri</vt:lpstr>
      <vt:lpstr>Calibri Light</vt:lpstr>
      <vt:lpstr>Courier New</vt:lpstr>
      <vt:lpstr>Times New Roman</vt:lpstr>
      <vt:lpstr>Тема Office</vt:lpstr>
      <vt:lpstr>Анализ результатов анкетирования и рекомендации по профессиональному развитию педагогов Назарбаев Интеллектуальных школ  </vt:lpstr>
      <vt:lpstr>ЦПМ создает условия для профессионального  развития педагога</vt:lpstr>
      <vt:lpstr>Что делает тренер:</vt:lpstr>
      <vt:lpstr>Основные задачи ЦПМ . 1.Обучение на уровневых курсах период с 2012 – 2016 год</vt:lpstr>
      <vt:lpstr>Основные задачи ЦПМ Обучение на уровневых курсах </vt:lpstr>
      <vt:lpstr>Основные задачи ЦПМ Методические ресурсы, создаваемые центром </vt:lpstr>
      <vt:lpstr>Основные  задачи ЦПМ  2. Семинары для методической поддержки  </vt:lpstr>
      <vt:lpstr>Презентация PowerPoint</vt:lpstr>
      <vt:lpstr>Презентация PowerPoint</vt:lpstr>
      <vt:lpstr>РЕЗУЛЬТАТЫ АНКЕТИРОВАНИЯ УЧИТЕЛЕЙ НАЗАРБАЕВ ИНТЕЛЛЕКТУАЛЬНЫХ ШКОЛ   ПО АНКЕТЕ «АНАЛИЗ МЕТОДИЧЕСКИХ ПОТРЕБНОСТЕЙ В ПЕДАГОГИЧЕСКОЙ ДЕЯТЕЛЬНОСТИ»  </vt:lpstr>
      <vt:lpstr>Анкетирование представлено следующими блоками.</vt:lpstr>
      <vt:lpstr>Результаты анкетирования итоговые с учетом всех Интеллектуальных школ</vt:lpstr>
      <vt:lpstr>Результаты анкетирования итоговые с учетом всех Интеллектуальных школ</vt:lpstr>
      <vt:lpstr>Результаты анкетирования итоговые с учетом всех Интеллектуальных школ</vt:lpstr>
      <vt:lpstr>Блок «Потребности в повышении методической компетентности учителей»</vt:lpstr>
      <vt:lpstr>Результаты анкетирования по вопросу «Какие формы повышения квалификации Вы считаете для себя наиболее эффективными?» показаны в ранжировании по степени уменьшения значимости</vt:lpstr>
      <vt:lpstr>Презентация PowerPoint</vt:lpstr>
      <vt:lpstr>Презентация PowerPoint</vt:lpstr>
      <vt:lpstr>«Педагогическое мастерство через профессиональное развитие и реформы» (ОЭСР,2016) </vt:lpstr>
      <vt:lpstr>-  использование игровых методов активного обучения;  - предоставление учащимся точных инструкций с их объяснением; - вовлечение всех учащихся в активное обучение;  - создание на уроках обстановки доверия, положительного эмоционального настроя;  - проявление доброжелательности по отношению к учащимся, выражать заинтересованность к их успехам и содействовать их активизации;  - реализации связи между целями обучения и воспитательным аспектом содержания урока. </vt:lpstr>
      <vt:lpstr>   - целеполагания и планирования учебного процесса; -  индивидуализация и дифференциация обучения; - работы с одаренными детьми; - исследовательских, проблемных и практических методов обучения; - стимулирование саморегулируемого обучения; -  развития критического мышления; - изучения сквозных тем;  - использования ИКТ - критериального оценивания; - педагогической рефлексии и исследования практики; - тайм-менеджмента.  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Анализ результатов анкетирования и рекомендации по профессиональному развитию педагогов Назарбаев Интеллектуальных школ</dc:title>
  <dc:creator>Нургужина Асель Маратовна</dc:creator>
  <cp:lastModifiedBy>Нургужина Асель Маратовна</cp:lastModifiedBy>
  <cp:revision>95</cp:revision>
  <dcterms:created xsi:type="dcterms:W3CDTF">2017-08-14T10:49:01Z</dcterms:created>
  <dcterms:modified xsi:type="dcterms:W3CDTF">2017-08-18T06:37:36Z</dcterms:modified>
</cp:coreProperties>
</file>