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62" r:id="rId12"/>
    <p:sldId id="263" r:id="rId13"/>
    <p:sldId id="267" r:id="rId14"/>
    <p:sldId id="264" r:id="rId15"/>
    <p:sldId id="265" r:id="rId16"/>
    <p:sldId id="266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0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4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5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0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3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88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9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5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2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84389-0311-454E-926D-14864FFF24E1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646B-9B20-4B91-8E23-5C1C9BE3A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7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Августовская конференция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педагогических </a:t>
            </a:r>
            <a:r>
              <a:rPr lang="ru-RU" sz="4000" b="1" dirty="0"/>
              <a:t>работников </a:t>
            </a:r>
            <a:br>
              <a:rPr lang="ru-RU" sz="4000" b="1" dirty="0"/>
            </a:br>
            <a:r>
              <a:rPr lang="ru-RU" sz="4000" b="1" dirty="0"/>
              <a:t>Назарбаев Интеллектуальных школ, </a:t>
            </a:r>
            <a:r>
              <a:rPr lang="ru-RU" sz="4000" b="1" dirty="0" smtClean="0"/>
              <a:t>18-19.08.2017г</a:t>
            </a:r>
            <a:r>
              <a:rPr lang="ru-RU" sz="4000" b="1" dirty="0"/>
              <a:t>.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200" dirty="0" smtClean="0"/>
              <a:t>Секция </a:t>
            </a:r>
            <a:r>
              <a:rPr lang="ru-RU" sz="3200" dirty="0"/>
              <a:t>заместителей директоров по НМР   	</a:t>
            </a:r>
          </a:p>
          <a:p>
            <a:pPr marL="0" indent="0">
              <a:buNone/>
            </a:pPr>
            <a:r>
              <a:rPr lang="ru-RU" sz="3600" b="1" dirty="0"/>
              <a:t>Тема: Формы работы по подготовке учащихся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к </a:t>
            </a:r>
            <a:r>
              <a:rPr lang="ru-RU" sz="3600" b="1" dirty="0"/>
              <a:t>предметным олимпиадам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2400" dirty="0" smtClean="0"/>
              <a:t>Назаралиева </a:t>
            </a:r>
            <a:r>
              <a:rPr lang="ru-RU" sz="2400" dirty="0"/>
              <a:t>З.С., </a:t>
            </a:r>
            <a:r>
              <a:rPr lang="ru-RU" sz="2400" dirty="0" err="1"/>
              <a:t>к.п.н</a:t>
            </a:r>
            <a:r>
              <a:rPr lang="ru-RU" sz="2400" dirty="0" smtClean="0"/>
              <a:t>.</a:t>
            </a:r>
          </a:p>
          <a:p>
            <a:pPr marL="0" indent="0" algn="r">
              <a:buNone/>
            </a:pPr>
            <a:r>
              <a:rPr lang="ru-RU" sz="2400" dirty="0" smtClean="0"/>
              <a:t> НИШ </a:t>
            </a:r>
            <a:r>
              <a:rPr lang="ru-RU" sz="2400" dirty="0"/>
              <a:t>ФМН </a:t>
            </a:r>
            <a:r>
              <a:rPr lang="ru-RU" sz="2400" dirty="0" err="1"/>
              <a:t>г.Алматы</a:t>
            </a:r>
            <a:endParaRPr lang="ru-RU" sz="2400" dirty="0"/>
          </a:p>
          <a:p>
            <a:pPr marL="0" indent="0" algn="r">
              <a:buNone/>
            </a:pPr>
            <a:r>
              <a:rPr lang="ru-RU" sz="2400" dirty="0" smtClean="0"/>
              <a:t>19.08.2017г</a:t>
            </a:r>
            <a:r>
              <a:rPr lang="ru-RU" sz="2400" dirty="0"/>
              <a:t>., 09:00 – </a:t>
            </a:r>
            <a:r>
              <a:rPr lang="ru-RU" sz="2400" dirty="0" smtClean="0"/>
              <a:t>09:30</a:t>
            </a:r>
          </a:p>
          <a:p>
            <a:pPr marL="0" indent="0" algn="r">
              <a:buNone/>
            </a:pPr>
            <a:r>
              <a:rPr lang="ru-RU" sz="2400" dirty="0" smtClean="0"/>
              <a:t>выступление </a:t>
            </a:r>
            <a:r>
              <a:rPr lang="ru-RU" sz="2400" dirty="0"/>
              <a:t>10 мин.,  </a:t>
            </a:r>
            <a:r>
              <a:rPr lang="ru-RU" sz="2400" dirty="0" smtClean="0"/>
              <a:t>обсуждение10 </a:t>
            </a:r>
            <a:r>
              <a:rPr lang="ru-RU" sz="2400" dirty="0"/>
              <a:t>мин.</a:t>
            </a:r>
          </a:p>
        </p:txBody>
      </p:sp>
    </p:spTree>
    <p:extLst>
      <p:ext uri="{BB962C8B-B14F-4D97-AF65-F5344CB8AC3E}">
        <p14:creationId xmlns:p14="http://schemas.microsoft.com/office/powerpoint/2010/main" val="31889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5. Самые </a:t>
            </a:r>
            <a:r>
              <a:rPr lang="ru-RU" sz="3600" b="1" dirty="0"/>
              <a:t>весомые достижения  Қажымұрат </a:t>
            </a:r>
            <a:r>
              <a:rPr lang="ru-RU" sz="3600" b="1" dirty="0" err="1"/>
              <a:t>Ақназара</a:t>
            </a:r>
            <a:r>
              <a:rPr lang="ru-RU" sz="3600" b="1" dirty="0"/>
              <a:t>, ученика 10М класса на олимпиадах и в области научных </a:t>
            </a:r>
            <a:r>
              <a:rPr lang="ru-RU" sz="3600" b="1" dirty="0" smtClean="0"/>
              <a:t>исследований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XVIII Азиатской физической олимпиаде, </a:t>
            </a:r>
            <a:r>
              <a:rPr lang="ru-RU" dirty="0" smtClean="0"/>
              <a:t>которая проходила  </a:t>
            </a:r>
            <a:r>
              <a:rPr lang="ru-RU" dirty="0"/>
              <a:t>в  Якутии в июне 2017г. </a:t>
            </a:r>
            <a:r>
              <a:rPr lang="ru-RU" dirty="0" err="1"/>
              <a:t>Ақназар</a:t>
            </a:r>
            <a:r>
              <a:rPr lang="ru-RU" dirty="0"/>
              <a:t> получил  </a:t>
            </a:r>
            <a:r>
              <a:rPr lang="ru-RU" dirty="0" smtClean="0"/>
              <a:t>бронзу</a:t>
            </a:r>
          </a:p>
          <a:p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48-ой Международной физической олимпиаде (</a:t>
            </a:r>
            <a:r>
              <a:rPr lang="ru-RU" dirty="0" err="1"/>
              <a:t>IphO</a:t>
            </a:r>
            <a:r>
              <a:rPr lang="ru-RU" dirty="0"/>
              <a:t>) – 2017), </a:t>
            </a:r>
            <a:r>
              <a:rPr lang="ru-RU" dirty="0" smtClean="0"/>
              <a:t>которая проходила </a:t>
            </a:r>
            <a:r>
              <a:rPr lang="ru-RU" dirty="0"/>
              <a:t>с 16 по 24 июля 2017 года в городе </a:t>
            </a:r>
            <a:r>
              <a:rPr lang="ru-RU" dirty="0" err="1"/>
              <a:t>Джокьякарта</a:t>
            </a:r>
            <a:r>
              <a:rPr lang="ru-RU" dirty="0"/>
              <a:t> (Индонезия) </a:t>
            </a:r>
            <a:r>
              <a:rPr lang="ru-RU" dirty="0" err="1"/>
              <a:t>Ақназар</a:t>
            </a:r>
            <a:r>
              <a:rPr lang="ru-RU" dirty="0"/>
              <a:t> получил золото. В ней приняли участии более 400 школьников из 88 стран. Медали получила примерно половина юных физиков, а высшую награду, золотую медаль, вручили 60 школьникам, Россия имеет пять золотых </a:t>
            </a:r>
            <a:r>
              <a:rPr lang="ru-RU" dirty="0" smtClean="0"/>
              <a:t>медалей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Отчет по работе с олимпийским </a:t>
            </a:r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езервом </a:t>
            </a:r>
            <a:r>
              <a:rPr lang="ru-RU" dirty="0" smtClean="0">
                <a:solidFill>
                  <a:srgbClr val="FF0000"/>
                </a:solidFill>
              </a:rPr>
              <a:t>по </a:t>
            </a:r>
            <a:r>
              <a:rPr lang="ru-RU" dirty="0" smtClean="0">
                <a:solidFill>
                  <a:srgbClr val="FF0000"/>
                </a:solidFill>
              </a:rPr>
              <a:t>математике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rmAutofit fontScale="92500" lnSpcReduction="10000"/>
          </a:bodyPr>
          <a:lstStyle/>
          <a:p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Цели и задачи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1) </a:t>
            </a:r>
            <a:r>
              <a:rPr lang="ru-RU" sz="2000" dirty="0" smtClean="0"/>
              <a:t>Развитие </a:t>
            </a:r>
            <a:r>
              <a:rPr lang="ru-RU" sz="2000" dirty="0"/>
              <a:t>логического аналитического мышления;</a:t>
            </a: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	2) </a:t>
            </a:r>
            <a:r>
              <a:rPr lang="ru-RU" sz="2000" dirty="0" smtClean="0"/>
              <a:t>Организация </a:t>
            </a:r>
            <a:r>
              <a:rPr lang="ru-RU" sz="2000" dirty="0"/>
              <a:t>самостоятельной работы по изучению </a:t>
            </a:r>
            <a:r>
              <a:rPr lang="ru-RU" sz="2000" dirty="0" smtClean="0"/>
              <a:t>материала повышенной сложности</a:t>
            </a:r>
            <a:r>
              <a:rPr lang="ru-RU" sz="2000" dirty="0"/>
              <a:t>;</a:t>
            </a: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	3) </a:t>
            </a:r>
            <a:r>
              <a:rPr lang="ru-RU" sz="2000" dirty="0" smtClean="0"/>
              <a:t>Обучение </a:t>
            </a:r>
            <a:r>
              <a:rPr lang="ru-RU" sz="2000" dirty="0"/>
              <a:t>предметным знаниям, необходимым для успешного </a:t>
            </a:r>
            <a:r>
              <a:rPr lang="ru-RU" sz="2000" dirty="0" smtClean="0"/>
              <a:t>выступления на соревнованиях</a:t>
            </a:r>
            <a:r>
              <a:rPr lang="ru-RU" sz="2000" dirty="0"/>
              <a:t>;</a:t>
            </a: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	4) </a:t>
            </a:r>
            <a:r>
              <a:rPr lang="ru-RU" sz="2000" dirty="0" smtClean="0"/>
              <a:t>Психологическая </a:t>
            </a:r>
            <a:r>
              <a:rPr lang="ru-RU" sz="2000" dirty="0"/>
              <a:t>подготовка к участию на </a:t>
            </a:r>
            <a:r>
              <a:rPr lang="ru-RU" sz="2000" dirty="0" smtClean="0"/>
              <a:t>олимпиадах</a:t>
            </a:r>
            <a:endParaRPr lang="kk-KZ" sz="2000" dirty="0" smtClean="0"/>
          </a:p>
          <a:p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Ожидаемые результаты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ru-RU" dirty="0" smtClean="0"/>
              <a:t>Для учеников 9-12 классов: проход и успешное выступление на Республиканской олимпиаде школьников</a:t>
            </a:r>
            <a:r>
              <a:rPr lang="en-US" dirty="0" smtClean="0"/>
              <a:t>; </a:t>
            </a:r>
            <a:r>
              <a:rPr lang="ru-RU" dirty="0" smtClean="0"/>
              <a:t>зачисление в олимпийский резерв национальной сборной</a:t>
            </a:r>
            <a:endParaRPr lang="en-US" dirty="0" smtClean="0"/>
          </a:p>
          <a:p>
            <a:pPr lvl="2"/>
            <a:r>
              <a:rPr lang="ru-RU" dirty="0" smtClean="0"/>
              <a:t>Для учеников 7-8 классов: подготовка и успешное выступление на различных олимпиадах младшего звена, среди них олимпиада им. Эйлера, Городская </a:t>
            </a:r>
            <a:r>
              <a:rPr lang="ru-RU" dirty="0" err="1" smtClean="0"/>
              <a:t>Жаутыковская</a:t>
            </a:r>
            <a:r>
              <a:rPr lang="ru-RU" dirty="0" smtClean="0"/>
              <a:t> Олимпиада.</a:t>
            </a:r>
            <a:endParaRPr lang="kk-KZ" dirty="0" smtClean="0"/>
          </a:p>
          <a:p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Ответственные педагоги:</a:t>
            </a:r>
          </a:p>
          <a:p>
            <a:pPr lvl="1"/>
            <a:r>
              <a:rPr lang="kk-KZ" dirty="0" smtClean="0"/>
              <a:t>Кунгожин А.М., Хаджимуратов Н.С.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Отчет по Олимпийскому  резерву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по математике (2016-2017)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dirty="0" smtClean="0"/>
              <a:t>Тематический план:</a:t>
            </a:r>
          </a:p>
          <a:p>
            <a:r>
              <a:rPr lang="kk-KZ" dirty="0" smtClean="0"/>
              <a:t>7 класс (288 часов)</a:t>
            </a:r>
          </a:p>
          <a:p>
            <a:pPr lvl="1"/>
            <a:r>
              <a:rPr lang="kk-KZ" dirty="0" smtClean="0"/>
              <a:t>Алгебра </a:t>
            </a:r>
            <a:r>
              <a:rPr lang="en-US" dirty="0" smtClean="0"/>
              <a:t>– </a:t>
            </a:r>
            <a:r>
              <a:rPr lang="ru-RU" dirty="0" smtClean="0"/>
              <a:t>70</a:t>
            </a:r>
            <a:r>
              <a:rPr lang="en-US" dirty="0" smtClean="0"/>
              <a:t> </a:t>
            </a:r>
            <a:r>
              <a:rPr lang="ru-RU" dirty="0" smtClean="0"/>
              <a:t>часов</a:t>
            </a:r>
            <a:endParaRPr lang="kk-KZ" dirty="0" smtClean="0"/>
          </a:p>
          <a:p>
            <a:pPr lvl="1"/>
            <a:r>
              <a:rPr lang="kk-KZ" dirty="0" smtClean="0"/>
              <a:t>Геометрия – 70 часов</a:t>
            </a:r>
          </a:p>
          <a:p>
            <a:pPr lvl="1"/>
            <a:r>
              <a:rPr lang="kk-KZ" dirty="0" smtClean="0"/>
              <a:t>Комбинаторика – 50 часов</a:t>
            </a:r>
          </a:p>
          <a:p>
            <a:pPr lvl="1"/>
            <a:r>
              <a:rPr lang="kk-KZ" dirty="0" smtClean="0"/>
              <a:t>Теория Чисел – 50 часа</a:t>
            </a:r>
          </a:p>
          <a:p>
            <a:pPr lvl="1"/>
            <a:r>
              <a:rPr lang="kk-KZ" dirty="0" smtClean="0"/>
              <a:t>Различные оимпиады – 48 часов</a:t>
            </a:r>
          </a:p>
          <a:p>
            <a:r>
              <a:rPr lang="kk-KZ" dirty="0" smtClean="0"/>
              <a:t>8 класс (198 часов)</a:t>
            </a:r>
          </a:p>
          <a:p>
            <a:pPr lvl="1"/>
            <a:r>
              <a:rPr lang="kk-KZ" dirty="0" smtClean="0"/>
              <a:t>Алгебра </a:t>
            </a:r>
            <a:r>
              <a:rPr lang="en-US" dirty="0" smtClean="0"/>
              <a:t>– 46 </a:t>
            </a:r>
            <a:r>
              <a:rPr lang="ru-RU" dirty="0" smtClean="0"/>
              <a:t>часов</a:t>
            </a:r>
            <a:endParaRPr lang="kk-KZ" dirty="0" smtClean="0"/>
          </a:p>
          <a:p>
            <a:pPr lvl="1"/>
            <a:r>
              <a:rPr lang="kk-KZ" dirty="0" smtClean="0"/>
              <a:t>Геометрия – 70 часов</a:t>
            </a:r>
          </a:p>
          <a:p>
            <a:pPr lvl="1"/>
            <a:r>
              <a:rPr lang="kk-KZ" dirty="0" smtClean="0"/>
              <a:t>Комбинаторика – 50 часов</a:t>
            </a:r>
          </a:p>
          <a:p>
            <a:pPr lvl="1"/>
            <a:r>
              <a:rPr lang="kk-KZ" dirty="0" smtClean="0"/>
              <a:t>Теория Чисел – 32 часа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dirty="0" smtClean="0"/>
              <a:t>9-10 классы (198 часов)</a:t>
            </a:r>
          </a:p>
          <a:p>
            <a:pPr lvl="1"/>
            <a:r>
              <a:rPr lang="kk-KZ" dirty="0" smtClean="0"/>
              <a:t>Алгебра – 60 часов</a:t>
            </a:r>
          </a:p>
          <a:p>
            <a:pPr lvl="1"/>
            <a:r>
              <a:rPr lang="kk-KZ" dirty="0" smtClean="0"/>
              <a:t>Геометрия – 60 часов</a:t>
            </a:r>
          </a:p>
          <a:p>
            <a:pPr lvl="1"/>
            <a:r>
              <a:rPr lang="kk-KZ" dirty="0" smtClean="0"/>
              <a:t>Комбинаторика – 46 часов</a:t>
            </a:r>
          </a:p>
          <a:p>
            <a:pPr lvl="1"/>
            <a:r>
              <a:rPr lang="kk-KZ" dirty="0" smtClean="0"/>
              <a:t>Теория Чисел – 32 часа</a:t>
            </a:r>
          </a:p>
          <a:p>
            <a:r>
              <a:rPr lang="kk-KZ" dirty="0" smtClean="0"/>
              <a:t>11 класс (96 часов)</a:t>
            </a:r>
          </a:p>
          <a:p>
            <a:pPr lvl="1"/>
            <a:r>
              <a:rPr lang="kk-KZ" dirty="0" smtClean="0"/>
              <a:t>Алгебра – 30 часов</a:t>
            </a:r>
          </a:p>
          <a:p>
            <a:pPr lvl="1"/>
            <a:r>
              <a:rPr lang="kk-KZ" dirty="0" smtClean="0"/>
              <a:t>Геометрия – 30 часов</a:t>
            </a:r>
          </a:p>
          <a:p>
            <a:pPr lvl="1"/>
            <a:r>
              <a:rPr lang="kk-KZ" dirty="0" smtClean="0"/>
              <a:t>Комбинаторика – 20 часов</a:t>
            </a:r>
          </a:p>
          <a:p>
            <a:pPr lvl="1"/>
            <a:r>
              <a:rPr lang="kk-KZ" dirty="0" smtClean="0"/>
              <a:t>Теория Чисел – 16 часа</a:t>
            </a:r>
          </a:p>
          <a:p>
            <a:pPr lvl="1"/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6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Охват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accent6"/>
                </a:solidFill>
              </a:rPr>
              <a:t>7 классы – 16 человек – группа 2</a:t>
            </a:r>
          </a:p>
          <a:p>
            <a:r>
              <a:rPr lang="kk-KZ" dirty="0" smtClean="0">
                <a:solidFill>
                  <a:schemeClr val="accent6"/>
                </a:solidFill>
              </a:rPr>
              <a:t>8 классы – 8 человек –группа 2</a:t>
            </a:r>
          </a:p>
          <a:p>
            <a:r>
              <a:rPr lang="kk-KZ" dirty="0" smtClean="0">
                <a:solidFill>
                  <a:schemeClr val="accent6"/>
                </a:solidFill>
              </a:rPr>
              <a:t>9-10 классы – 7 человек – группа 1</a:t>
            </a:r>
          </a:p>
          <a:p>
            <a:r>
              <a:rPr lang="kk-KZ" dirty="0" smtClean="0">
                <a:solidFill>
                  <a:schemeClr val="accent6"/>
                </a:solidFill>
              </a:rPr>
              <a:t>11 классы – 5 человек – группа 1</a:t>
            </a:r>
          </a:p>
        </p:txBody>
      </p:sp>
    </p:spTree>
    <p:extLst>
      <p:ext uri="{BB962C8B-B14F-4D97-AF65-F5344CB8AC3E}">
        <p14:creationId xmlns:p14="http://schemas.microsoft.com/office/powerpoint/2010/main" val="35517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12200" cy="793115"/>
          </a:xfrm>
        </p:spPr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Результаты (2016-2017)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7253"/>
            <a:ext cx="10515600" cy="486971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Asian </a:t>
            </a:r>
            <a:r>
              <a:rPr lang="en-US" dirty="0">
                <a:solidFill>
                  <a:srgbClr val="00B050"/>
                </a:solidFill>
              </a:rPr>
              <a:t>International Mathematical Olympiad</a:t>
            </a:r>
            <a:r>
              <a:rPr lang="ru-RU" dirty="0">
                <a:solidFill>
                  <a:srgbClr val="00B050"/>
                </a:solidFill>
              </a:rPr>
              <a:t> (Гонконг 2</a:t>
            </a:r>
            <a:r>
              <a:rPr lang="en-US" dirty="0">
                <a:solidFill>
                  <a:srgbClr val="00B050"/>
                </a:solidFill>
              </a:rPr>
              <a:t>016) </a:t>
            </a:r>
            <a:endParaRPr lang="ru-RU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ru-RU" i="1" dirty="0"/>
              <a:t>	</a:t>
            </a:r>
            <a:r>
              <a:rPr lang="ru-RU" i="1" dirty="0" err="1" smtClean="0"/>
              <a:t>Исмаилова</a:t>
            </a:r>
            <a:r>
              <a:rPr lang="ru-RU" i="1" dirty="0" smtClean="0"/>
              <a:t>  Амина</a:t>
            </a:r>
            <a:r>
              <a:rPr lang="en-US" i="1" dirty="0" smtClean="0"/>
              <a:t> </a:t>
            </a:r>
            <a:r>
              <a:rPr lang="en-US" i="1" dirty="0"/>
              <a:t>8 </a:t>
            </a:r>
            <a:r>
              <a:rPr lang="ru-RU" i="1" dirty="0"/>
              <a:t>класс</a:t>
            </a:r>
            <a:endParaRPr lang="en-US" dirty="0"/>
          </a:p>
          <a:p>
            <a:pPr lvl="0"/>
            <a:r>
              <a:rPr lang="ru-RU" dirty="0">
                <a:solidFill>
                  <a:srgbClr val="00B050"/>
                </a:solidFill>
              </a:rPr>
              <a:t>Иранская Олимпиада по Геометрии 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Олжабаев</a:t>
            </a:r>
            <a:r>
              <a:rPr lang="ru-RU" i="1" dirty="0" smtClean="0"/>
              <a:t> </a:t>
            </a:r>
            <a:r>
              <a:rPr lang="ru-RU" i="1" dirty="0" err="1" smtClean="0"/>
              <a:t>Асылбек</a:t>
            </a:r>
            <a:r>
              <a:rPr lang="ru-RU" i="1" dirty="0" smtClean="0"/>
              <a:t>-серебро</a:t>
            </a:r>
            <a:endParaRPr lang="en-US" dirty="0"/>
          </a:p>
          <a:p>
            <a:pPr lvl="0"/>
            <a:r>
              <a:rPr lang="ru-RU" dirty="0">
                <a:solidFill>
                  <a:srgbClr val="00B050"/>
                </a:solidFill>
              </a:rPr>
              <a:t>Республиканская Олимпиада имени </a:t>
            </a:r>
            <a:r>
              <a:rPr lang="ru-RU" dirty="0" err="1">
                <a:solidFill>
                  <a:srgbClr val="00B050"/>
                </a:solidFill>
              </a:rPr>
              <a:t>Ермекова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Олжабаев</a:t>
            </a:r>
            <a:r>
              <a:rPr lang="ru-RU" i="1" dirty="0" smtClean="0"/>
              <a:t> </a:t>
            </a:r>
            <a:r>
              <a:rPr lang="ru-RU" i="1" dirty="0" err="1" smtClean="0"/>
              <a:t>Асылбек</a:t>
            </a:r>
            <a:r>
              <a:rPr lang="ru-RU" i="1" dirty="0" smtClean="0"/>
              <a:t> </a:t>
            </a:r>
            <a:r>
              <a:rPr lang="ru-RU" i="1" dirty="0"/>
              <a:t>- серебро</a:t>
            </a:r>
            <a:endParaRPr lang="en-US" dirty="0"/>
          </a:p>
          <a:p>
            <a:pPr lvl="0"/>
            <a:r>
              <a:rPr lang="ru-RU" dirty="0" err="1">
                <a:solidFill>
                  <a:srgbClr val="00B050"/>
                </a:solidFill>
              </a:rPr>
              <a:t>IVМеждународный</a:t>
            </a:r>
            <a:r>
              <a:rPr lang="ru-RU" dirty="0">
                <a:solidFill>
                  <a:srgbClr val="00B050"/>
                </a:solidFill>
              </a:rPr>
              <a:t> Турнир “Математика без Границ”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Нурманулы</a:t>
            </a:r>
            <a:r>
              <a:rPr lang="ru-RU" i="1" dirty="0" smtClean="0"/>
              <a:t> </a:t>
            </a:r>
            <a:r>
              <a:rPr lang="ru-RU" i="1" dirty="0" err="1" smtClean="0"/>
              <a:t>Султанали</a:t>
            </a:r>
            <a:r>
              <a:rPr lang="ru-RU" i="1" dirty="0" smtClean="0"/>
              <a:t> </a:t>
            </a:r>
            <a:r>
              <a:rPr lang="ru-RU" i="1" dirty="0"/>
              <a:t>– диплом I степени</a:t>
            </a:r>
            <a:endParaRPr lang="en-US" dirty="0"/>
          </a:p>
          <a:p>
            <a:pPr lvl="0"/>
            <a:r>
              <a:rPr lang="ru-RU" dirty="0" err="1">
                <a:solidFill>
                  <a:srgbClr val="00B050"/>
                </a:solidFill>
              </a:rPr>
              <a:t>European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Mathematical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Cup</a:t>
            </a:r>
            <a:r>
              <a:rPr lang="ru-RU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Нурманулы</a:t>
            </a:r>
            <a:r>
              <a:rPr lang="ru-RU" i="1" dirty="0" smtClean="0"/>
              <a:t> </a:t>
            </a:r>
            <a:r>
              <a:rPr lang="ru-RU" i="1" dirty="0" err="1" smtClean="0"/>
              <a:t>Султанали</a:t>
            </a:r>
            <a:r>
              <a:rPr lang="ru-RU" i="1" dirty="0" smtClean="0"/>
              <a:t> </a:t>
            </a:r>
            <a:r>
              <a:rPr lang="ru-RU" i="1" dirty="0"/>
              <a:t>– диплом II степени</a:t>
            </a:r>
            <a:endParaRPr lang="en-US" dirty="0"/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Джакибаева</a:t>
            </a:r>
            <a:r>
              <a:rPr lang="ru-RU" i="1" dirty="0" smtClean="0"/>
              <a:t>  </a:t>
            </a:r>
            <a:r>
              <a:rPr lang="ru-RU" i="1" dirty="0" err="1" smtClean="0"/>
              <a:t>Акмарал</a:t>
            </a:r>
            <a:r>
              <a:rPr lang="ru-RU" i="1" dirty="0" smtClean="0"/>
              <a:t> </a:t>
            </a:r>
            <a:r>
              <a:rPr lang="ru-RU" i="1" dirty="0"/>
              <a:t>– диплом III степени</a:t>
            </a:r>
            <a:endParaRPr lang="en-US" dirty="0"/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Аскарбеккызы</a:t>
            </a:r>
            <a:r>
              <a:rPr lang="ru-RU" i="1" dirty="0" smtClean="0"/>
              <a:t> </a:t>
            </a:r>
            <a:r>
              <a:rPr lang="ru-RU" i="1" dirty="0" err="1" smtClean="0"/>
              <a:t>Наргиз</a:t>
            </a:r>
            <a:r>
              <a:rPr lang="ru-RU" i="1" dirty="0"/>
              <a:t>, </a:t>
            </a:r>
            <a:r>
              <a:rPr lang="ru-RU" i="1" dirty="0" err="1" smtClean="0"/>
              <a:t>Турдыкаын</a:t>
            </a:r>
            <a:r>
              <a:rPr lang="ru-RU" i="1" dirty="0" smtClean="0"/>
              <a:t> </a:t>
            </a:r>
            <a:r>
              <a:rPr lang="ru-RU" i="1" dirty="0" err="1" smtClean="0"/>
              <a:t>Тайкожа</a:t>
            </a:r>
            <a:r>
              <a:rPr lang="ru-RU" i="1" dirty="0"/>
              <a:t>, </a:t>
            </a:r>
            <a:r>
              <a:rPr lang="ru-RU" i="1" dirty="0" err="1" smtClean="0"/>
              <a:t>Олжабаев</a:t>
            </a:r>
            <a:r>
              <a:rPr lang="ru-RU" i="1" dirty="0" smtClean="0"/>
              <a:t> </a:t>
            </a:r>
            <a:r>
              <a:rPr lang="ru-RU" i="1" dirty="0" err="1" smtClean="0"/>
              <a:t>Асылбек</a:t>
            </a:r>
            <a:r>
              <a:rPr lang="ru-RU" i="1" dirty="0" smtClean="0"/>
              <a:t> </a:t>
            </a:r>
            <a:r>
              <a:rPr lang="ru-RU" i="1" dirty="0"/>
              <a:t>– почетные </a:t>
            </a:r>
            <a:r>
              <a:rPr lang="ru-RU" i="1" dirty="0" smtClean="0"/>
              <a:t>грамоты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880" y="1466638"/>
            <a:ext cx="10364894" cy="380301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Сетевая Олимпиада Назарбаев </a:t>
            </a:r>
            <a:r>
              <a:rPr lang="ru-RU" smtClean="0">
                <a:solidFill>
                  <a:srgbClr val="00B050"/>
                </a:solidFill>
              </a:rPr>
              <a:t>Интеллектуальных школ</a:t>
            </a: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err="1" smtClean="0"/>
              <a:t>Олжабаев</a:t>
            </a:r>
            <a:r>
              <a:rPr lang="ru-RU" i="1" dirty="0" smtClean="0"/>
              <a:t> </a:t>
            </a:r>
            <a:r>
              <a:rPr lang="ru-RU" i="1" dirty="0" err="1" smtClean="0"/>
              <a:t>Асылбек</a:t>
            </a:r>
            <a:r>
              <a:rPr lang="ru-RU" i="1" dirty="0" smtClean="0"/>
              <a:t> – диплом </a:t>
            </a:r>
            <a:r>
              <a:rPr lang="en-US" i="1" dirty="0" smtClean="0"/>
              <a:t>I </a:t>
            </a:r>
            <a:r>
              <a:rPr lang="ru-RU" i="1" dirty="0" smtClean="0"/>
              <a:t>степени</a:t>
            </a:r>
            <a:r>
              <a:rPr lang="en-US" i="1" dirty="0" smtClean="0"/>
              <a:t>;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ru-RU" i="1" dirty="0" err="1" smtClean="0"/>
              <a:t>Аскарбеккызы</a:t>
            </a:r>
            <a:r>
              <a:rPr lang="ru-RU" i="1" dirty="0" smtClean="0"/>
              <a:t> </a:t>
            </a:r>
            <a:r>
              <a:rPr lang="ru-RU" i="1" dirty="0" err="1" smtClean="0"/>
              <a:t>Наргиз</a:t>
            </a:r>
            <a:r>
              <a:rPr lang="ru-RU" i="1" dirty="0" smtClean="0"/>
              <a:t> – диплом </a:t>
            </a:r>
            <a:r>
              <a:rPr lang="en-US" i="1" dirty="0" smtClean="0"/>
              <a:t>II </a:t>
            </a:r>
            <a:r>
              <a:rPr lang="ru-RU" i="1" dirty="0" smtClean="0"/>
              <a:t>степени</a:t>
            </a:r>
            <a:r>
              <a:rPr lang="en-US" i="1" dirty="0" smtClean="0"/>
              <a:t>;</a:t>
            </a:r>
            <a:endParaRPr lang="ru-RU" i="1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Турнир по </a:t>
            </a:r>
            <a:r>
              <a:rPr lang="ru-RU" dirty="0" err="1" smtClean="0">
                <a:solidFill>
                  <a:srgbClr val="00B050"/>
                </a:solidFill>
              </a:rPr>
              <a:t>МатФутболу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“Winter Games”</a:t>
            </a:r>
            <a:r>
              <a:rPr lang="ru-RU" dirty="0" smtClean="0">
                <a:solidFill>
                  <a:srgbClr val="00B050"/>
                </a:solidFill>
              </a:rPr>
              <a:t> (Младшая Лига)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ru-RU" i="1" dirty="0" err="1" smtClean="0"/>
              <a:t>Сатубалдин</a:t>
            </a:r>
            <a:r>
              <a:rPr lang="ru-RU" i="1" dirty="0" smtClean="0"/>
              <a:t> Таир, </a:t>
            </a:r>
            <a:r>
              <a:rPr lang="ru-RU" i="1" dirty="0" err="1" smtClean="0"/>
              <a:t>Бектемисов</a:t>
            </a:r>
            <a:r>
              <a:rPr lang="ru-RU" i="1" dirty="0" smtClean="0"/>
              <a:t> </a:t>
            </a:r>
            <a:r>
              <a:rPr lang="ru-RU" i="1" dirty="0" err="1" smtClean="0"/>
              <a:t>Темирлан</a:t>
            </a:r>
            <a:r>
              <a:rPr lang="ru-RU" i="1" dirty="0" smtClean="0"/>
              <a:t>, </a:t>
            </a:r>
            <a:r>
              <a:rPr lang="ru-RU" i="1" dirty="0" err="1" smtClean="0"/>
              <a:t>Тимиргалеева</a:t>
            </a:r>
            <a:r>
              <a:rPr lang="ru-RU" i="1" dirty="0" smtClean="0"/>
              <a:t> Лейла, </a:t>
            </a:r>
            <a:r>
              <a:rPr lang="ru-RU" i="1" dirty="0" err="1" smtClean="0"/>
              <a:t>Абдиразак</a:t>
            </a:r>
            <a:r>
              <a:rPr lang="ru-RU" i="1" dirty="0" smtClean="0"/>
              <a:t> </a:t>
            </a:r>
            <a:r>
              <a:rPr lang="ru-RU" i="1" dirty="0" err="1" smtClean="0"/>
              <a:t>Нурысыл</a:t>
            </a:r>
            <a:r>
              <a:rPr lang="ru-RU" i="1" dirty="0" smtClean="0"/>
              <a:t> – </a:t>
            </a:r>
            <a:r>
              <a:rPr lang="en-US" i="1" dirty="0" smtClean="0"/>
              <a:t>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ru-RU" i="1" dirty="0" err="1" smtClean="0"/>
              <a:t>Исмаилова</a:t>
            </a:r>
            <a:r>
              <a:rPr lang="ru-RU" i="1" dirty="0" smtClean="0"/>
              <a:t> Амина, </a:t>
            </a:r>
            <a:r>
              <a:rPr lang="ru-RU" i="1" dirty="0" err="1" smtClean="0"/>
              <a:t>Молдабеков</a:t>
            </a:r>
            <a:r>
              <a:rPr lang="ru-RU" i="1" dirty="0" smtClean="0"/>
              <a:t> </a:t>
            </a:r>
            <a:r>
              <a:rPr lang="ru-RU" i="1" dirty="0" err="1" smtClean="0"/>
              <a:t>Камила</a:t>
            </a:r>
            <a:r>
              <a:rPr lang="ru-RU" i="1" dirty="0" smtClean="0"/>
              <a:t>, Камалова </a:t>
            </a:r>
            <a:r>
              <a:rPr lang="ru-RU" i="1" dirty="0" err="1" smtClean="0"/>
              <a:t>Дильназ</a:t>
            </a:r>
            <a:r>
              <a:rPr lang="ru-RU" i="1" dirty="0" smtClean="0"/>
              <a:t>, </a:t>
            </a:r>
            <a:r>
              <a:rPr lang="ru-RU" i="1" dirty="0" err="1" smtClean="0"/>
              <a:t>Сарсенбаев</a:t>
            </a:r>
            <a:r>
              <a:rPr lang="ru-RU" i="1" dirty="0" smtClean="0"/>
              <a:t> Тимур, </a:t>
            </a:r>
            <a:r>
              <a:rPr lang="ru-RU" i="1" dirty="0" err="1" smtClean="0"/>
              <a:t>Шаким</a:t>
            </a:r>
            <a:r>
              <a:rPr lang="ru-RU" i="1" dirty="0" smtClean="0"/>
              <a:t> </a:t>
            </a:r>
            <a:r>
              <a:rPr lang="ru-RU" i="1" dirty="0" err="1" smtClean="0"/>
              <a:t>Амели</a:t>
            </a:r>
            <a:r>
              <a:rPr lang="ru-RU" i="1" dirty="0" smtClean="0"/>
              <a:t> – </a:t>
            </a:r>
            <a:r>
              <a:rPr lang="en-US" i="1" dirty="0" smtClean="0"/>
              <a:t>II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  <a:endParaRPr lang="ru-RU" i="1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Городская Олимпиада им. </a:t>
            </a:r>
            <a:r>
              <a:rPr lang="ru-RU" dirty="0" err="1" smtClean="0">
                <a:solidFill>
                  <a:srgbClr val="00B050"/>
                </a:solidFill>
              </a:rPr>
              <a:t>Смагулова</a:t>
            </a:r>
            <a:r>
              <a:rPr lang="ru-RU" dirty="0" smtClean="0">
                <a:solidFill>
                  <a:srgbClr val="00B050"/>
                </a:solidFill>
              </a:rPr>
              <a:t> для 6-7 Классов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i="1" dirty="0" err="1" smtClean="0"/>
              <a:t>Сатубалдин</a:t>
            </a:r>
            <a:r>
              <a:rPr lang="ru-RU" i="1" dirty="0" smtClean="0"/>
              <a:t> Таир, </a:t>
            </a:r>
            <a:r>
              <a:rPr lang="ru-RU" i="1" dirty="0" err="1" smtClean="0"/>
              <a:t>Бектемисов</a:t>
            </a:r>
            <a:r>
              <a:rPr lang="ru-RU" i="1" dirty="0" smtClean="0"/>
              <a:t> </a:t>
            </a:r>
            <a:r>
              <a:rPr lang="ru-RU" i="1" dirty="0" err="1" smtClean="0"/>
              <a:t>Темирлан</a:t>
            </a:r>
            <a:r>
              <a:rPr lang="ru-RU" i="1" dirty="0" smtClean="0"/>
              <a:t>, </a:t>
            </a:r>
            <a:r>
              <a:rPr lang="ru-RU" i="1" dirty="0" err="1" smtClean="0"/>
              <a:t>Тимиргалеева</a:t>
            </a:r>
            <a:r>
              <a:rPr lang="ru-RU" i="1" dirty="0" smtClean="0"/>
              <a:t> Лейла, </a:t>
            </a:r>
            <a:r>
              <a:rPr lang="ru-RU" i="1" dirty="0" err="1" smtClean="0"/>
              <a:t>Абдиразак</a:t>
            </a:r>
            <a:r>
              <a:rPr lang="ru-RU" i="1" dirty="0" smtClean="0"/>
              <a:t> </a:t>
            </a:r>
            <a:r>
              <a:rPr lang="ru-RU" i="1" dirty="0" err="1" smtClean="0"/>
              <a:t>Нурысыл</a:t>
            </a:r>
            <a:r>
              <a:rPr lang="ru-RU" i="1" dirty="0" smtClean="0"/>
              <a:t>, </a:t>
            </a:r>
            <a:r>
              <a:rPr lang="ru-RU" i="1" dirty="0" err="1" smtClean="0"/>
              <a:t>ИманмаликАлим</a:t>
            </a:r>
            <a:r>
              <a:rPr lang="ru-RU" i="1" dirty="0" smtClean="0"/>
              <a:t>– </a:t>
            </a:r>
            <a:r>
              <a:rPr lang="en-US" i="1" dirty="0" smtClean="0"/>
              <a:t>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ru-RU" dirty="0" err="1" smtClean="0"/>
              <a:t>Хайдар</a:t>
            </a:r>
            <a:r>
              <a:rPr lang="ru-RU" dirty="0" smtClean="0"/>
              <a:t> </a:t>
            </a:r>
            <a:r>
              <a:rPr lang="ru-RU" dirty="0" err="1" smtClean="0"/>
              <a:t>Оразхан</a:t>
            </a:r>
            <a:r>
              <a:rPr lang="ru-RU" dirty="0" smtClean="0"/>
              <a:t> </a:t>
            </a:r>
            <a:r>
              <a:rPr lang="ru-RU" i="1" dirty="0" smtClean="0"/>
              <a:t>– </a:t>
            </a:r>
            <a:r>
              <a:rPr lang="en-US" i="1" dirty="0" smtClean="0"/>
              <a:t>II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  <a:endParaRPr lang="ru-RU" i="1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i="1" dirty="0" err="1" smtClean="0"/>
              <a:t>Бектемисов</a:t>
            </a:r>
            <a:r>
              <a:rPr lang="ru-RU" i="1" dirty="0" smtClean="0"/>
              <a:t> </a:t>
            </a:r>
            <a:r>
              <a:rPr lang="ru-RU" i="1" dirty="0" err="1" smtClean="0"/>
              <a:t>Темирлан</a:t>
            </a:r>
            <a:r>
              <a:rPr lang="ru-RU" i="1" dirty="0" smtClean="0"/>
              <a:t>,</a:t>
            </a:r>
            <a:r>
              <a:rPr lang="en-US" i="1" dirty="0" smtClean="0"/>
              <a:t> </a:t>
            </a:r>
            <a:r>
              <a:rPr lang="ru-RU" i="1" dirty="0" err="1" smtClean="0"/>
              <a:t>Садыбеков</a:t>
            </a:r>
            <a:r>
              <a:rPr lang="en-US" i="1" dirty="0" smtClean="0"/>
              <a:t> </a:t>
            </a:r>
            <a:r>
              <a:rPr lang="ru-RU" i="1" dirty="0" err="1" smtClean="0"/>
              <a:t>Ернар</a:t>
            </a:r>
            <a:r>
              <a:rPr lang="en-US" i="1" dirty="0" smtClean="0"/>
              <a:t> </a:t>
            </a:r>
            <a:r>
              <a:rPr lang="ru-RU" i="1" dirty="0" smtClean="0"/>
              <a:t>– </a:t>
            </a:r>
            <a:r>
              <a:rPr lang="en-US" i="1" dirty="0" smtClean="0"/>
              <a:t>III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</a:p>
          <a:p>
            <a:r>
              <a:rPr lang="ru-RU" dirty="0">
                <a:solidFill>
                  <a:srgbClr val="00B050"/>
                </a:solidFill>
              </a:rPr>
              <a:t>Турнир по </a:t>
            </a:r>
            <a:r>
              <a:rPr lang="ru-RU" dirty="0" err="1">
                <a:solidFill>
                  <a:srgbClr val="00B050"/>
                </a:solidFill>
              </a:rPr>
              <a:t>МатФутболу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“Winter Games”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(Старшая </a:t>
            </a:r>
            <a:r>
              <a:rPr lang="ru-RU" dirty="0">
                <a:solidFill>
                  <a:srgbClr val="00B050"/>
                </a:solidFill>
              </a:rPr>
              <a:t>Лига)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ru-RU" dirty="0"/>
              <a:t>	</a:t>
            </a:r>
            <a:r>
              <a:rPr lang="ru-RU" i="1" dirty="0" err="1" smtClean="0"/>
              <a:t>Нурманулы</a:t>
            </a:r>
            <a:r>
              <a:rPr lang="ru-RU" i="1" dirty="0" smtClean="0"/>
              <a:t> </a:t>
            </a:r>
            <a:r>
              <a:rPr lang="ru-RU" i="1" dirty="0" err="1" smtClean="0"/>
              <a:t>Султанали</a:t>
            </a:r>
            <a:r>
              <a:rPr lang="ru-RU" i="1" dirty="0" smtClean="0"/>
              <a:t>, </a:t>
            </a:r>
            <a:r>
              <a:rPr lang="ru-RU" i="1" dirty="0" err="1" smtClean="0"/>
              <a:t>Олжабаев</a:t>
            </a:r>
            <a:r>
              <a:rPr lang="ru-RU" i="1" dirty="0" smtClean="0"/>
              <a:t> </a:t>
            </a:r>
            <a:r>
              <a:rPr lang="ru-RU" i="1" dirty="0" err="1" smtClean="0"/>
              <a:t>Асылбек</a:t>
            </a:r>
            <a:r>
              <a:rPr lang="ru-RU" i="1" dirty="0" smtClean="0"/>
              <a:t>, </a:t>
            </a:r>
            <a:r>
              <a:rPr lang="ru-RU" i="1" dirty="0" err="1" smtClean="0"/>
              <a:t>Турдыакын</a:t>
            </a:r>
            <a:r>
              <a:rPr lang="ru-RU" i="1" dirty="0" smtClean="0"/>
              <a:t> </a:t>
            </a:r>
            <a:r>
              <a:rPr lang="ru-RU" i="1" dirty="0" err="1" smtClean="0"/>
              <a:t>Тайкожа</a:t>
            </a:r>
            <a:r>
              <a:rPr lang="ru-RU" i="1" dirty="0" smtClean="0"/>
              <a:t>, </a:t>
            </a:r>
            <a:r>
              <a:rPr lang="ru-RU" i="1" dirty="0" err="1" smtClean="0"/>
              <a:t>Мукимбеков</a:t>
            </a:r>
            <a:r>
              <a:rPr lang="ru-RU" i="1" dirty="0" smtClean="0"/>
              <a:t> </a:t>
            </a:r>
            <a:r>
              <a:rPr lang="ru-RU" i="1" dirty="0" err="1" smtClean="0"/>
              <a:t>Шынгыс</a:t>
            </a:r>
            <a:r>
              <a:rPr lang="ru-RU" i="1" dirty="0" smtClean="0"/>
              <a:t> – </a:t>
            </a:r>
            <a:r>
              <a:rPr lang="en-US" i="1" dirty="0" smtClean="0"/>
              <a:t>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ru-RU" i="1" dirty="0" err="1" smtClean="0"/>
              <a:t>Абдек</a:t>
            </a:r>
            <a:r>
              <a:rPr lang="ru-RU" i="1" dirty="0" smtClean="0"/>
              <a:t> </a:t>
            </a:r>
            <a:r>
              <a:rPr lang="ru-RU" i="1" dirty="0" err="1" smtClean="0"/>
              <a:t>Меирхан</a:t>
            </a:r>
            <a:r>
              <a:rPr lang="ru-RU" i="1" dirty="0" smtClean="0"/>
              <a:t>, </a:t>
            </a:r>
            <a:r>
              <a:rPr lang="ru-RU" i="1" dirty="0" err="1" smtClean="0"/>
              <a:t>Джакибаева</a:t>
            </a:r>
            <a:r>
              <a:rPr lang="ru-RU" i="1" dirty="0" smtClean="0"/>
              <a:t> </a:t>
            </a:r>
            <a:r>
              <a:rPr lang="ru-RU" i="1" dirty="0" err="1" smtClean="0"/>
              <a:t>Акмарал</a:t>
            </a:r>
            <a:r>
              <a:rPr lang="ru-RU" i="1" dirty="0" smtClean="0"/>
              <a:t>, </a:t>
            </a:r>
            <a:r>
              <a:rPr lang="ru-RU" i="1" dirty="0" err="1" smtClean="0"/>
              <a:t>Аскарбеккызы</a:t>
            </a:r>
            <a:r>
              <a:rPr lang="ru-RU" i="1" dirty="0" smtClean="0"/>
              <a:t> </a:t>
            </a:r>
            <a:r>
              <a:rPr lang="ru-RU" i="1" dirty="0" err="1" smtClean="0"/>
              <a:t>Наргиз</a:t>
            </a:r>
            <a:r>
              <a:rPr lang="ru-RU" i="1" dirty="0" smtClean="0"/>
              <a:t>, </a:t>
            </a:r>
            <a:r>
              <a:rPr lang="ru-RU" i="1" dirty="0" err="1" smtClean="0"/>
              <a:t>Бауржанулы</a:t>
            </a:r>
            <a:r>
              <a:rPr lang="ru-RU" i="1" dirty="0" smtClean="0"/>
              <a:t> </a:t>
            </a:r>
            <a:r>
              <a:rPr lang="ru-RU" i="1" dirty="0" err="1" smtClean="0"/>
              <a:t>Ади</a:t>
            </a:r>
            <a:r>
              <a:rPr lang="ru-RU" i="1" dirty="0" smtClean="0"/>
              <a:t>, </a:t>
            </a:r>
            <a:r>
              <a:rPr lang="ru-RU" i="1" dirty="0" err="1" smtClean="0"/>
              <a:t>Жакипов</a:t>
            </a:r>
            <a:r>
              <a:rPr lang="ru-RU" i="1" dirty="0" smtClean="0"/>
              <a:t> </a:t>
            </a:r>
            <a:r>
              <a:rPr lang="en-US" i="1" dirty="0" smtClean="0"/>
              <a:t>	</a:t>
            </a:r>
            <a:r>
              <a:rPr lang="ru-RU" i="1" dirty="0" smtClean="0"/>
              <a:t>Аскар – </a:t>
            </a:r>
            <a:r>
              <a:rPr lang="en-US" i="1" dirty="0" smtClean="0"/>
              <a:t>II </a:t>
            </a:r>
            <a:r>
              <a:rPr lang="ru-RU" i="1" dirty="0" smtClean="0"/>
              <a:t>место</a:t>
            </a:r>
            <a:r>
              <a:rPr lang="en-US" i="1" dirty="0" smtClean="0"/>
              <a:t>;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3744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Региональный этап олимпиады им. Эйлера</a:t>
            </a:r>
          </a:p>
          <a:p>
            <a:pPr lvl="1"/>
            <a:r>
              <a:rPr lang="ru-RU" dirty="0" err="1" smtClean="0"/>
              <a:t>Олжабаев</a:t>
            </a:r>
            <a:r>
              <a:rPr lang="ru-RU" dirty="0" smtClean="0"/>
              <a:t> </a:t>
            </a:r>
            <a:r>
              <a:rPr lang="ru-RU" dirty="0" err="1" smtClean="0"/>
              <a:t>Асылбек</a:t>
            </a:r>
            <a:r>
              <a:rPr lang="ru-RU" dirty="0" smtClean="0"/>
              <a:t> – диплом </a:t>
            </a:r>
            <a:r>
              <a:rPr lang="en-US" dirty="0" smtClean="0"/>
              <a:t>II </a:t>
            </a:r>
            <a:r>
              <a:rPr lang="ru-RU" dirty="0" smtClean="0"/>
              <a:t>степени</a:t>
            </a:r>
            <a:r>
              <a:rPr lang="en-US" dirty="0" smtClean="0"/>
              <a:t>;</a:t>
            </a:r>
            <a:endParaRPr lang="ru-RU" dirty="0" smtClean="0"/>
          </a:p>
          <a:p>
            <a:pPr lvl="1"/>
            <a:r>
              <a:rPr lang="kk-KZ" dirty="0" smtClean="0"/>
              <a:t>Исмаилова Амина</a:t>
            </a:r>
            <a:r>
              <a:rPr lang="ru-RU" dirty="0" smtClean="0"/>
              <a:t>, </a:t>
            </a:r>
            <a:r>
              <a:rPr lang="ru-RU" dirty="0" err="1" smtClean="0"/>
              <a:t>Мукимбеков</a:t>
            </a:r>
            <a:r>
              <a:rPr lang="ru-RU" dirty="0" smtClean="0"/>
              <a:t> </a:t>
            </a:r>
            <a:r>
              <a:rPr lang="ru-RU" dirty="0" err="1" smtClean="0"/>
              <a:t>Шынгыс</a:t>
            </a:r>
            <a:r>
              <a:rPr lang="ru-RU" dirty="0" smtClean="0"/>
              <a:t>, </a:t>
            </a:r>
            <a:r>
              <a:rPr lang="ru-RU" dirty="0" err="1" smtClean="0"/>
              <a:t>Турдыакын</a:t>
            </a:r>
            <a:r>
              <a:rPr lang="ru-RU" dirty="0" smtClean="0"/>
              <a:t> </a:t>
            </a:r>
            <a:r>
              <a:rPr lang="ru-RU" dirty="0" err="1" smtClean="0"/>
              <a:t>Тайкожа</a:t>
            </a:r>
            <a:r>
              <a:rPr lang="ru-RU" dirty="0" smtClean="0"/>
              <a:t>, </a:t>
            </a:r>
            <a:r>
              <a:rPr lang="ru-RU" dirty="0" err="1" smtClean="0"/>
              <a:t>Нурманулы</a:t>
            </a:r>
            <a:r>
              <a:rPr lang="ru-RU" dirty="0" smtClean="0"/>
              <a:t> </a:t>
            </a:r>
            <a:r>
              <a:rPr lang="ru-RU" dirty="0" err="1" smtClean="0"/>
              <a:t>Султанали</a:t>
            </a:r>
            <a:r>
              <a:rPr lang="ru-RU" dirty="0" smtClean="0"/>
              <a:t>, </a:t>
            </a:r>
            <a:r>
              <a:rPr lang="kk-KZ" dirty="0" smtClean="0"/>
              <a:t>Бектемисов Тамирлан</a:t>
            </a:r>
            <a:r>
              <a:rPr lang="ru-RU" dirty="0" smtClean="0"/>
              <a:t> – диплом </a:t>
            </a:r>
            <a:r>
              <a:rPr lang="en-US" dirty="0" smtClean="0"/>
              <a:t>III </a:t>
            </a:r>
            <a:r>
              <a:rPr lang="ru-RU" dirty="0" smtClean="0"/>
              <a:t>степени</a:t>
            </a:r>
            <a:r>
              <a:rPr lang="en-US" dirty="0" smtClean="0"/>
              <a:t>;</a:t>
            </a:r>
          </a:p>
          <a:p>
            <a:pPr lvl="1"/>
            <a:r>
              <a:rPr lang="kk-KZ" dirty="0" smtClean="0"/>
              <a:t>Иманмалик Алим, Молдабаева Камила </a:t>
            </a:r>
            <a:r>
              <a:rPr lang="ru-RU" dirty="0" smtClean="0"/>
              <a:t>– почетная грамота</a:t>
            </a:r>
            <a:r>
              <a:rPr lang="en-US" dirty="0" smtClean="0"/>
              <a:t>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Заключительный этап олимпиады им. Эйлера</a:t>
            </a:r>
          </a:p>
          <a:p>
            <a:pPr lvl="1"/>
            <a:r>
              <a:rPr lang="ru-RU" dirty="0" err="1" smtClean="0"/>
              <a:t>Турдыакын</a:t>
            </a:r>
            <a:r>
              <a:rPr lang="ru-RU" dirty="0" smtClean="0"/>
              <a:t> </a:t>
            </a:r>
            <a:r>
              <a:rPr lang="ru-RU" dirty="0" err="1" smtClean="0"/>
              <a:t>Тайкожа</a:t>
            </a:r>
            <a:r>
              <a:rPr lang="ru-RU" dirty="0" smtClean="0"/>
              <a:t>, </a:t>
            </a:r>
            <a:r>
              <a:rPr lang="ru-RU" dirty="0" err="1" smtClean="0"/>
              <a:t>Олжабаев</a:t>
            </a:r>
            <a:r>
              <a:rPr lang="ru-RU" dirty="0" smtClean="0"/>
              <a:t> </a:t>
            </a:r>
            <a:r>
              <a:rPr lang="ru-RU" dirty="0" err="1" smtClean="0"/>
              <a:t>Асылбек</a:t>
            </a:r>
            <a:r>
              <a:rPr lang="ru-RU" dirty="0" smtClean="0"/>
              <a:t> – диплом </a:t>
            </a:r>
            <a:r>
              <a:rPr lang="en-US" dirty="0" smtClean="0"/>
              <a:t>II </a:t>
            </a:r>
            <a:r>
              <a:rPr lang="ru-RU" dirty="0" smtClean="0"/>
              <a:t>степени</a:t>
            </a:r>
            <a:r>
              <a:rPr lang="en-US" dirty="0" smtClean="0"/>
              <a:t>;</a:t>
            </a:r>
          </a:p>
          <a:p>
            <a:pPr lvl="1"/>
            <a:r>
              <a:rPr lang="ru-RU" dirty="0" err="1" smtClean="0"/>
              <a:t>Нурманулы</a:t>
            </a:r>
            <a:r>
              <a:rPr lang="ru-RU" dirty="0" smtClean="0"/>
              <a:t> </a:t>
            </a:r>
            <a:r>
              <a:rPr lang="ru-RU" dirty="0" err="1" smtClean="0"/>
              <a:t>Султанали</a:t>
            </a:r>
            <a:r>
              <a:rPr lang="ru-RU" dirty="0" smtClean="0"/>
              <a:t>, </a:t>
            </a:r>
            <a:r>
              <a:rPr lang="ru-RU" dirty="0" err="1" smtClean="0"/>
              <a:t>Мукимбеков</a:t>
            </a:r>
            <a:r>
              <a:rPr lang="ru-RU" dirty="0" smtClean="0"/>
              <a:t> </a:t>
            </a:r>
            <a:r>
              <a:rPr lang="ru-RU" dirty="0" err="1" smtClean="0"/>
              <a:t>Шынгыс</a:t>
            </a:r>
            <a:r>
              <a:rPr lang="ru-RU" dirty="0" smtClean="0"/>
              <a:t> – почетная грамота</a:t>
            </a:r>
            <a:r>
              <a:rPr lang="en-US" dirty="0" smtClean="0"/>
              <a:t>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Республиканская Олимпиада Школьников (г. Павлодар)</a:t>
            </a:r>
          </a:p>
          <a:p>
            <a:pPr lvl="1"/>
            <a:r>
              <a:rPr lang="ru-RU" dirty="0" err="1" smtClean="0"/>
              <a:t>Олжабаев</a:t>
            </a:r>
            <a:r>
              <a:rPr lang="ru-RU" dirty="0" smtClean="0"/>
              <a:t> </a:t>
            </a:r>
            <a:r>
              <a:rPr lang="ru-RU" dirty="0" err="1" smtClean="0"/>
              <a:t>Асылбек</a:t>
            </a:r>
            <a:r>
              <a:rPr lang="ru-RU" dirty="0" smtClean="0"/>
              <a:t> – диплом </a:t>
            </a:r>
            <a:r>
              <a:rPr lang="en-US" dirty="0" smtClean="0"/>
              <a:t>III </a:t>
            </a:r>
            <a:r>
              <a:rPr lang="ru-RU" dirty="0" smtClean="0"/>
              <a:t>степени</a:t>
            </a:r>
            <a:r>
              <a:rPr lang="en-US" dirty="0" smtClean="0"/>
              <a:t>;</a:t>
            </a:r>
          </a:p>
          <a:p>
            <a:pPr lvl="1"/>
            <a:r>
              <a:rPr lang="ru-RU" dirty="0" err="1" smtClean="0"/>
              <a:t>Аскарбеккызы</a:t>
            </a:r>
            <a:r>
              <a:rPr lang="ru-RU" dirty="0" smtClean="0"/>
              <a:t> </a:t>
            </a:r>
            <a:r>
              <a:rPr lang="ru-RU" dirty="0" err="1" smtClean="0"/>
              <a:t>Наргиз</a:t>
            </a:r>
            <a:r>
              <a:rPr lang="ru-RU" dirty="0" smtClean="0"/>
              <a:t> – диплом </a:t>
            </a:r>
            <a:r>
              <a:rPr lang="en-US" dirty="0" smtClean="0"/>
              <a:t>III</a:t>
            </a:r>
            <a:r>
              <a:rPr lang="ru-RU" dirty="0" smtClean="0"/>
              <a:t> степени.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	</a:t>
            </a:r>
            <a:r>
              <a:rPr lang="ru-RU" sz="3600" b="1" dirty="0"/>
              <a:t>Обоснования по развитию олимпийского движения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Первое: </a:t>
            </a:r>
            <a:r>
              <a:rPr lang="ru-RU" dirty="0" smtClean="0"/>
              <a:t>поддержка </a:t>
            </a:r>
            <a:r>
              <a:rPr lang="ru-RU" dirty="0" smtClean="0"/>
              <a:t>интеллектуального ресурса </a:t>
            </a:r>
            <a:endParaRPr lang="en-US" dirty="0" smtClean="0"/>
          </a:p>
          <a:p>
            <a:r>
              <a:rPr lang="ru-RU" dirty="0" smtClean="0"/>
              <a:t>Второе: поступающие дети и родители рассчитывают на образовательные услуги на порядок выше, чем в школах, где они обучались. И мы должны </a:t>
            </a:r>
            <a:r>
              <a:rPr lang="ru-RU" dirty="0"/>
              <a:t>выполнять </a:t>
            </a:r>
            <a:r>
              <a:rPr lang="ru-RU" dirty="0" smtClean="0"/>
              <a:t>их образовательный </a:t>
            </a:r>
            <a:r>
              <a:rPr lang="ru-RU" dirty="0"/>
              <a:t>заказ</a:t>
            </a:r>
            <a:endParaRPr lang="en-US" dirty="0" smtClean="0"/>
          </a:p>
          <a:p>
            <a:r>
              <a:rPr lang="ru-RU" dirty="0" smtClean="0"/>
              <a:t>Третье: </a:t>
            </a:r>
            <a:r>
              <a:rPr lang="ru-RU" dirty="0"/>
              <a:t>победы, достижения на международных соревнованиях укрепляют  образовательный имидж </a:t>
            </a:r>
            <a:r>
              <a:rPr lang="ru-RU" dirty="0" err="1"/>
              <a:t>НИШев</a:t>
            </a:r>
            <a:r>
              <a:rPr lang="ru-RU" dirty="0"/>
              <a:t> и </a:t>
            </a:r>
            <a:r>
              <a:rPr lang="ru-RU" dirty="0" smtClean="0"/>
              <a:t>государства </a:t>
            </a:r>
            <a:r>
              <a:rPr lang="ru-RU" dirty="0"/>
              <a:t>в </a:t>
            </a:r>
            <a:r>
              <a:rPr lang="ru-RU" dirty="0" smtClean="0"/>
              <a:t>целом</a:t>
            </a:r>
            <a:endParaRPr lang="en-US" dirty="0" smtClean="0"/>
          </a:p>
          <a:p>
            <a:r>
              <a:rPr lang="ru-RU" dirty="0" smtClean="0"/>
              <a:t>Четвертое: выполнение «Плана </a:t>
            </a:r>
            <a:r>
              <a:rPr lang="ru-RU" dirty="0"/>
              <a:t>мероприятий на 2015-18 годы, </a:t>
            </a:r>
            <a:r>
              <a:rPr lang="ru-RU" dirty="0" smtClean="0"/>
              <a:t>утвержденного </a:t>
            </a:r>
            <a:r>
              <a:rPr lang="ru-RU" dirty="0"/>
              <a:t>решением Правления АОО «Назарбаев Интеллектуальные школы» от 27.03.2015г. (протокол №11) по обучению и воспитанию учащихся Интеллектуальных школ, имеющих экстраординарные способности, и по организации работы с учащимися, показавшими недостаточный уровень владения языками при поступлении в Назарбаев Интеллектуальные школы, в рамках исполнения Постановления Счетного комитета по контролю Республиканского бюджета №3-К от 5.02.2015г</a:t>
            </a:r>
          </a:p>
        </p:txBody>
      </p:sp>
    </p:spTree>
    <p:extLst>
      <p:ext uri="{BB962C8B-B14F-4D97-AF65-F5344CB8AC3E}">
        <p14:creationId xmlns:p14="http://schemas.microsoft.com/office/powerpoint/2010/main" val="33336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Формы </a:t>
            </a:r>
            <a:r>
              <a:rPr lang="ru-RU" b="1" dirty="0"/>
              <a:t>работы по подготовке учащихся к предметным </a:t>
            </a:r>
            <a:r>
              <a:rPr lang="ru-RU" b="1" dirty="0" smtClean="0"/>
              <a:t>олимпиадам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Научно-методической </a:t>
            </a:r>
            <a:r>
              <a:rPr lang="ru-RU" dirty="0"/>
              <a:t>частью </a:t>
            </a:r>
            <a:r>
              <a:rPr lang="ru-RU" dirty="0" smtClean="0"/>
              <a:t>школы с учетом двухлетнего опыта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новых </a:t>
            </a:r>
            <a:r>
              <a:rPr lang="ru-RU" dirty="0" smtClean="0"/>
              <a:t>идей  уточнен на </a:t>
            </a:r>
            <a:r>
              <a:rPr lang="ru-RU" dirty="0" smtClean="0"/>
              <a:t>2017-18 </a:t>
            </a:r>
            <a:r>
              <a:rPr lang="ru-RU" dirty="0"/>
              <a:t>учебный год </a:t>
            </a:r>
            <a:r>
              <a:rPr lang="ru-RU" b="1" dirty="0" smtClean="0"/>
              <a:t>«</a:t>
            </a:r>
            <a:r>
              <a:rPr lang="ru-RU" b="1" dirty="0" smtClean="0"/>
              <a:t>Алгоритм </a:t>
            </a:r>
            <a:r>
              <a:rPr lang="ru-RU" b="1" dirty="0"/>
              <a:t>подготовки олимпийского резерва НИШ ФМН </a:t>
            </a:r>
            <a:r>
              <a:rPr lang="ru-RU" b="1" dirty="0" smtClean="0"/>
              <a:t>Алматы», </a:t>
            </a:r>
            <a:r>
              <a:rPr lang="ru-RU" dirty="0"/>
              <a:t>в котором сосредоточены </a:t>
            </a:r>
            <a:r>
              <a:rPr lang="ru-RU" dirty="0" smtClean="0"/>
              <a:t>различные </a:t>
            </a:r>
            <a:r>
              <a:rPr lang="ru-RU" dirty="0"/>
              <a:t>формы работы </a:t>
            </a:r>
            <a:r>
              <a:rPr lang="ru-RU" dirty="0" smtClean="0"/>
              <a:t>со всеми задействованными лицами по </a:t>
            </a:r>
            <a:r>
              <a:rPr lang="ru-RU" dirty="0"/>
              <a:t>подготовке учащихся к </a:t>
            </a:r>
            <a:r>
              <a:rPr lang="ru-RU" dirty="0" smtClean="0"/>
              <a:t>олимпиадам</a:t>
            </a:r>
          </a:p>
          <a:p>
            <a:r>
              <a:rPr lang="ru-RU" dirty="0" smtClean="0"/>
              <a:t>Рассмотрим Алгоритм в таблице. Всего 10 шагов, в том числе разработка </a:t>
            </a:r>
            <a:r>
              <a:rPr lang="ru-RU" b="1" dirty="0" smtClean="0"/>
              <a:t>«Индивидуального учебного маршрута олимпийца». </a:t>
            </a:r>
            <a:r>
              <a:rPr lang="ru-RU" dirty="0" smtClean="0"/>
              <a:t>Рассмотрим каждый шаг подробно на основе  раздаточного материала для участников секции, где расписан каждый шаг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8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Алгоритм подготовки олимпийского резерва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НИШ </a:t>
            </a:r>
            <a:r>
              <a:rPr lang="ru-RU" sz="3600" b="1" dirty="0"/>
              <a:t>ФМН Алматы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165051"/>
              </p:ext>
            </p:extLst>
          </p:nvPr>
        </p:nvGraphicFramePr>
        <p:xfrm>
          <a:off x="838200" y="1474074"/>
          <a:ext cx="10473559" cy="5233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0920"/>
                <a:gridCol w="5277935"/>
                <a:gridCol w="3097924"/>
                <a:gridCol w="1426780"/>
              </a:tblGrid>
              <a:tr h="465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шаги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Отв-ные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1-ый тур </a:t>
                      </a:r>
                      <a:r>
                        <a:rPr lang="ru-RU" sz="1400" dirty="0" err="1">
                          <a:effectLst/>
                        </a:rPr>
                        <a:t>внутришкольных</a:t>
                      </a:r>
                      <a:r>
                        <a:rPr lang="ru-RU" sz="1400" dirty="0">
                          <a:effectLst/>
                        </a:rPr>
                        <a:t> олимпиад - конкурсный отбор в ОР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Зав кафедр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ОР по группам 1 и 2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Зав кафедр </a:t>
                      </a:r>
                      <a:r>
                        <a:rPr lang="ru-RU" sz="1400" dirty="0" smtClean="0">
                          <a:effectLst/>
                        </a:rPr>
                        <a:t>вместе </a:t>
                      </a:r>
                      <a:r>
                        <a:rPr lang="ru-RU" sz="1400" dirty="0">
                          <a:effectLst/>
                        </a:rPr>
                        <a:t>с кафедрой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Обучение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внутренних </a:t>
                      </a:r>
                      <a:r>
                        <a:rPr lang="ru-RU" sz="1400" dirty="0">
                          <a:effectLst/>
                        </a:rPr>
                        <a:t>тренеров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по НМР и зав кафедр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</a:rPr>
                        <a:t>теч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года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пособиями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Администрация и тренеры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</a:rPr>
                        <a:t>теч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внешними и внутренними тренерами и распределение тренеров по группам 1 и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по НМР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Зав. кафедр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Разработка Программ по обучению ОР групп 1 и 2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тренер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Индивидуальный учебный маршрут олимпийца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директора по НМР, кураторы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Сент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>
                          <a:effectLst/>
                        </a:rPr>
                        <a:t>январь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Занятия ОР - расписание в рамках дополнительных занятий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(после обеда)</a:t>
                      </a:r>
                      <a:r>
                        <a:rPr lang="ru-RU" sz="1400" dirty="0">
                          <a:effectLst/>
                        </a:rPr>
                        <a:t>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Внешние и внутренние тренеры для групп 1 и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полугодие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«Свободное расписание» </a:t>
                      </a:r>
                      <a:r>
                        <a:rPr lang="ru-RU" sz="1400" dirty="0">
                          <a:effectLst/>
                          <a:highlight>
                            <a:srgbClr val="00FFFF"/>
                          </a:highlight>
                        </a:rPr>
                        <a:t>до обеда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Зав кафедрой, куратор, </a:t>
                      </a:r>
                      <a:r>
                        <a:rPr lang="ru-RU" sz="1400" dirty="0" smtClean="0">
                          <a:effectLst/>
                        </a:rPr>
                        <a:t>уч. </a:t>
                      </a:r>
                      <a:r>
                        <a:rPr lang="ru-RU" sz="1400" dirty="0">
                          <a:effectLst/>
                        </a:rPr>
                        <a:t>часть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полугодие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Политика по участию максимального количества учащихся на всех возможных олимпиадах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 директора по НМР и тренеры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Учебно-тренировочные сборы  на осенних, зимних, весенних каникулах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директора по НМР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каникулы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Июньские и августовские учебно-тренировочные внутренние сборы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директора по НМР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5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Формы </a:t>
            </a:r>
            <a:r>
              <a:rPr lang="ru-RU" sz="2400" b="1" dirty="0"/>
              <a:t>работ по подготовке учащихся к олимпиадам </a:t>
            </a:r>
            <a:br>
              <a:rPr lang="ru-RU" sz="2400" b="1" dirty="0"/>
            </a:br>
            <a:r>
              <a:rPr lang="ru-RU" sz="2400" b="1" dirty="0" smtClean="0"/>
              <a:t>с  другими задействованными лицами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238589"/>
              </p:ext>
            </p:extLst>
          </p:nvPr>
        </p:nvGraphicFramePr>
        <p:xfrm>
          <a:off x="457200" y="1324302"/>
          <a:ext cx="11272345" cy="5515181"/>
        </p:xfrm>
        <a:graphic>
          <a:graphicData uri="http://schemas.openxmlformats.org/drawingml/2006/table">
            <a:tbl>
              <a:tblPr firstRow="1" firstCol="1" bandRow="1"/>
              <a:tblGrid>
                <a:gridCol w="1253156"/>
                <a:gridCol w="10019189"/>
              </a:tblGrid>
              <a:tr h="164151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Назаралиева З.С.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работ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стратегии проекта «Олимпийский резерв» и  реализация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разрабатывает механизмы поддержки олимпийцев, их подготовки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готовит приказы по школе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проводит инструктажи,  разъяснительные  заседания, встречи  с разными категориями задействованных лиц: зав кафедр, кураторы, олимпийцы, родители, тренеры и др.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проведение  родительских сессий для родителей олимпийского резерва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письма родителям о состоянии посещения занятий олимпийского резерва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Находит внешних тренеров-лидеров для читки определенных разделов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опыта разрабатывается  новая стратегия на будущий год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реализацией проекта осуществляется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 директора по НМР,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кафедре - зав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кафедрой,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координатором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4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кафедрой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 кафедрой занимается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повышением олимпиадного уровня всех учителей кафедры: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 течение года один раз в неделю организует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прорешивание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олимпиадных задач всех учителей кафедры.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дается блок олимпиадных задач как домашнее задание и устанавливаются сроки.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также учителя математики, физики, химии, информатики регулярно принимают участие на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Жаутыковских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олимпиадах учителей, в том числе на английском языке, на онлайн российских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олимпиадах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Внутренний тренер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 мониторинг, по итогам которого может меняться состав ОР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Максимально находит различные олимпиады для участия (школьные РФМШ,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Хэлибери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вузовские,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пифагоровские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онлайн и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Внешний тренер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Иманбеков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О. кроме занятий при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организует учебные сборы с другими учеными физики, МФТИ и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вузов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часть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 сдачей ВСО разрабатывает расписание ускоренного курса обучения олимпийцев по освобожденным предметам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Кураторы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Разработка «Индивидуального учебного маршрута олимпийца», контроль за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его выполнением , контроль   ускоренного курса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пресса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 о составе ОР, расписание, информация о предстоящих  олимпиадах, информация о результатах олимпиад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во всех мероприятиях, связанных с ОР, внесение предложений и рекомендаций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1. Наиболее значимые образовательные достижения учащихся за 2016-17 учебный год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4094"/>
            <a:ext cx="10515600" cy="4351338"/>
          </a:xfrm>
        </p:spPr>
        <p:txBody>
          <a:bodyPr/>
          <a:lstStyle/>
          <a:p>
            <a:r>
              <a:rPr lang="ru-RU" dirty="0" smtClean="0"/>
              <a:t>Динамика результатов на  Республиканском этапе </a:t>
            </a:r>
            <a:r>
              <a:rPr lang="ru-RU" dirty="0"/>
              <a:t>олимпиад по общеобразовательным предметам (МОН РК и РНЦП </a:t>
            </a:r>
            <a:r>
              <a:rPr lang="ru-RU" dirty="0" smtClean="0"/>
              <a:t>«</a:t>
            </a:r>
            <a:r>
              <a:rPr lang="ru-RU" dirty="0" err="1" smtClean="0"/>
              <a:t>Дарын</a:t>
            </a:r>
            <a:r>
              <a:rPr lang="ru-RU" dirty="0" smtClean="0"/>
              <a:t>»)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06951"/>
              </p:ext>
            </p:extLst>
          </p:nvPr>
        </p:nvGraphicFramePr>
        <p:xfrm>
          <a:off x="1056289" y="2782617"/>
          <a:ext cx="9884980" cy="2643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089"/>
                <a:gridCol w="1748097"/>
                <a:gridCol w="1951911"/>
                <a:gridCol w="2383055"/>
                <a:gridCol w="2296828"/>
              </a:tblGrid>
              <a:tr h="147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участников на республиканском этапе олимпиад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призеров естественно-математического направления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призеров общественно-гуманитарного направления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призеров на республиканской олимпиаде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2015-16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3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2016-17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8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smtClean="0"/>
              <a:t>Наиболее </a:t>
            </a:r>
            <a:r>
              <a:rPr lang="ru-RU" sz="3600" b="1" dirty="0"/>
              <a:t>значимые образовательные достижения учащихся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Традиционно ежегодно МОН РК и РНЦП  «</a:t>
            </a:r>
            <a:r>
              <a:rPr lang="ru-RU" dirty="0" err="1"/>
              <a:t>Дарын</a:t>
            </a:r>
            <a:r>
              <a:rPr lang="ru-RU" dirty="0"/>
              <a:t>»   по итогам республиканской олимпиады </a:t>
            </a:r>
            <a:r>
              <a:rPr lang="ru-RU" dirty="0" smtClean="0"/>
              <a:t>по общеобразовательным предметам подводят </a:t>
            </a:r>
            <a:r>
              <a:rPr lang="ru-RU" dirty="0"/>
              <a:t>итоги в виде рейтинга лучших школ  Казахстана по количеству призеров. </a:t>
            </a:r>
            <a:r>
              <a:rPr lang="ru-RU" dirty="0" smtClean="0"/>
              <a:t>НИШ ФМН </a:t>
            </a:r>
            <a:r>
              <a:rPr lang="ru-RU" dirty="0" err="1" smtClean="0"/>
              <a:t>г.Алматы</a:t>
            </a:r>
            <a:r>
              <a:rPr lang="ru-RU" dirty="0" smtClean="0"/>
              <a:t> </a:t>
            </a:r>
            <a:r>
              <a:rPr lang="ru-RU" dirty="0"/>
              <a:t>в данном рейтинге находится  на 11 месте среди </a:t>
            </a:r>
            <a:r>
              <a:rPr lang="ru-RU" dirty="0" smtClean="0"/>
              <a:t> </a:t>
            </a:r>
            <a:r>
              <a:rPr lang="ru-RU" dirty="0"/>
              <a:t>школ </a:t>
            </a:r>
            <a:r>
              <a:rPr lang="ru-RU" dirty="0" smtClean="0"/>
              <a:t> республики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4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3.</a:t>
            </a:r>
            <a:r>
              <a:rPr lang="ru-RU" sz="3600" b="1" dirty="0" smtClean="0"/>
              <a:t> Значимые результаты по </a:t>
            </a:r>
            <a:r>
              <a:rPr lang="ru-RU" sz="3600" b="1" dirty="0" err="1" smtClean="0"/>
              <a:t>Роботехнике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 полтора года </a:t>
            </a:r>
            <a:r>
              <a:rPr lang="ru-RU" dirty="0" smtClean="0"/>
              <a:t>НИШ ФМН </a:t>
            </a:r>
            <a:r>
              <a:rPr lang="ru-RU" dirty="0" err="1" smtClean="0"/>
              <a:t>г.Алматы</a:t>
            </a:r>
            <a:r>
              <a:rPr lang="ru-RU" dirty="0" smtClean="0"/>
              <a:t>  имеет </a:t>
            </a:r>
            <a:r>
              <a:rPr lang="ru-RU" dirty="0"/>
              <a:t>более 40 медалей. Самыми значительными результатами являются:</a:t>
            </a:r>
          </a:p>
          <a:p>
            <a:r>
              <a:rPr lang="ru-RU" dirty="0" smtClean="0"/>
              <a:t>В </a:t>
            </a:r>
            <a:r>
              <a:rPr lang="ru-RU" dirty="0"/>
              <a:t>марте 2017г. в Москве прошел  фестиваль «РобоФест-2017», на котором ежегодно собираются  команды разных стран научно-технического творчества в возрасте от 6 до 30 лет. В нашей категории было 44 соперника,  </a:t>
            </a:r>
            <a:r>
              <a:rPr lang="ru-RU" dirty="0" smtClean="0"/>
              <a:t>наша старшая </a:t>
            </a:r>
            <a:r>
              <a:rPr lang="ru-RU" dirty="0"/>
              <a:t>категория  получила 2 место, средняя категория заняла 1 место </a:t>
            </a:r>
            <a:endParaRPr lang="ru-RU" dirty="0" smtClean="0"/>
          </a:p>
          <a:p>
            <a:r>
              <a:rPr lang="ru-RU" dirty="0" smtClean="0"/>
              <a:t>Всемирный </a:t>
            </a:r>
            <a:r>
              <a:rPr lang="ru-RU" dirty="0"/>
              <a:t>чемпионат по робототехнике «VEX </a:t>
            </a:r>
            <a:r>
              <a:rPr lang="ru-RU" dirty="0" err="1"/>
              <a:t>Robotics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 Championship-2017», который проходил в штате Калифорния, США в мае 2017г. Команда из 5 учеников заняла 38 </a:t>
            </a:r>
            <a:r>
              <a:rPr lang="ru-RU" dirty="0" smtClean="0"/>
              <a:t>позицию, </a:t>
            </a:r>
            <a:r>
              <a:rPr lang="ru-RU" dirty="0"/>
              <a:t>оставив позади команду России (71 место), это был уровень международный, принимали участие более 40 стран. Китай занял все пять первых мест. </a:t>
            </a:r>
          </a:p>
          <a:p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июле в Вашингтоне впервые в истории робототехники состоялись </a:t>
            </a:r>
            <a:r>
              <a:rPr lang="ru-RU" dirty="0" smtClean="0"/>
              <a:t>Всемирные </a:t>
            </a:r>
            <a:r>
              <a:rPr lang="ru-RU" dirty="0"/>
              <a:t>Олимпийские игры  FIRST GLOBAL </a:t>
            </a:r>
            <a:r>
              <a:rPr lang="ru-RU" dirty="0" err="1"/>
              <a:t>Challenge</a:t>
            </a:r>
            <a:r>
              <a:rPr lang="ru-RU" dirty="0"/>
              <a:t> в олимпийском формате – по одной команде от каждой из 160 стран. По итогам соревнований наша команда  вошла в 20-ку сильнейших в мире команд по робототехнике, заняв 8-ую </a:t>
            </a:r>
            <a:r>
              <a:rPr lang="ru-RU" dirty="0" smtClean="0"/>
              <a:t>позицию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9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4. Результаты по Программированию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агусте</a:t>
            </a:r>
            <a:r>
              <a:rPr lang="ru-RU" dirty="0"/>
              <a:t> 2017г.  в Сан-Франциско прошел финал конкурса </a:t>
            </a:r>
            <a:r>
              <a:rPr lang="ru-RU" dirty="0" err="1"/>
              <a:t>Technovation</a:t>
            </a:r>
            <a:r>
              <a:rPr lang="ru-RU" dirty="0"/>
              <a:t> </a:t>
            </a:r>
            <a:r>
              <a:rPr lang="ru-RU" dirty="0" err="1"/>
              <a:t>Challenge</a:t>
            </a:r>
            <a:r>
              <a:rPr lang="ru-RU" dirty="0"/>
              <a:t>. Команда школьниц из Алматы под названием /</a:t>
            </a:r>
            <a:r>
              <a:rPr lang="ru-RU" dirty="0" err="1"/>
              <a:t>flash</a:t>
            </a:r>
            <a:r>
              <a:rPr lang="ru-RU" dirty="0"/>
              <a:t> получила гран-при за разработку мобильного приложения </a:t>
            </a:r>
            <a:r>
              <a:rPr lang="ru-RU" dirty="0" err="1"/>
              <a:t>QamCare</a:t>
            </a:r>
            <a:r>
              <a:rPr lang="ru-RU" dirty="0"/>
              <a:t>. В финале приняло участие 6 команд из Кении, Армении, Индии и Казахстана, которые прошли отбор среди 102 команд из более 30 стран мира.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Команда </a:t>
            </a:r>
            <a:r>
              <a:rPr lang="ru-RU" dirty="0"/>
              <a:t>/</a:t>
            </a:r>
            <a:r>
              <a:rPr lang="ru-RU" dirty="0" err="1"/>
              <a:t>flash</a:t>
            </a:r>
            <a:r>
              <a:rPr lang="ru-RU" dirty="0"/>
              <a:t> - это ученицы старших классов </a:t>
            </a:r>
            <a:r>
              <a:rPr lang="ru-RU" dirty="0" err="1"/>
              <a:t>алматинских</a:t>
            </a:r>
            <a:r>
              <a:rPr lang="ru-RU" dirty="0"/>
              <a:t> школ </a:t>
            </a:r>
            <a:r>
              <a:rPr lang="ru-RU" dirty="0" err="1"/>
              <a:t>Ажара</a:t>
            </a:r>
            <a:r>
              <a:rPr lang="ru-RU" dirty="0"/>
              <a:t> </a:t>
            </a:r>
            <a:r>
              <a:rPr lang="ru-RU" dirty="0" err="1"/>
              <a:t>Султансих</a:t>
            </a:r>
            <a:r>
              <a:rPr lang="ru-RU" dirty="0"/>
              <a:t>, Диана </a:t>
            </a:r>
            <a:r>
              <a:rPr lang="ru-RU" dirty="0" err="1"/>
              <a:t>Жанакбаева</a:t>
            </a:r>
            <a:r>
              <a:rPr lang="ru-RU" dirty="0"/>
              <a:t>, Дияра </a:t>
            </a:r>
            <a:r>
              <a:rPr lang="ru-RU" dirty="0" err="1"/>
              <a:t>Бейсенбекова</a:t>
            </a:r>
            <a:r>
              <a:rPr lang="ru-RU" dirty="0"/>
              <a:t> и </a:t>
            </a:r>
            <a:r>
              <a:rPr lang="ru-RU" dirty="0" err="1"/>
              <a:t>Аружан</a:t>
            </a:r>
            <a:r>
              <a:rPr lang="ru-RU" dirty="0"/>
              <a:t> </a:t>
            </a:r>
            <a:r>
              <a:rPr lang="ru-RU" dirty="0" err="1"/>
              <a:t>Кошкарова</a:t>
            </a:r>
            <a:r>
              <a:rPr lang="ru-RU" dirty="0"/>
              <a:t> – ученица НИШ ФМН </a:t>
            </a:r>
            <a:r>
              <a:rPr lang="ru-RU" dirty="0" err="1"/>
              <a:t>г.Алматы</a:t>
            </a:r>
            <a:r>
              <a:rPr lang="ru-RU" dirty="0"/>
              <a:t>. В мае они стали победительницами регионального конкурса </a:t>
            </a:r>
            <a:r>
              <a:rPr lang="ru-RU" dirty="0" err="1"/>
              <a:t>Technovation</a:t>
            </a:r>
            <a:r>
              <a:rPr lang="ru-RU" dirty="0"/>
              <a:t> </a:t>
            </a:r>
            <a:r>
              <a:rPr lang="ru-RU" dirty="0" err="1"/>
              <a:t>Kazakhstan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1424</Words>
  <Application>Microsoft Office PowerPoint</Application>
  <PresentationFormat>Широкоэкранный</PresentationFormat>
  <Paragraphs>217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Августовская конференция  педагогических работников  Назарбаев Интеллектуальных школ, 18-19.08.2017г.  </vt:lpstr>
      <vt:lpstr> Обоснования по развитию олимпийского движения в школе</vt:lpstr>
      <vt:lpstr>Формы работы по подготовке учащихся к предметным олимпиадам</vt:lpstr>
      <vt:lpstr>Алгоритм подготовки олимпийского резерва  НИШ ФМН Алматы</vt:lpstr>
      <vt:lpstr>Формы работ по подготовке учащихся к олимпиадам  с  другими задействованными лицами</vt:lpstr>
      <vt:lpstr>1. Наиболее значимые образовательные достижения учащихся за 2016-17 учебный год</vt:lpstr>
      <vt:lpstr>2. Наиболее значимые образовательные достижения учащихся</vt:lpstr>
      <vt:lpstr>3. Значимые результаты по Роботехнике</vt:lpstr>
      <vt:lpstr>4. Результаты по Программированию </vt:lpstr>
      <vt:lpstr>5. Самые весомые достижения  Қажымұрат Ақназара, ученика 10М класса на олимпиадах и в области научных исследований</vt:lpstr>
      <vt:lpstr>Отчет по работе с олимпийским резервом по математике </vt:lpstr>
      <vt:lpstr>Отчет по Олимпийскому  резерву  по математике (2016-2017)</vt:lpstr>
      <vt:lpstr>Охват </vt:lpstr>
      <vt:lpstr>Результаты (2016-2017)</vt:lpstr>
      <vt:lpstr>Результаты</vt:lpstr>
      <vt:lpstr>Результаты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Бакытгуль Салыхова</dc:creator>
  <cp:lastModifiedBy>Zina Nazaraliyeva</cp:lastModifiedBy>
  <cp:revision>43</cp:revision>
  <cp:lastPrinted>2017-08-15T08:25:52Z</cp:lastPrinted>
  <dcterms:created xsi:type="dcterms:W3CDTF">2017-04-19T04:15:30Z</dcterms:created>
  <dcterms:modified xsi:type="dcterms:W3CDTF">2017-08-15T08:40:02Z</dcterms:modified>
</cp:coreProperties>
</file>