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6.xml" ContentType="application/vnd.openxmlformats-officedocument.presentationml.notesSlide+xml"/>
  <Override PartName="/ppt/charts/chart16.xml" ContentType="application/vnd.openxmlformats-officedocument.drawingml.chart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8.xml" ContentType="application/vnd.openxmlformats-officedocument.presentationml.notesSlide+xml"/>
  <Override PartName="/ppt/charts/chart2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1.xml" ContentType="application/vnd.ms-office.chartcolorstyle+xml"/>
  <Override PartName="/ppt/charts/style2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57" r:id="rId3"/>
    <p:sldId id="303" r:id="rId4"/>
    <p:sldId id="410" r:id="rId5"/>
    <p:sldId id="361" r:id="rId6"/>
    <p:sldId id="362" r:id="rId7"/>
    <p:sldId id="504" r:id="rId8"/>
    <p:sldId id="473" r:id="rId9"/>
    <p:sldId id="474" r:id="rId10"/>
    <p:sldId id="494" r:id="rId11"/>
    <p:sldId id="438" r:id="rId12"/>
    <p:sldId id="509" r:id="rId13"/>
    <p:sldId id="478" r:id="rId14"/>
    <p:sldId id="434" r:id="rId15"/>
    <p:sldId id="515" r:id="rId16"/>
    <p:sldId id="426" r:id="rId17"/>
    <p:sldId id="510" r:id="rId18"/>
    <p:sldId id="422" r:id="rId19"/>
    <p:sldId id="423" r:id="rId20"/>
    <p:sldId id="424" r:id="rId21"/>
    <p:sldId id="470" r:id="rId22"/>
    <p:sldId id="497" r:id="rId23"/>
    <p:sldId id="482" r:id="rId24"/>
    <p:sldId id="485" r:id="rId25"/>
    <p:sldId id="498" r:id="rId26"/>
    <p:sldId id="406" r:id="rId27"/>
    <p:sldId id="518" r:id="rId28"/>
  </p:sldIdLst>
  <p:sldSz cx="12192000" cy="6858000"/>
  <p:notesSz cx="6735763" cy="9866313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93E"/>
    <a:srgbClr val="3C78D8"/>
    <a:srgbClr val="A1C490"/>
    <a:srgbClr val="D26E2A"/>
    <a:srgbClr val="F1A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 autoAdjust="0"/>
    <p:restoredTop sz="92998" autoAdjust="0"/>
  </p:normalViewPr>
  <p:slideViewPr>
    <p:cSldViewPr snapToGrid="0" showGuides="1">
      <p:cViewPr varScale="1">
        <p:scale>
          <a:sx n="107" d="100"/>
          <a:sy n="107" d="100"/>
        </p:scale>
        <p:origin x="-906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F:\NIS\NIS%20Research%20Projects\2017%20Student%20Workload\&#1056;&#1072;&#1089;&#1087;&#1086;&#1088;&#1103;&#1076;&#1086;&#1082;%20&#1076;&#1085;&#1103;%20&#1084;&#1072;&#1081;%202017_&#1074;2\&#1057;&#1074;&#1086;&#1076;%20&#1088;&#1072;&#1089;&#1087;&#1086;&#1088;&#1103;&#1076;&#1082;&#1072;%20&#1076;&#1085;&#1103;%20v%209%20(Student%20data)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Microsoft_Excel_Worksheet1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rimkhanova_d\Desktop\department\&#1088;&#1077;&#1089;&#1077;&#1088;&#1095;\&#1085;&#1072;&#1075;&#1088;&#1091;&#1079;&#1082;&#1072;\&#1085;&#1072;&#1073;&#1083;&#1102;&#1076;&#1077;&#1085;&#1080;&#1077;%20&#1091;&#1088;&#1086;&#1082;&#1086;&#1074;.xlsx" TargetMode="External"/><Relationship Id="rId1" Type="http://schemas.openxmlformats.org/officeDocument/2006/relationships/themeOverride" Target="../theme/themeOverride1.xm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F:\NIS\NIS%20Research%20Projects\2017%20Student%20Workload\&#1056;&#1072;&#1089;&#1087;&#1086;&#1088;&#1103;&#1076;&#1086;&#1082;%20&#1076;&#1085;&#1103;%20&#1084;&#1072;&#1081;%202017_&#1074;2\&#1057;&#1074;&#1086;&#1076;%20&#1088;&#1072;&#1089;&#1087;&#1086;&#1088;&#1103;&#1076;&#1082;&#1072;%20&#1076;&#1085;&#1103;%20v%20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F:\NIS\NIS%20Research%20Projects\2017%20Student%20Workload\&#1054;&#1087;&#1088;&#1086;&#1089;&#1085;&#1080;&#1082;%20&#1087;&#1086;%20&#1085;&#1072;&#1075;&#1088;&#1091;&#1079;&#1082;&#1077;%20&#1091;&#1095;&#1072;&#1097;&#1080;&#1093;&#1089;&#1103;%20v%2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D26E2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1C49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Overall!$A$2:$A$5</c:f>
              <c:strCache>
                <c:ptCount val="4"/>
                <c:pt idx="0">
                  <c:v>Жүктемем өте жоғары / Очень загружен</c:v>
                </c:pt>
                <c:pt idx="1">
                  <c:v>Жүктемем жеткілікті / В меру загружен</c:v>
                </c:pt>
                <c:pt idx="2">
                  <c:v>Жүктемем аз / Недостаточно загружен</c:v>
                </c:pt>
                <c:pt idx="3">
                  <c:v>Мүлде жүктелмегенмін / Вовсе не загружен</c:v>
                </c:pt>
              </c:strCache>
            </c:strRef>
          </c:cat>
          <c:val>
            <c:numRef>
              <c:f>Overall!$C$2:$C$5</c:f>
              <c:numCache>
                <c:formatCode>0%</c:formatCode>
                <c:ptCount val="4"/>
                <c:pt idx="0">
                  <c:v>0.3319195512381995</c:v>
                </c:pt>
                <c:pt idx="1">
                  <c:v>0.61526884662744563</c:v>
                </c:pt>
                <c:pt idx="2">
                  <c:v>4.3644821453003149E-2</c:v>
                </c:pt>
                <c:pt idx="3">
                  <c:v>9.0299630592420299E-3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79499982857126E-2"/>
          <c:y val="2.8500658877798048E-2"/>
          <c:w val="0.92111581673906018"/>
          <c:h val="0.737287933044962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'Homework Time'!$F$2:$F$9</c:f>
              <c:strCache>
                <c:ptCount val="8"/>
                <c:pt idx="0">
                  <c:v>1-3 сағат / 1-3 часа</c:v>
                </c:pt>
                <c:pt idx="1">
                  <c:v>4-6 сағат / 4-6 часа</c:v>
                </c:pt>
                <c:pt idx="2">
                  <c:v>7-9 сағат / 7-9 часов</c:v>
                </c:pt>
                <c:pt idx="3">
                  <c:v>10-12 сағат / 10-12 часов</c:v>
                </c:pt>
                <c:pt idx="4">
                  <c:v>13-15 сағат / 13-15 часов</c:v>
                </c:pt>
                <c:pt idx="5">
                  <c:v>16-18 сағат / 16-18 часов</c:v>
                </c:pt>
                <c:pt idx="6">
                  <c:v>19-21 сағат / 19-21 часов</c:v>
                </c:pt>
                <c:pt idx="7">
                  <c:v>22 сағаттан астам / Более 22 часов</c:v>
                </c:pt>
              </c:strCache>
            </c:strRef>
          </c:cat>
          <c:val>
            <c:numRef>
              <c:f>'Homework Time'!$H$2:$H$9</c:f>
              <c:numCache>
                <c:formatCode>0.0%</c:formatCode>
                <c:ptCount val="8"/>
                <c:pt idx="0">
                  <c:v>6.9786535303776681E-2</c:v>
                </c:pt>
                <c:pt idx="1">
                  <c:v>0.17255062944718116</c:v>
                </c:pt>
                <c:pt idx="2">
                  <c:v>0.19964422550629446</c:v>
                </c:pt>
                <c:pt idx="3">
                  <c:v>0.1476464148877942</c:v>
                </c:pt>
                <c:pt idx="4">
                  <c:v>0.129584017515052</c:v>
                </c:pt>
                <c:pt idx="5">
                  <c:v>0.10221674876847291</c:v>
                </c:pt>
                <c:pt idx="6">
                  <c:v>8.675424192665572E-2</c:v>
                </c:pt>
                <c:pt idx="7">
                  <c:v>9.1817186644772855E-2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996672"/>
        <c:axId val="83999360"/>
      </c:barChart>
      <c:catAx>
        <c:axId val="8399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999360"/>
        <c:crosses val="autoZero"/>
        <c:auto val="1"/>
        <c:lblAlgn val="ctr"/>
        <c:lblOffset val="100"/>
        <c:noMultiLvlLbl val="0"/>
      </c:catAx>
      <c:valAx>
        <c:axId val="8399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99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Student2!$D$1270:$D$1290</c:f>
              <c:strCache>
                <c:ptCount val="21"/>
                <c:pt idx="0">
                  <c:v>0 - 0.25 hours</c:v>
                </c:pt>
                <c:pt idx="1">
                  <c:v>0.25 - 0.5 hours</c:v>
                </c:pt>
                <c:pt idx="2">
                  <c:v>0.5 - 0.75 hours</c:v>
                </c:pt>
                <c:pt idx="3">
                  <c:v>0.75 - 1 hours</c:v>
                </c:pt>
                <c:pt idx="4">
                  <c:v>1 - 1.25 hours</c:v>
                </c:pt>
                <c:pt idx="5">
                  <c:v>1.25 - 1.5 hours</c:v>
                </c:pt>
                <c:pt idx="6">
                  <c:v>1.5 - 1.75 hours</c:v>
                </c:pt>
                <c:pt idx="7">
                  <c:v>1.75 - 2 hours</c:v>
                </c:pt>
                <c:pt idx="8">
                  <c:v>2 - 2.25 hours</c:v>
                </c:pt>
                <c:pt idx="9">
                  <c:v>2.25 - 2.5 hours</c:v>
                </c:pt>
                <c:pt idx="10">
                  <c:v>2.5 - 2.75 hours</c:v>
                </c:pt>
                <c:pt idx="11">
                  <c:v>2.75 - 3 hours</c:v>
                </c:pt>
                <c:pt idx="12">
                  <c:v>3 - 3.25 hours</c:v>
                </c:pt>
                <c:pt idx="13">
                  <c:v>3.25 - 3.5 hours</c:v>
                </c:pt>
                <c:pt idx="14">
                  <c:v>3.5 - 3.75 hours</c:v>
                </c:pt>
                <c:pt idx="15">
                  <c:v>3.75 - 4 hours</c:v>
                </c:pt>
                <c:pt idx="16">
                  <c:v>4 - 4.25 hours</c:v>
                </c:pt>
                <c:pt idx="17">
                  <c:v>4.25 - 4.5 hours</c:v>
                </c:pt>
                <c:pt idx="18">
                  <c:v>4.5 - 4.75 hours</c:v>
                </c:pt>
                <c:pt idx="19">
                  <c:v>4.75 - 5 hours</c:v>
                </c:pt>
                <c:pt idx="20">
                  <c:v>5 - 5.25 hours</c:v>
                </c:pt>
              </c:strCache>
            </c:strRef>
          </c:cat>
          <c:val>
            <c:numRef>
              <c:f>Student2!$I$1270:$I$1290</c:f>
              <c:numCache>
                <c:formatCode>General</c:formatCode>
                <c:ptCount val="21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34</c:v>
                </c:pt>
                <c:pt idx="4">
                  <c:v>60</c:v>
                </c:pt>
                <c:pt idx="5">
                  <c:v>96</c:v>
                </c:pt>
                <c:pt idx="6">
                  <c:v>164</c:v>
                </c:pt>
                <c:pt idx="7">
                  <c:v>194</c:v>
                </c:pt>
                <c:pt idx="8">
                  <c:v>175</c:v>
                </c:pt>
                <c:pt idx="9">
                  <c:v>153</c:v>
                </c:pt>
                <c:pt idx="10">
                  <c:v>127</c:v>
                </c:pt>
                <c:pt idx="11">
                  <c:v>89</c:v>
                </c:pt>
                <c:pt idx="12">
                  <c:v>65</c:v>
                </c:pt>
                <c:pt idx="13">
                  <c:v>33</c:v>
                </c:pt>
                <c:pt idx="14">
                  <c:v>23</c:v>
                </c:pt>
                <c:pt idx="15">
                  <c:v>13</c:v>
                </c:pt>
                <c:pt idx="16">
                  <c:v>10</c:v>
                </c:pt>
                <c:pt idx="17">
                  <c:v>4</c:v>
                </c:pt>
                <c:pt idx="18">
                  <c:v>2</c:v>
                </c:pt>
                <c:pt idx="19">
                  <c:v>0</c:v>
                </c:pt>
                <c:pt idx="2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042880"/>
        <c:axId val="84044416"/>
      </c:barChart>
      <c:catAx>
        <c:axId val="8404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044416"/>
        <c:crosses val="autoZero"/>
        <c:auto val="1"/>
        <c:lblAlgn val="ctr"/>
        <c:lblOffset val="100"/>
        <c:noMultiLvlLbl val="0"/>
      </c:catAx>
      <c:valAx>
        <c:axId val="8404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04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'HT by school'!$A$203:$A$222</c:f>
              <c:strCache>
                <c:ptCount val="20"/>
                <c:pt idx="0">
                  <c:v>Петропавловск ХБН</c:v>
                </c:pt>
                <c:pt idx="1">
                  <c:v>Караганда ХБН</c:v>
                </c:pt>
                <c:pt idx="2">
                  <c:v>Усть-Каменогорск ХБН</c:v>
                </c:pt>
                <c:pt idx="3">
                  <c:v>Атырау ХБН</c:v>
                </c:pt>
                <c:pt idx="4">
                  <c:v>Актобе ФМН</c:v>
                </c:pt>
                <c:pt idx="5">
                  <c:v>Кокшетау ФМН</c:v>
                </c:pt>
                <c:pt idx="6">
                  <c:v>Шымкент ФМН</c:v>
                </c:pt>
                <c:pt idx="7">
                  <c:v>Костанай ФМН</c:v>
                </c:pt>
                <c:pt idx="8">
                  <c:v>Уральск ФМН</c:v>
                </c:pt>
                <c:pt idx="9">
                  <c:v>Семей ФМН</c:v>
                </c:pt>
                <c:pt idx="10">
                  <c:v>Павлодар ХБН</c:v>
                </c:pt>
                <c:pt idx="11">
                  <c:v>Кызылорда ХБН</c:v>
                </c:pt>
                <c:pt idx="12">
                  <c:v>Актау ХБН</c:v>
                </c:pt>
                <c:pt idx="13">
                  <c:v>Тараз ФМН</c:v>
                </c:pt>
                <c:pt idx="14">
                  <c:v>Астана ФМН</c:v>
                </c:pt>
                <c:pt idx="15">
                  <c:v>Шымкент ХБН</c:v>
                </c:pt>
                <c:pt idx="16">
                  <c:v>Талдыкорган ФМН</c:v>
                </c:pt>
                <c:pt idx="17">
                  <c:v>Алматы ХБН</c:v>
                </c:pt>
                <c:pt idx="18">
                  <c:v>Алматы ФМН</c:v>
                </c:pt>
                <c:pt idx="19">
                  <c:v>Астана МБ</c:v>
                </c:pt>
              </c:strCache>
            </c:strRef>
          </c:cat>
          <c:val>
            <c:numRef>
              <c:f>'HT by school'!$B$203:$B$222</c:f>
              <c:numCache>
                <c:formatCode>0%</c:formatCode>
                <c:ptCount val="20"/>
                <c:pt idx="0">
                  <c:v>7.8294164246105094E-2</c:v>
                </c:pt>
                <c:pt idx="1">
                  <c:v>8.1046988331756539E-2</c:v>
                </c:pt>
                <c:pt idx="2">
                  <c:v>9.3953764078245405E-2</c:v>
                </c:pt>
                <c:pt idx="3">
                  <c:v>9.7976190476190467E-2</c:v>
                </c:pt>
                <c:pt idx="4">
                  <c:v>9.9225897255453915E-2</c:v>
                </c:pt>
                <c:pt idx="5">
                  <c:v>0.108843537414966</c:v>
                </c:pt>
                <c:pt idx="6">
                  <c:v>0.11139455782312924</c:v>
                </c:pt>
                <c:pt idx="7">
                  <c:v>0.11303462321792261</c:v>
                </c:pt>
                <c:pt idx="8">
                  <c:v>0.12022132796780684</c:v>
                </c:pt>
                <c:pt idx="9">
                  <c:v>0.12757936507936507</c:v>
                </c:pt>
                <c:pt idx="10">
                  <c:v>0.1388888888888889</c:v>
                </c:pt>
                <c:pt idx="11">
                  <c:v>0.14081101190476192</c:v>
                </c:pt>
                <c:pt idx="12">
                  <c:v>0.14330637915543576</c:v>
                </c:pt>
                <c:pt idx="13">
                  <c:v>0.14849624060150377</c:v>
                </c:pt>
                <c:pt idx="14">
                  <c:v>0.1494122965641953</c:v>
                </c:pt>
                <c:pt idx="15">
                  <c:v>0.15853658536585366</c:v>
                </c:pt>
                <c:pt idx="16">
                  <c:v>0.18909679740913998</c:v>
                </c:pt>
                <c:pt idx="17">
                  <c:v>0.22697606961566352</c:v>
                </c:pt>
                <c:pt idx="18">
                  <c:v>0.23826173826173824</c:v>
                </c:pt>
                <c:pt idx="19">
                  <c:v>0.38721804511278191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4072704"/>
        <c:axId val="84087936"/>
      </c:barChart>
      <c:catAx>
        <c:axId val="8407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087936"/>
        <c:crosses val="autoZero"/>
        <c:auto val="1"/>
        <c:lblAlgn val="ctr"/>
        <c:lblOffset val="100"/>
        <c:noMultiLvlLbl val="0"/>
      </c:catAx>
      <c:valAx>
        <c:axId val="84087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8407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'HT by subject'!$A$22</c:f>
              <c:strCache>
                <c:ptCount val="1"/>
                <c:pt idx="0">
                  <c:v>Үй тапсырмасы берілмейді / Не бывает домашних заданий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'HT by subject'!$B$21:$T$21</c:f>
              <c:strCache>
                <c:ptCount val="19"/>
                <c:pt idx="0">
                  <c:v>Математика</c:v>
                </c:pt>
                <c:pt idx="1">
                  <c:v>Английский язык</c:v>
                </c:pt>
                <c:pt idx="2">
                  <c:v>Физика</c:v>
                </c:pt>
                <c:pt idx="3">
                  <c:v>Химия</c:v>
                </c:pt>
                <c:pt idx="4">
                  <c:v>Русский язык и литература</c:v>
                </c:pt>
                <c:pt idx="5">
                  <c:v>Биология</c:v>
                </c:pt>
                <c:pt idx="6">
                  <c:v>Казахский язык и литература</c:v>
                </c:pt>
                <c:pt idx="7">
                  <c:v>История Казахстана</c:v>
                </c:pt>
                <c:pt idx="8">
                  <c:v>Всемирная история</c:v>
                </c:pt>
                <c:pt idx="9">
                  <c:v>География</c:v>
                </c:pt>
                <c:pt idx="10">
                  <c:v>Информатика</c:v>
                </c:pt>
                <c:pt idx="11">
                  <c:v>ГППР</c:v>
                </c:pt>
                <c:pt idx="12">
                  <c:v>Казахстан в современном мире </c:v>
                </c:pt>
                <c:pt idx="13">
                  <c:v>Основы права</c:v>
                </c:pt>
                <c:pt idx="14">
                  <c:v>Искусство</c:v>
                </c:pt>
                <c:pt idx="15">
                  <c:v>Экономика</c:v>
                </c:pt>
                <c:pt idx="16">
                  <c:v>НВП</c:v>
                </c:pt>
                <c:pt idx="17">
                  <c:v>Самопознание</c:v>
                </c:pt>
                <c:pt idx="18">
                  <c:v>Физическая культура</c:v>
                </c:pt>
              </c:strCache>
            </c:strRef>
          </c:cat>
          <c:val>
            <c:numRef>
              <c:f>'HT by subject'!$B$22:$T$22</c:f>
              <c:numCache>
                <c:formatCode>0%</c:formatCode>
                <c:ptCount val="19"/>
                <c:pt idx="0">
                  <c:v>1.1679032701291564E-2</c:v>
                </c:pt>
                <c:pt idx="1">
                  <c:v>4.1116611661166119E-2</c:v>
                </c:pt>
                <c:pt idx="2">
                  <c:v>4.1519434628975262E-2</c:v>
                </c:pt>
                <c:pt idx="3">
                  <c:v>4.2346713718570801E-2</c:v>
                </c:pt>
                <c:pt idx="4">
                  <c:v>4.4828555368184371E-2</c:v>
                </c:pt>
                <c:pt idx="5">
                  <c:v>5.7250187828700227E-2</c:v>
                </c:pt>
                <c:pt idx="6">
                  <c:v>7.5922522267778875E-2</c:v>
                </c:pt>
                <c:pt idx="7">
                  <c:v>7.6923076923076927E-2</c:v>
                </c:pt>
                <c:pt idx="8">
                  <c:v>7.9530638852672753E-2</c:v>
                </c:pt>
                <c:pt idx="9">
                  <c:v>0.10891089108910891</c:v>
                </c:pt>
                <c:pt idx="10">
                  <c:v>0.14925373134328357</c:v>
                </c:pt>
                <c:pt idx="11">
                  <c:v>0.2077711818672423</c:v>
                </c:pt>
                <c:pt idx="12">
                  <c:v>0.23841059602649006</c:v>
                </c:pt>
                <c:pt idx="13">
                  <c:v>0.32857870606214978</c:v>
                </c:pt>
                <c:pt idx="14">
                  <c:v>0.32956622901778293</c:v>
                </c:pt>
                <c:pt idx="15">
                  <c:v>0.34069400630914826</c:v>
                </c:pt>
                <c:pt idx="16">
                  <c:v>0.58594179022515103</c:v>
                </c:pt>
                <c:pt idx="17">
                  <c:v>0.66967984934086633</c:v>
                </c:pt>
                <c:pt idx="18">
                  <c:v>0.78482902792295062</c:v>
                </c:pt>
              </c:numCache>
            </c:numRef>
          </c:val>
        </c:ser>
        <c:ser>
          <c:idx val="1"/>
          <c:order val="1"/>
          <c:tx>
            <c:strRef>
              <c:f>'HT by subject'!$A$23</c:f>
              <c:strCache>
                <c:ptCount val="1"/>
                <c:pt idx="0">
                  <c:v>0-30 минут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'HT by subject'!$B$21:$T$21</c:f>
              <c:strCache>
                <c:ptCount val="19"/>
                <c:pt idx="0">
                  <c:v>Математика</c:v>
                </c:pt>
                <c:pt idx="1">
                  <c:v>Английский язык</c:v>
                </c:pt>
                <c:pt idx="2">
                  <c:v>Физика</c:v>
                </c:pt>
                <c:pt idx="3">
                  <c:v>Химия</c:v>
                </c:pt>
                <c:pt idx="4">
                  <c:v>Русский язык и литература</c:v>
                </c:pt>
                <c:pt idx="5">
                  <c:v>Биология</c:v>
                </c:pt>
                <c:pt idx="6">
                  <c:v>Казахский язык и литература</c:v>
                </c:pt>
                <c:pt idx="7">
                  <c:v>История Казахстана</c:v>
                </c:pt>
                <c:pt idx="8">
                  <c:v>Всемирная история</c:v>
                </c:pt>
                <c:pt idx="9">
                  <c:v>География</c:v>
                </c:pt>
                <c:pt idx="10">
                  <c:v>Информатика</c:v>
                </c:pt>
                <c:pt idx="11">
                  <c:v>ГППР</c:v>
                </c:pt>
                <c:pt idx="12">
                  <c:v>Казахстан в современном мире </c:v>
                </c:pt>
                <c:pt idx="13">
                  <c:v>Основы права</c:v>
                </c:pt>
                <c:pt idx="14">
                  <c:v>Искусство</c:v>
                </c:pt>
                <c:pt idx="15">
                  <c:v>Экономика</c:v>
                </c:pt>
                <c:pt idx="16">
                  <c:v>НВП</c:v>
                </c:pt>
                <c:pt idx="17">
                  <c:v>Самопознание</c:v>
                </c:pt>
                <c:pt idx="18">
                  <c:v>Физическая культура</c:v>
                </c:pt>
              </c:strCache>
            </c:strRef>
          </c:cat>
          <c:val>
            <c:numRef>
              <c:f>'HT by subject'!$B$23:$T$23</c:f>
              <c:numCache>
                <c:formatCode>0%</c:formatCode>
                <c:ptCount val="19"/>
                <c:pt idx="0">
                  <c:v>0.24580928826600715</c:v>
                </c:pt>
                <c:pt idx="1">
                  <c:v>0.42354235423542352</c:v>
                </c:pt>
                <c:pt idx="2">
                  <c:v>0.31036513545347466</c:v>
                </c:pt>
                <c:pt idx="3">
                  <c:v>0.36950448463461255</c:v>
                </c:pt>
                <c:pt idx="4">
                  <c:v>0.43788645306351881</c:v>
                </c:pt>
                <c:pt idx="5">
                  <c:v>0.3788129226145755</c:v>
                </c:pt>
                <c:pt idx="6">
                  <c:v>0.44719355294782975</c:v>
                </c:pt>
                <c:pt idx="7">
                  <c:v>0.398227287116176</c:v>
                </c:pt>
                <c:pt idx="8">
                  <c:v>0.44605606258148633</c:v>
                </c:pt>
                <c:pt idx="9">
                  <c:v>0.47794779477947796</c:v>
                </c:pt>
                <c:pt idx="10">
                  <c:v>0.3665179258347438</c:v>
                </c:pt>
                <c:pt idx="11">
                  <c:v>0.20561252023745277</c:v>
                </c:pt>
                <c:pt idx="12">
                  <c:v>0.38410596026490068</c:v>
                </c:pt>
                <c:pt idx="13">
                  <c:v>0.44829342842587877</c:v>
                </c:pt>
                <c:pt idx="14">
                  <c:v>0.28702010968921388</c:v>
                </c:pt>
                <c:pt idx="15">
                  <c:v>0.32649842271293378</c:v>
                </c:pt>
                <c:pt idx="16">
                  <c:v>0.23833058758923667</c:v>
                </c:pt>
                <c:pt idx="17">
                  <c:v>0.25404896421845574</c:v>
                </c:pt>
                <c:pt idx="18">
                  <c:v>0.13065551739584888</c:v>
                </c:pt>
              </c:numCache>
            </c:numRef>
          </c:val>
        </c:ser>
        <c:ser>
          <c:idx val="2"/>
          <c:order val="2"/>
          <c:tx>
            <c:strRef>
              <c:f>'HT by subject'!$A$24</c:f>
              <c:strCache>
                <c:ptCount val="1"/>
                <c:pt idx="0">
                  <c:v>30-60 минут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'HT by subject'!$B$21:$T$21</c:f>
              <c:strCache>
                <c:ptCount val="19"/>
                <c:pt idx="0">
                  <c:v>Математика</c:v>
                </c:pt>
                <c:pt idx="1">
                  <c:v>Английский язык</c:v>
                </c:pt>
                <c:pt idx="2">
                  <c:v>Физика</c:v>
                </c:pt>
                <c:pt idx="3">
                  <c:v>Химия</c:v>
                </c:pt>
                <c:pt idx="4">
                  <c:v>Русский язык и литература</c:v>
                </c:pt>
                <c:pt idx="5">
                  <c:v>Биология</c:v>
                </c:pt>
                <c:pt idx="6">
                  <c:v>Казахский язык и литература</c:v>
                </c:pt>
                <c:pt idx="7">
                  <c:v>История Казахстана</c:v>
                </c:pt>
                <c:pt idx="8">
                  <c:v>Всемирная история</c:v>
                </c:pt>
                <c:pt idx="9">
                  <c:v>География</c:v>
                </c:pt>
                <c:pt idx="10">
                  <c:v>Информатика</c:v>
                </c:pt>
                <c:pt idx="11">
                  <c:v>ГППР</c:v>
                </c:pt>
                <c:pt idx="12">
                  <c:v>Казахстан в современном мире </c:v>
                </c:pt>
                <c:pt idx="13">
                  <c:v>Основы права</c:v>
                </c:pt>
                <c:pt idx="14">
                  <c:v>Искусство</c:v>
                </c:pt>
                <c:pt idx="15">
                  <c:v>Экономика</c:v>
                </c:pt>
                <c:pt idx="16">
                  <c:v>НВП</c:v>
                </c:pt>
                <c:pt idx="17">
                  <c:v>Самопознание</c:v>
                </c:pt>
                <c:pt idx="18">
                  <c:v>Физическая культура</c:v>
                </c:pt>
              </c:strCache>
            </c:strRef>
          </c:cat>
          <c:val>
            <c:numRef>
              <c:f>'HT by subject'!$B$24:$T$24</c:f>
              <c:numCache>
                <c:formatCode>0%</c:formatCode>
                <c:ptCount val="19"/>
                <c:pt idx="0">
                  <c:v>0.35133278373179444</c:v>
                </c:pt>
                <c:pt idx="1">
                  <c:v>0.32439493949394937</c:v>
                </c:pt>
                <c:pt idx="2">
                  <c:v>0.34982332155477031</c:v>
                </c:pt>
                <c:pt idx="3">
                  <c:v>0.32701073371563005</c:v>
                </c:pt>
                <c:pt idx="4">
                  <c:v>0.29651489600899383</c:v>
                </c:pt>
                <c:pt idx="5">
                  <c:v>0.30503380916604056</c:v>
                </c:pt>
                <c:pt idx="6">
                  <c:v>0.2663650501908667</c:v>
                </c:pt>
                <c:pt idx="7">
                  <c:v>0.30183602405824628</c:v>
                </c:pt>
                <c:pt idx="8">
                  <c:v>0.28634289439374183</c:v>
                </c:pt>
                <c:pt idx="9">
                  <c:v>0.25412541254125415</c:v>
                </c:pt>
                <c:pt idx="10">
                  <c:v>0.23265117710416988</c:v>
                </c:pt>
                <c:pt idx="11">
                  <c:v>0.18996222342147867</c:v>
                </c:pt>
                <c:pt idx="12">
                  <c:v>0.20580743759551706</c:v>
                </c:pt>
                <c:pt idx="13">
                  <c:v>0.11512990320937341</c:v>
                </c:pt>
                <c:pt idx="14">
                  <c:v>0.1663619744058501</c:v>
                </c:pt>
                <c:pt idx="15">
                  <c:v>0.16088328075709779</c:v>
                </c:pt>
                <c:pt idx="16">
                  <c:v>8.3470620538165841E-2</c:v>
                </c:pt>
                <c:pt idx="17">
                  <c:v>3.9924670433145008E-2</c:v>
                </c:pt>
                <c:pt idx="18">
                  <c:v>3.8226071375242643E-2</c:v>
                </c:pt>
              </c:numCache>
            </c:numRef>
          </c:val>
        </c:ser>
        <c:ser>
          <c:idx val="3"/>
          <c:order val="3"/>
          <c:tx>
            <c:strRef>
              <c:f>'HT by subject'!$A$25</c:f>
              <c:strCache>
                <c:ptCount val="1"/>
                <c:pt idx="0">
                  <c:v>60-90 минут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'HT by subject'!$B$21:$T$21</c:f>
              <c:strCache>
                <c:ptCount val="19"/>
                <c:pt idx="0">
                  <c:v>Математика</c:v>
                </c:pt>
                <c:pt idx="1">
                  <c:v>Английский язык</c:v>
                </c:pt>
                <c:pt idx="2">
                  <c:v>Физика</c:v>
                </c:pt>
                <c:pt idx="3">
                  <c:v>Химия</c:v>
                </c:pt>
                <c:pt idx="4">
                  <c:v>Русский язык и литература</c:v>
                </c:pt>
                <c:pt idx="5">
                  <c:v>Биология</c:v>
                </c:pt>
                <c:pt idx="6">
                  <c:v>Казахский язык и литература</c:v>
                </c:pt>
                <c:pt idx="7">
                  <c:v>История Казахстана</c:v>
                </c:pt>
                <c:pt idx="8">
                  <c:v>Всемирная история</c:v>
                </c:pt>
                <c:pt idx="9">
                  <c:v>География</c:v>
                </c:pt>
                <c:pt idx="10">
                  <c:v>Информатика</c:v>
                </c:pt>
                <c:pt idx="11">
                  <c:v>ГППР</c:v>
                </c:pt>
                <c:pt idx="12">
                  <c:v>Казахстан в современном мире </c:v>
                </c:pt>
                <c:pt idx="13">
                  <c:v>Основы права</c:v>
                </c:pt>
                <c:pt idx="14">
                  <c:v>Искусство</c:v>
                </c:pt>
                <c:pt idx="15">
                  <c:v>Экономика</c:v>
                </c:pt>
                <c:pt idx="16">
                  <c:v>НВП</c:v>
                </c:pt>
                <c:pt idx="17">
                  <c:v>Самопознание</c:v>
                </c:pt>
                <c:pt idx="18">
                  <c:v>Физическая культура</c:v>
                </c:pt>
              </c:strCache>
            </c:strRef>
          </c:cat>
          <c:val>
            <c:numRef>
              <c:f>'HT by subject'!$B$25:$T$25</c:f>
              <c:numCache>
                <c:formatCode>0%</c:formatCode>
                <c:ptCount val="19"/>
                <c:pt idx="0">
                  <c:v>0.19978015938444627</c:v>
                </c:pt>
                <c:pt idx="1">
                  <c:v>0.12967546754675469</c:v>
                </c:pt>
                <c:pt idx="2">
                  <c:v>0.17285041224970554</c:v>
                </c:pt>
                <c:pt idx="3">
                  <c:v>0.15762387884134685</c:v>
                </c:pt>
                <c:pt idx="4">
                  <c:v>0.13560989319842609</c:v>
                </c:pt>
                <c:pt idx="5">
                  <c:v>0.15131480090157776</c:v>
                </c:pt>
                <c:pt idx="6">
                  <c:v>0.1184787219001838</c:v>
                </c:pt>
                <c:pt idx="7">
                  <c:v>0.1305792972459639</c:v>
                </c:pt>
                <c:pt idx="8">
                  <c:v>0.11391786179921773</c:v>
                </c:pt>
                <c:pt idx="9">
                  <c:v>9.7209720972097208E-2</c:v>
                </c:pt>
                <c:pt idx="10">
                  <c:v>0.12786582551161718</c:v>
                </c:pt>
                <c:pt idx="11">
                  <c:v>0.12466270912034538</c:v>
                </c:pt>
                <c:pt idx="12">
                  <c:v>8.1507896077432501E-2</c:v>
                </c:pt>
                <c:pt idx="13">
                  <c:v>4.6357615894039736E-2</c:v>
                </c:pt>
                <c:pt idx="14">
                  <c:v>0.10204420807711484</c:v>
                </c:pt>
                <c:pt idx="15">
                  <c:v>6.9400630914826497E-2</c:v>
                </c:pt>
                <c:pt idx="16">
                  <c:v>3.2948929159802305E-2</c:v>
                </c:pt>
                <c:pt idx="17">
                  <c:v>1.2052730696798493E-2</c:v>
                </c:pt>
                <c:pt idx="18">
                  <c:v>1.6723906226668656E-2</c:v>
                </c:pt>
              </c:numCache>
            </c:numRef>
          </c:val>
        </c:ser>
        <c:ser>
          <c:idx val="4"/>
          <c:order val="4"/>
          <c:tx>
            <c:strRef>
              <c:f>'HT by subject'!$A$26</c:f>
              <c:strCache>
                <c:ptCount val="1"/>
                <c:pt idx="0">
                  <c:v>90-120 минут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'HT by subject'!$B$21:$T$21</c:f>
              <c:strCache>
                <c:ptCount val="19"/>
                <c:pt idx="0">
                  <c:v>Математика</c:v>
                </c:pt>
                <c:pt idx="1">
                  <c:v>Английский язык</c:v>
                </c:pt>
                <c:pt idx="2">
                  <c:v>Физика</c:v>
                </c:pt>
                <c:pt idx="3">
                  <c:v>Химия</c:v>
                </c:pt>
                <c:pt idx="4">
                  <c:v>Русский язык и литература</c:v>
                </c:pt>
                <c:pt idx="5">
                  <c:v>Биология</c:v>
                </c:pt>
                <c:pt idx="6">
                  <c:v>Казахский язык и литература</c:v>
                </c:pt>
                <c:pt idx="7">
                  <c:v>История Казахстана</c:v>
                </c:pt>
                <c:pt idx="8">
                  <c:v>Всемирная история</c:v>
                </c:pt>
                <c:pt idx="9">
                  <c:v>География</c:v>
                </c:pt>
                <c:pt idx="10">
                  <c:v>Информатика</c:v>
                </c:pt>
                <c:pt idx="11">
                  <c:v>ГППР</c:v>
                </c:pt>
                <c:pt idx="12">
                  <c:v>Казахстан в современном мире </c:v>
                </c:pt>
                <c:pt idx="13">
                  <c:v>Основы права</c:v>
                </c:pt>
                <c:pt idx="14">
                  <c:v>Искусство</c:v>
                </c:pt>
                <c:pt idx="15">
                  <c:v>Экономика</c:v>
                </c:pt>
                <c:pt idx="16">
                  <c:v>НВП</c:v>
                </c:pt>
                <c:pt idx="17">
                  <c:v>Самопознание</c:v>
                </c:pt>
                <c:pt idx="18">
                  <c:v>Физическая культура</c:v>
                </c:pt>
              </c:strCache>
            </c:strRef>
          </c:cat>
          <c:val>
            <c:numRef>
              <c:f>'HT by subject'!$B$26:$T$26</c:f>
              <c:numCache>
                <c:formatCode>0%</c:formatCode>
                <c:ptCount val="19"/>
                <c:pt idx="0">
                  <c:v>9.8653476229733444E-2</c:v>
                </c:pt>
                <c:pt idx="1">
                  <c:v>4.8542354235423545E-2</c:v>
                </c:pt>
                <c:pt idx="2">
                  <c:v>7.4499411071849236E-2</c:v>
                </c:pt>
                <c:pt idx="3">
                  <c:v>5.9403028966328479E-2</c:v>
                </c:pt>
                <c:pt idx="4">
                  <c:v>4.6795952782462055E-2</c:v>
                </c:pt>
                <c:pt idx="5">
                  <c:v>5.9353869271224644E-2</c:v>
                </c:pt>
                <c:pt idx="6">
                  <c:v>4.6514915877279794E-2</c:v>
                </c:pt>
                <c:pt idx="7">
                  <c:v>5.3181386514719847E-2</c:v>
                </c:pt>
                <c:pt idx="8">
                  <c:v>4.0580182529335075E-2</c:v>
                </c:pt>
                <c:pt idx="9">
                  <c:v>3.3753375337533753E-2</c:v>
                </c:pt>
                <c:pt idx="10">
                  <c:v>5.8778273580550856E-2</c:v>
                </c:pt>
                <c:pt idx="11">
                  <c:v>0.11602806260118727</c:v>
                </c:pt>
                <c:pt idx="12">
                  <c:v>3.8206826286296486E-2</c:v>
                </c:pt>
                <c:pt idx="13">
                  <c:v>2.2414671421293938E-2</c:v>
                </c:pt>
                <c:pt idx="14">
                  <c:v>4.2546119328569054E-2</c:v>
                </c:pt>
                <c:pt idx="15">
                  <c:v>3.9432176656151417E-2</c:v>
                </c:pt>
                <c:pt idx="16">
                  <c:v>1.8671059857221308E-2</c:v>
                </c:pt>
                <c:pt idx="17">
                  <c:v>8.6629001883239166E-3</c:v>
                </c:pt>
                <c:pt idx="18">
                  <c:v>8.8099148872629544E-3</c:v>
                </c:pt>
              </c:numCache>
            </c:numRef>
          </c:val>
        </c:ser>
        <c:ser>
          <c:idx val="5"/>
          <c:order val="5"/>
          <c:tx>
            <c:strRef>
              <c:f>'HT by subject'!$A$27</c:f>
              <c:strCache>
                <c:ptCount val="1"/>
                <c:pt idx="0">
                  <c:v>120 минуттан астам / больше 120 минут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'HT by subject'!$B$21:$T$21</c:f>
              <c:strCache>
                <c:ptCount val="19"/>
                <c:pt idx="0">
                  <c:v>Математика</c:v>
                </c:pt>
                <c:pt idx="1">
                  <c:v>Английский язык</c:v>
                </c:pt>
                <c:pt idx="2">
                  <c:v>Физика</c:v>
                </c:pt>
                <c:pt idx="3">
                  <c:v>Химия</c:v>
                </c:pt>
                <c:pt idx="4">
                  <c:v>Русский язык и литература</c:v>
                </c:pt>
                <c:pt idx="5">
                  <c:v>Биология</c:v>
                </c:pt>
                <c:pt idx="6">
                  <c:v>Казахский язык и литература</c:v>
                </c:pt>
                <c:pt idx="7">
                  <c:v>История Казахстана</c:v>
                </c:pt>
                <c:pt idx="8">
                  <c:v>Всемирная история</c:v>
                </c:pt>
                <c:pt idx="9">
                  <c:v>География</c:v>
                </c:pt>
                <c:pt idx="10">
                  <c:v>Информатика</c:v>
                </c:pt>
                <c:pt idx="11">
                  <c:v>ГППР</c:v>
                </c:pt>
                <c:pt idx="12">
                  <c:v>Казахстан в современном мире </c:v>
                </c:pt>
                <c:pt idx="13">
                  <c:v>Основы права</c:v>
                </c:pt>
                <c:pt idx="14">
                  <c:v>Искусство</c:v>
                </c:pt>
                <c:pt idx="15">
                  <c:v>Экономика</c:v>
                </c:pt>
                <c:pt idx="16">
                  <c:v>НВП</c:v>
                </c:pt>
                <c:pt idx="17">
                  <c:v>Самопознание</c:v>
                </c:pt>
                <c:pt idx="18">
                  <c:v>Физическая культура</c:v>
                </c:pt>
              </c:strCache>
            </c:strRef>
          </c:cat>
          <c:val>
            <c:numRef>
              <c:f>'HT by subject'!$B$27:$T$27</c:f>
              <c:numCache>
                <c:formatCode>0%</c:formatCode>
                <c:ptCount val="19"/>
                <c:pt idx="0">
                  <c:v>9.2745259686727116E-2</c:v>
                </c:pt>
                <c:pt idx="1">
                  <c:v>3.2728272827282731E-2</c:v>
                </c:pt>
                <c:pt idx="2">
                  <c:v>5.0942285041224972E-2</c:v>
                </c:pt>
                <c:pt idx="3">
                  <c:v>4.4111160123511246E-2</c:v>
                </c:pt>
                <c:pt idx="4">
                  <c:v>3.836424957841484E-2</c:v>
                </c:pt>
                <c:pt idx="5">
                  <c:v>4.8234410217881295E-2</c:v>
                </c:pt>
                <c:pt idx="6">
                  <c:v>4.5525236816061077E-2</c:v>
                </c:pt>
                <c:pt idx="7">
                  <c:v>3.925292814181703E-2</c:v>
                </c:pt>
                <c:pt idx="8">
                  <c:v>3.3572359843546284E-2</c:v>
                </c:pt>
                <c:pt idx="9">
                  <c:v>2.8052805280528052E-2</c:v>
                </c:pt>
                <c:pt idx="10">
                  <c:v>6.4933066625634708E-2</c:v>
                </c:pt>
                <c:pt idx="11">
                  <c:v>0.15596330275229359</c:v>
                </c:pt>
                <c:pt idx="12">
                  <c:v>5.1961283749363221E-2</c:v>
                </c:pt>
                <c:pt idx="13">
                  <c:v>3.922567498726439E-2</c:v>
                </c:pt>
                <c:pt idx="14">
                  <c:v>7.2461359481469173E-2</c:v>
                </c:pt>
                <c:pt idx="15">
                  <c:v>6.3091482649842268E-2</c:v>
                </c:pt>
                <c:pt idx="16">
                  <c:v>4.0637012630422846E-2</c:v>
                </c:pt>
                <c:pt idx="17">
                  <c:v>1.5630885122410548E-2</c:v>
                </c:pt>
                <c:pt idx="18">
                  <c:v>2.0755562192026282E-2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121664"/>
        <c:axId val="107131648"/>
      </c:barChart>
      <c:catAx>
        <c:axId val="10712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131648"/>
        <c:crosses val="autoZero"/>
        <c:auto val="1"/>
        <c:lblAlgn val="ctr"/>
        <c:lblOffset val="100"/>
        <c:noMultiLvlLbl val="0"/>
      </c:catAx>
      <c:valAx>
        <c:axId val="10713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12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Tutors!$A$2:$A$3</c:f>
              <c:strCache>
                <c:ptCount val="2"/>
                <c:pt idx="0">
                  <c:v>Ия / Да</c:v>
                </c:pt>
                <c:pt idx="1">
                  <c:v>Жоқ / Нет</c:v>
                </c:pt>
              </c:strCache>
            </c:strRef>
          </c:cat>
          <c:val>
            <c:numRef>
              <c:f>Tutors!$C$2:$C$3</c:f>
              <c:numCache>
                <c:formatCode>0.0%</c:formatCode>
                <c:ptCount val="2"/>
                <c:pt idx="0">
                  <c:v>0.2881379121630866</c:v>
                </c:pt>
                <c:pt idx="1">
                  <c:v>0.7117252702148037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Tutors!$D$1:$I$1</c:f>
              <c:strCache>
                <c:ptCount val="6"/>
                <c:pt idx="0">
                  <c:v>7 сынып / 7 класс</c:v>
                </c:pt>
                <c:pt idx="1">
                  <c:v>8 сынып / 8 класс</c:v>
                </c:pt>
                <c:pt idx="2">
                  <c:v>9 сынып / 9 класс</c:v>
                </c:pt>
                <c:pt idx="3">
                  <c:v>10 сынып / 10 класс</c:v>
                </c:pt>
                <c:pt idx="4">
                  <c:v>11 сынып / 11 класс</c:v>
                </c:pt>
                <c:pt idx="5">
                  <c:v>12 сынып / 12 класс</c:v>
                </c:pt>
              </c:strCache>
            </c:strRef>
          </c:cat>
          <c:val>
            <c:numRef>
              <c:f>Tutors!$D$5:$I$5</c:f>
              <c:numCache>
                <c:formatCode>0%</c:formatCode>
                <c:ptCount val="6"/>
                <c:pt idx="0">
                  <c:v>0.26412776412776412</c:v>
                </c:pt>
                <c:pt idx="1">
                  <c:v>0.24356672651107122</c:v>
                </c:pt>
                <c:pt idx="2">
                  <c:v>0.28887303851640511</c:v>
                </c:pt>
                <c:pt idx="3">
                  <c:v>0.37101449275362319</c:v>
                </c:pt>
                <c:pt idx="4">
                  <c:v>0.29677419354838708</c:v>
                </c:pt>
                <c:pt idx="5">
                  <c:v>0.21126760563380281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054208"/>
        <c:axId val="107055744"/>
      </c:barChart>
      <c:catAx>
        <c:axId val="10705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055744"/>
        <c:crosses val="autoZero"/>
        <c:auto val="1"/>
        <c:lblAlgn val="ctr"/>
        <c:lblOffset val="100"/>
        <c:noMultiLvlLbl val="0"/>
      </c:catAx>
      <c:valAx>
        <c:axId val="107055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0705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Tutors2!$A$21:$A$35</c:f>
              <c:strCache>
                <c:ptCount val="15"/>
                <c:pt idx="0">
                  <c:v>Английский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Казахский язык</c:v>
                </c:pt>
                <c:pt idx="5">
                  <c:v>Информатика</c:v>
                </c:pt>
                <c:pt idx="6">
                  <c:v>Биология</c:v>
                </c:pt>
                <c:pt idx="7">
                  <c:v>История Казахстана</c:v>
                </c:pt>
                <c:pt idx="8">
                  <c:v>Русский язык</c:v>
                </c:pt>
                <c:pt idx="9">
                  <c:v>География</c:v>
                </c:pt>
                <c:pt idx="10">
                  <c:v>Всемирная история</c:v>
                </c:pt>
                <c:pt idx="11">
                  <c:v>Экономика</c:v>
                </c:pt>
                <c:pt idx="12">
                  <c:v>Основы правы</c:v>
                </c:pt>
                <c:pt idx="13">
                  <c:v>Казахстан в современном мире</c:v>
                </c:pt>
                <c:pt idx="14">
                  <c:v>Глобальные перспективы</c:v>
                </c:pt>
              </c:strCache>
            </c:strRef>
          </c:cat>
          <c:val>
            <c:numRef>
              <c:f>Tutors2!$B$21:$B$35</c:f>
              <c:numCache>
                <c:formatCode>General</c:formatCode>
                <c:ptCount val="15"/>
                <c:pt idx="0">
                  <c:v>1361</c:v>
                </c:pt>
                <c:pt idx="1">
                  <c:v>1007</c:v>
                </c:pt>
                <c:pt idx="2">
                  <c:v>535</c:v>
                </c:pt>
                <c:pt idx="3">
                  <c:v>327</c:v>
                </c:pt>
                <c:pt idx="4">
                  <c:v>192</c:v>
                </c:pt>
                <c:pt idx="5">
                  <c:v>188</c:v>
                </c:pt>
                <c:pt idx="6">
                  <c:v>178</c:v>
                </c:pt>
                <c:pt idx="7">
                  <c:v>143</c:v>
                </c:pt>
                <c:pt idx="8">
                  <c:v>115</c:v>
                </c:pt>
                <c:pt idx="9">
                  <c:v>91</c:v>
                </c:pt>
                <c:pt idx="10">
                  <c:v>73</c:v>
                </c:pt>
                <c:pt idx="11">
                  <c:v>28</c:v>
                </c:pt>
                <c:pt idx="12">
                  <c:v>27</c:v>
                </c:pt>
                <c:pt idx="13">
                  <c:v>24</c:v>
                </c:pt>
                <c:pt idx="14">
                  <c:v>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068992"/>
        <c:axId val="128096512"/>
      </c:barChart>
      <c:catAx>
        <c:axId val="12806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96512"/>
        <c:crosses val="autoZero"/>
        <c:auto val="1"/>
        <c:lblAlgn val="ctr"/>
        <c:lblOffset val="100"/>
        <c:noMultiLvlLbl val="0"/>
      </c:catAx>
      <c:valAx>
        <c:axId val="128096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6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 dirty="0" smtClean="0">
                <a:effectLst/>
              </a:rPr>
              <a:t>Среднее количество времени, затрачиваемого учащимся на дополнительные  занятия, в неделю </a:t>
            </a:r>
            <a:endParaRPr lang="kk-KZ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1 час</a:t>
                    </a:r>
                    <a:r>
                      <a:rPr lang="ru-RU" baseline="0" dirty="0" smtClean="0"/>
                      <a:t> 42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1 час 20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mtClean="0"/>
                      <a:t>1 час 10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mtClean="0"/>
                      <a:t>2 часа 4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smtClean="0"/>
                      <a:t>1 час 8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smtClean="0"/>
                      <a:t>49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/>
                      <a:t>46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smtClean="0"/>
                      <a:t>28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'Other Activities'!$R$14:$Y$14</c:f>
              <c:strCache>
                <c:ptCount val="8"/>
                <c:pt idx="0">
                  <c:v>Подготовка к итоговым экзаменам</c:v>
                </c:pt>
                <c:pt idx="1">
                  <c:v>Индивидуальные консультации</c:v>
                </c:pt>
                <c:pt idx="2">
                  <c:v>Подготовка к олимпиадам</c:v>
                </c:pt>
                <c:pt idx="3">
                  <c:v>Подготовка к IELTS (11-12 кл.)</c:v>
                </c:pt>
                <c:pt idx="4">
                  <c:v>Подготовка к SAT1, SAT2 (11-12 кл.)</c:v>
                </c:pt>
                <c:pt idx="5">
                  <c:v>Подготовка к международным экзаменам (11-12 кл.)</c:v>
                </c:pt>
                <c:pt idx="6">
                  <c:v>Подготовка к ЕНТ (11-12 кл.)</c:v>
                </c:pt>
                <c:pt idx="7">
                  <c:v>Подготовка к NUFYP (11-12 кл.)</c:v>
                </c:pt>
              </c:strCache>
            </c:strRef>
          </c:cat>
          <c:val>
            <c:numRef>
              <c:f>'Other Activities'!$R$15:$Y$15</c:f>
              <c:numCache>
                <c:formatCode>General</c:formatCode>
                <c:ptCount val="8"/>
                <c:pt idx="0">
                  <c:v>1.6974962375153919</c:v>
                </c:pt>
                <c:pt idx="1">
                  <c:v>1.3352715829798878</c:v>
                </c:pt>
                <c:pt idx="2">
                  <c:v>1.1686277192502394</c:v>
                </c:pt>
                <c:pt idx="3">
                  <c:v>2.1218418907905461</c:v>
                </c:pt>
                <c:pt idx="4">
                  <c:v>1.1356968215158925</c:v>
                </c:pt>
                <c:pt idx="5">
                  <c:v>0.81784841075794623</c:v>
                </c:pt>
                <c:pt idx="6">
                  <c:v>0.77587612061939693</c:v>
                </c:pt>
                <c:pt idx="7">
                  <c:v>0.4710676446617767</c:v>
                </c:pt>
              </c:numCache>
            </c:numRef>
          </c:val>
          <c:extLst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908096"/>
        <c:axId val="127918080"/>
      </c:barChart>
      <c:catAx>
        <c:axId val="12790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918080"/>
        <c:crosses val="autoZero"/>
        <c:auto val="1"/>
        <c:lblAlgn val="ctr"/>
        <c:lblOffset val="100"/>
        <c:noMultiLvlLbl val="0"/>
      </c:catAx>
      <c:valAx>
        <c:axId val="12791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90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Activities!$A$19:$A$32</c:f>
              <c:strCache>
                <c:ptCount val="14"/>
                <c:pt idx="0">
                  <c:v>Кружки</c:v>
                </c:pt>
                <c:pt idx="1">
                  <c:v>«Возьми ребенка на работу»</c:v>
                </c:pt>
                <c:pt idx="2">
                  <c:v>«10 дней на предприятии родителей»</c:v>
                </c:pt>
                <c:pt idx="3">
                  <c:v>Шанырақ</c:v>
                </c:pt>
                <c:pt idx="4">
                  <c:v>Научные проекты</c:v>
                </c:pt>
                <c:pt idx="5">
                  <c:v>Второй иностранный язык (китайский и т.д.)</c:v>
                </c:pt>
                <c:pt idx="6">
                  <c:v>«Служение обществу»</c:v>
                </c:pt>
                <c:pt idx="7">
                  <c:v>Клуб Wikipedia</c:v>
                </c:pt>
                <c:pt idx="8">
                  <c:v>Клуб TEDxNIS</c:v>
                </c:pt>
                <c:pt idx="9">
                  <c:v>Зарубежные элективные курсы</c:v>
                </c:pt>
                <c:pt idx="10">
                  <c:v>Краеведческие экспедиции по Казахстану</c:v>
                </c:pt>
                <c:pt idx="11">
                  <c:v>Предпринимательские проекты</c:v>
                </c:pt>
                <c:pt idx="12">
                  <c:v>Партнерские школы</c:v>
                </c:pt>
                <c:pt idx="13">
                  <c:v>Не посещаю</c:v>
                </c:pt>
              </c:strCache>
            </c:strRef>
          </c:cat>
          <c:val>
            <c:numRef>
              <c:f>Activities!$C$19:$C$32</c:f>
              <c:numCache>
                <c:formatCode>0.0%</c:formatCode>
                <c:ptCount val="14"/>
                <c:pt idx="0">
                  <c:v>0.57176084279655215</c:v>
                </c:pt>
                <c:pt idx="1">
                  <c:v>0.55889998631823778</c:v>
                </c:pt>
                <c:pt idx="2">
                  <c:v>0.51552880010945412</c:v>
                </c:pt>
                <c:pt idx="3">
                  <c:v>0.40867423724175672</c:v>
                </c:pt>
                <c:pt idx="4">
                  <c:v>0.19660692297167875</c:v>
                </c:pt>
                <c:pt idx="5">
                  <c:v>0.18552469558079079</c:v>
                </c:pt>
                <c:pt idx="6">
                  <c:v>0.17321110959091532</c:v>
                </c:pt>
                <c:pt idx="7">
                  <c:v>0.11205363250786701</c:v>
                </c:pt>
                <c:pt idx="8">
                  <c:v>0.1026132165822958</c:v>
                </c:pt>
                <c:pt idx="9">
                  <c:v>6.8271993432754141E-2</c:v>
                </c:pt>
                <c:pt idx="10">
                  <c:v>6.0336571350389931E-2</c:v>
                </c:pt>
                <c:pt idx="11">
                  <c:v>5.8284307018744014E-2</c:v>
                </c:pt>
                <c:pt idx="12">
                  <c:v>2.9278971131481736E-2</c:v>
                </c:pt>
                <c:pt idx="13">
                  <c:v>9.495142974415105E-2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969536"/>
        <c:axId val="127975424"/>
      </c:barChart>
      <c:catAx>
        <c:axId val="12796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975424"/>
        <c:crosses val="autoZero"/>
        <c:auto val="1"/>
        <c:lblAlgn val="ctr"/>
        <c:lblOffset val="100"/>
        <c:noMultiLvlLbl val="0"/>
      </c:catAx>
      <c:valAx>
        <c:axId val="12797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96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'Exc2'!$A$14:$A$21</c:f>
              <c:strCache>
                <c:ptCount val="8"/>
                <c:pt idx="0">
                  <c:v>Спортивные секции индивидуального вида</c:v>
                </c:pt>
                <c:pt idx="1">
                  <c:v>Спортивные секции командного вида</c:v>
                </c:pt>
                <c:pt idx="2">
                  <c:v>Второй иностранный язык</c:v>
                </c:pt>
                <c:pt idx="3">
                  <c:v>Художественные секции</c:v>
                </c:pt>
                <c:pt idx="4">
                  <c:v>Танцы</c:v>
                </c:pt>
                <c:pt idx="5">
                  <c:v>Волонтерская работа</c:v>
                </c:pt>
                <c:pt idx="6">
                  <c:v>Технологические и интеллектуальные секции</c:v>
                </c:pt>
                <c:pt idx="7">
                  <c:v>Не посещаю</c:v>
                </c:pt>
              </c:strCache>
            </c:strRef>
          </c:cat>
          <c:val>
            <c:numRef>
              <c:f>'Exc2'!$C$14:$C$21</c:f>
              <c:numCache>
                <c:formatCode>0.0%</c:formatCode>
                <c:ptCount val="8"/>
                <c:pt idx="0">
                  <c:v>0.22191818306197839</c:v>
                </c:pt>
                <c:pt idx="1">
                  <c:v>0.21972910110822275</c:v>
                </c:pt>
                <c:pt idx="2">
                  <c:v>0.21439321384594337</c:v>
                </c:pt>
                <c:pt idx="3">
                  <c:v>0.13750171022027638</c:v>
                </c:pt>
                <c:pt idx="4">
                  <c:v>0.12163086605554796</c:v>
                </c:pt>
                <c:pt idx="5">
                  <c:v>8.2501026132165825E-2</c:v>
                </c:pt>
                <c:pt idx="6">
                  <c:v>8.1816938021617186E-2</c:v>
                </c:pt>
                <c:pt idx="7">
                  <c:v>0.37392256122588591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012672"/>
        <c:axId val="128015744"/>
      </c:barChart>
      <c:catAx>
        <c:axId val="12801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15744"/>
        <c:crosses val="autoZero"/>
        <c:auto val="1"/>
        <c:lblAlgn val="ctr"/>
        <c:lblOffset val="100"/>
        <c:noMultiLvlLbl val="0"/>
      </c:catAx>
      <c:valAx>
        <c:axId val="12801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1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Overall!$A$63</c:f>
              <c:strCache>
                <c:ptCount val="1"/>
                <c:pt idx="0">
                  <c:v>Әйел / Женский</c:v>
                </c:pt>
              </c:strCache>
            </c:strRef>
          </c:cat>
          <c:val>
            <c:numRef>
              <c:f>Overall!$G$63:$G$64</c:f>
              <c:numCache>
                <c:formatCode>0.0%</c:formatCode>
                <c:ptCount val="2"/>
                <c:pt idx="0">
                  <c:v>0.35542168674698793</c:v>
                </c:pt>
                <c:pt idx="1">
                  <c:v>0.29812834224598933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764544"/>
        <c:axId val="84766080"/>
      </c:barChart>
      <c:catAx>
        <c:axId val="84764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4766080"/>
        <c:crosses val="autoZero"/>
        <c:auto val="1"/>
        <c:lblAlgn val="ctr"/>
        <c:lblOffset val="100"/>
        <c:noMultiLvlLbl val="0"/>
      </c:catAx>
      <c:valAx>
        <c:axId val="84766080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8476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62993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1C49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1A78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D26E2A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Абсолютно согласен</c:v>
                </c:pt>
                <c:pt idx="1">
                  <c:v>Согласен</c:v>
                </c:pt>
                <c:pt idx="2">
                  <c:v>Нейтрален</c:v>
                </c:pt>
                <c:pt idx="3">
                  <c:v>Не согласен</c:v>
                </c:pt>
                <c:pt idx="4">
                  <c:v>Абсолютно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0.13</c:v>
                </c:pt>
                <c:pt idx="1">
                  <c:v>0.24</c:v>
                </c:pt>
                <c:pt idx="2">
                  <c:v>0.3</c:v>
                </c:pt>
                <c:pt idx="3">
                  <c:v>0.19</c:v>
                </c:pt>
                <c:pt idx="4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094143700787405"/>
          <c:y val="0.74742441268304538"/>
          <c:w val="0.61811712598425195"/>
          <c:h val="0.226794338902907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 наблюдения уроков </a:t>
            </a:r>
            <a:r>
              <a:rPr lang="en-US"/>
              <a:t>(N=127)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Лист2!$A$8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1EDF064-D226-4C31-96DB-26FBC8025E1A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893B892-43DD-4AD8-86D2-7C7E484CDF3C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F3521A4-7F56-4187-AD30-FE4D3BB9D25F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A7662EF-C92E-47CC-B168-09E46F6B2C79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8EE1FA9-F86C-473A-B7C4-A95B44B6AD85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Лист2!$B$7:$F$7</c:f>
              <c:strCache>
                <c:ptCount val="5"/>
                <c:pt idx="0">
                  <c:v>Удалось ли учителю реализовать запланированный объем заданий в ходе урока?</c:v>
                </c:pt>
                <c:pt idx="1">
                  <c:v>Было ли время у учителя дать обратную связь ученикам?</c:v>
                </c:pt>
                <c:pt idx="2">
                  <c:v>Было ли время у учителя для индив.работы с учениками во время урока?</c:v>
                </c:pt>
                <c:pt idx="3">
                  <c:v>Даются ли учащимся четкие временные рамки для выполнения заданий?</c:v>
                </c:pt>
                <c:pt idx="4">
                  <c:v>Проверил ли учитель дз? </c:v>
                </c:pt>
              </c:strCache>
            </c:strRef>
          </c:cat>
          <c:val>
            <c:numRef>
              <c:f>Лист2!$B$8:$F$8</c:f>
              <c:numCache>
                <c:formatCode>0</c:formatCode>
                <c:ptCount val="5"/>
                <c:pt idx="0">
                  <c:v>67.71653543307086</c:v>
                </c:pt>
                <c:pt idx="1">
                  <c:v>66.141732283464563</c:v>
                </c:pt>
                <c:pt idx="2">
                  <c:v>63.779527559055119</c:v>
                </c:pt>
                <c:pt idx="3">
                  <c:v>51.181102362204726</c:v>
                </c:pt>
                <c:pt idx="4">
                  <c:v>44.094488188976378</c:v>
                </c:pt>
              </c:numCache>
            </c:numRef>
          </c:val>
        </c:ser>
        <c:ser>
          <c:idx val="1"/>
          <c:order val="1"/>
          <c:tx>
            <c:strRef>
              <c:f>Лист2!$A$9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A262A4C-95A9-4F33-AE4C-009AED075418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D866E1C-7D75-4E59-881F-27B4B5D48638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36E424D-6B1E-4E29-9CA1-44B159D18C13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5AE6854-852A-4096-BC6C-52FAC31FB582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BB41F89-2A3B-4C80-A47F-1B40ED42864C}" type="VALUE">
                      <a:rPr lang="en-US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Лист2!$B$7:$F$7</c:f>
              <c:strCache>
                <c:ptCount val="5"/>
                <c:pt idx="0">
                  <c:v>Удалось ли учителю реализовать запланированный объем заданий в ходе урока?</c:v>
                </c:pt>
                <c:pt idx="1">
                  <c:v>Было ли время у учителя дать обратную связь ученикам?</c:v>
                </c:pt>
                <c:pt idx="2">
                  <c:v>Было ли время у учителя для индив.работы с учениками во время урока?</c:v>
                </c:pt>
                <c:pt idx="3">
                  <c:v>Даются ли учащимся четкие временные рамки для выполнения заданий?</c:v>
                </c:pt>
                <c:pt idx="4">
                  <c:v>Проверил ли учитель дз? </c:v>
                </c:pt>
              </c:strCache>
            </c:strRef>
          </c:cat>
          <c:val>
            <c:numRef>
              <c:f>Лист2!$B$9:$F$9</c:f>
              <c:numCache>
                <c:formatCode>0</c:formatCode>
                <c:ptCount val="5"/>
                <c:pt idx="0">
                  <c:v>15.748031496062993</c:v>
                </c:pt>
                <c:pt idx="1">
                  <c:v>20.472440944881889</c:v>
                </c:pt>
                <c:pt idx="2">
                  <c:v>23.622047244094489</c:v>
                </c:pt>
                <c:pt idx="3">
                  <c:v>37.795275590551178</c:v>
                </c:pt>
                <c:pt idx="4">
                  <c:v>43.30708661417323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407424"/>
        <c:axId val="128408960"/>
      </c:barChart>
      <c:catAx>
        <c:axId val="128407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408960"/>
        <c:crosses val="autoZero"/>
        <c:auto val="1"/>
        <c:lblAlgn val="ctr"/>
        <c:lblOffset val="100"/>
        <c:noMultiLvlLbl val="0"/>
      </c:catAx>
      <c:valAx>
        <c:axId val="12840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40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07773720088474"/>
          <c:y val="0.29554421278987142"/>
          <c:w val="0.64443234508732838"/>
          <c:h val="0.4439485209766337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Абсолютно согласен</c:v>
                </c:pt>
                <c:pt idx="1">
                  <c:v>Согласен</c:v>
                </c:pt>
                <c:pt idx="2">
                  <c:v>Нейтрален</c:v>
                </c:pt>
                <c:pt idx="3">
                  <c:v>Не согласен</c:v>
                </c:pt>
                <c:pt idx="4">
                  <c:v>Абсолютно не согласен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0.25</c:v>
                </c:pt>
                <c:pt idx="1">
                  <c:v>0.28000000000000003</c:v>
                </c:pt>
                <c:pt idx="2">
                  <c:v>0.28999999999999998</c:v>
                </c:pt>
                <c:pt idx="3">
                  <c:v>0.09</c:v>
                </c:pt>
                <c:pt idx="4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997768180991997E-2"/>
          <c:y val="0.7409639080214202"/>
          <c:w val="0.76298195397965474"/>
          <c:h val="0.258680699081793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Overall!$G$59:$G$60</c:f>
              <c:numCache>
                <c:formatCode>0.0%</c:formatCode>
                <c:ptCount val="2"/>
                <c:pt idx="0">
                  <c:v>0.34204041399704288</c:v>
                </c:pt>
                <c:pt idx="1">
                  <c:v>0.28173628173628174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799488"/>
        <c:axId val="84801024"/>
      </c:barChart>
      <c:catAx>
        <c:axId val="84799488"/>
        <c:scaling>
          <c:orientation val="minMax"/>
        </c:scaling>
        <c:delete val="1"/>
        <c:axPos val="b"/>
        <c:majorTickMark val="none"/>
        <c:minorTickMark val="none"/>
        <c:tickLblPos val="nextTo"/>
        <c:crossAx val="84801024"/>
        <c:crosses val="autoZero"/>
        <c:auto val="1"/>
        <c:lblAlgn val="ctr"/>
        <c:lblOffset val="100"/>
        <c:noMultiLvlLbl val="0"/>
      </c:catAx>
      <c:valAx>
        <c:axId val="848010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8479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"/>
                  <c:y val="-0.449470944339419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353155741980972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Overall!$G$68:$G$69</c:f>
              <c:numCache>
                <c:formatCode>0.0%</c:formatCode>
                <c:ptCount val="2"/>
                <c:pt idx="0">
                  <c:v>0.40360873694207028</c:v>
                </c:pt>
                <c:pt idx="1">
                  <c:v>0.30296039984621298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826368"/>
        <c:axId val="84832256"/>
      </c:barChart>
      <c:catAx>
        <c:axId val="84826368"/>
        <c:scaling>
          <c:orientation val="minMax"/>
        </c:scaling>
        <c:delete val="1"/>
        <c:axPos val="b"/>
        <c:majorTickMark val="none"/>
        <c:minorTickMark val="none"/>
        <c:tickLblPos val="nextTo"/>
        <c:crossAx val="84832256"/>
        <c:crosses val="autoZero"/>
        <c:auto val="1"/>
        <c:lblAlgn val="ctr"/>
        <c:lblOffset val="100"/>
        <c:noMultiLvlLbl val="0"/>
      </c:catAx>
      <c:valAx>
        <c:axId val="84832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8482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Overall!$A$51:$A$56</c:f>
              <c:strCache>
                <c:ptCount val="6"/>
                <c:pt idx="0">
                  <c:v>7 сынып / 7 класс</c:v>
                </c:pt>
                <c:pt idx="1">
                  <c:v>8 сынып / 8 класс</c:v>
                </c:pt>
                <c:pt idx="2">
                  <c:v>9 сынып / 9 класс</c:v>
                </c:pt>
                <c:pt idx="3">
                  <c:v>10 сынып / 10 класс</c:v>
                </c:pt>
                <c:pt idx="4">
                  <c:v>11 сынып / 11 класс</c:v>
                </c:pt>
                <c:pt idx="5">
                  <c:v>12 сынып / 12 класс</c:v>
                </c:pt>
              </c:strCache>
            </c:strRef>
          </c:cat>
          <c:val>
            <c:numRef>
              <c:f>Overall!$G$51:$G$56</c:f>
              <c:numCache>
                <c:formatCode>0.0%</c:formatCode>
                <c:ptCount val="6"/>
                <c:pt idx="0">
                  <c:v>0.20945945945945946</c:v>
                </c:pt>
                <c:pt idx="1">
                  <c:v>0.30041891083183725</c:v>
                </c:pt>
                <c:pt idx="2">
                  <c:v>0.32310984308131241</c:v>
                </c:pt>
                <c:pt idx="3">
                  <c:v>0.4420289855072464</c:v>
                </c:pt>
                <c:pt idx="4">
                  <c:v>0.43410138248847924</c:v>
                </c:pt>
                <c:pt idx="5">
                  <c:v>0.34507042253521125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45696"/>
        <c:axId val="86125568"/>
      </c:barChart>
      <c:catAx>
        <c:axId val="8484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125568"/>
        <c:crosses val="autoZero"/>
        <c:auto val="1"/>
        <c:lblAlgn val="ctr"/>
        <c:lblOffset val="100"/>
        <c:noMultiLvlLbl val="0"/>
      </c:catAx>
      <c:valAx>
        <c:axId val="86125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8484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Учащиеся, считающие себя перегруженными в разрезе школ </a:t>
            </a:r>
            <a:r>
              <a:rPr lang="en-GB"/>
              <a:t>, %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Overall!$R$29:$R$48</c:f>
              <c:strCache>
                <c:ptCount val="20"/>
                <c:pt idx="0">
                  <c:v>Астана МБ</c:v>
                </c:pt>
                <c:pt idx="1">
                  <c:v>Алматы ХБН</c:v>
                </c:pt>
                <c:pt idx="2">
                  <c:v>Павлодар ХБН</c:v>
                </c:pt>
                <c:pt idx="3">
                  <c:v>Алматы ФМН</c:v>
                </c:pt>
                <c:pt idx="4">
                  <c:v>Астана ФМН</c:v>
                </c:pt>
                <c:pt idx="5">
                  <c:v>Костанай ФМН</c:v>
                </c:pt>
                <c:pt idx="6">
                  <c:v>Кызылорда ХБН</c:v>
                </c:pt>
                <c:pt idx="7">
                  <c:v>Шымкент ФМН</c:v>
                </c:pt>
                <c:pt idx="8">
                  <c:v>Талдыкорган ФМН</c:v>
                </c:pt>
                <c:pt idx="9">
                  <c:v>Атырау ХБН</c:v>
                </c:pt>
                <c:pt idx="10">
                  <c:v>Семей ФМН</c:v>
                </c:pt>
                <c:pt idx="11">
                  <c:v>Шымкент ХБН</c:v>
                </c:pt>
                <c:pt idx="12">
                  <c:v>Кокшетау ФМН</c:v>
                </c:pt>
                <c:pt idx="13">
                  <c:v>Усть-Каменогорск ХБН</c:v>
                </c:pt>
                <c:pt idx="14">
                  <c:v>Караганда ХБН</c:v>
                </c:pt>
                <c:pt idx="15">
                  <c:v>Тараз ФМН</c:v>
                </c:pt>
                <c:pt idx="16">
                  <c:v>Уральск ФМН</c:v>
                </c:pt>
                <c:pt idx="17">
                  <c:v>Актау ХБН</c:v>
                </c:pt>
                <c:pt idx="18">
                  <c:v>Актобе ФМН</c:v>
                </c:pt>
                <c:pt idx="19">
                  <c:v>Петропавловск ХБН</c:v>
                </c:pt>
              </c:strCache>
            </c:strRef>
          </c:cat>
          <c:val>
            <c:numRef>
              <c:f>Overall!$S$29:$S$48</c:f>
              <c:numCache>
                <c:formatCode>0.0%</c:formatCode>
                <c:ptCount val="20"/>
                <c:pt idx="0">
                  <c:v>0.52631578947368418</c:v>
                </c:pt>
                <c:pt idx="1">
                  <c:v>0.48730964467005078</c:v>
                </c:pt>
                <c:pt idx="2">
                  <c:v>0.42666666666666669</c:v>
                </c:pt>
                <c:pt idx="3">
                  <c:v>0.42657342657342656</c:v>
                </c:pt>
                <c:pt idx="4">
                  <c:v>0.4050632911392405</c:v>
                </c:pt>
                <c:pt idx="5">
                  <c:v>0.39918533604887985</c:v>
                </c:pt>
                <c:pt idx="6">
                  <c:v>0.36979166666666669</c:v>
                </c:pt>
                <c:pt idx="7">
                  <c:v>0.35714285714285715</c:v>
                </c:pt>
                <c:pt idx="8">
                  <c:v>0.34256926952141059</c:v>
                </c:pt>
                <c:pt idx="9">
                  <c:v>0.34</c:v>
                </c:pt>
                <c:pt idx="10">
                  <c:v>0.33611111111111114</c:v>
                </c:pt>
                <c:pt idx="11">
                  <c:v>0.32195121951219513</c:v>
                </c:pt>
                <c:pt idx="12">
                  <c:v>0.32142857142857145</c:v>
                </c:pt>
                <c:pt idx="13">
                  <c:v>0.31702127659574469</c:v>
                </c:pt>
                <c:pt idx="14">
                  <c:v>0.31346578366445915</c:v>
                </c:pt>
                <c:pt idx="15">
                  <c:v>0.27272727272727271</c:v>
                </c:pt>
                <c:pt idx="16">
                  <c:v>0.26056338028169013</c:v>
                </c:pt>
                <c:pt idx="17">
                  <c:v>0.25786163522012578</c:v>
                </c:pt>
                <c:pt idx="18">
                  <c:v>0.23645320197044334</c:v>
                </c:pt>
                <c:pt idx="19">
                  <c:v>0.20702402957486138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7464576"/>
        <c:axId val="107466112"/>
      </c:barChart>
      <c:catAx>
        <c:axId val="10746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466112"/>
        <c:crosses val="autoZero"/>
        <c:auto val="1"/>
        <c:lblAlgn val="ctr"/>
        <c:lblOffset val="100"/>
        <c:noMultiLvlLbl val="0"/>
      </c:catAx>
      <c:valAx>
        <c:axId val="107466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0746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Class!$C$16</c:f>
              <c:strCache>
                <c:ptCount val="1"/>
                <c:pt idx="0">
                  <c:v>Сон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0.33864021139381417"/>
                  <c:y val="-0.37910393872929821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Class!$E$16:$CV$16</c:f>
              <c:numCache>
                <c:formatCode>0%</c:formatCode>
                <c:ptCount val="96"/>
                <c:pt idx="0">
                  <c:v>0.95925110132158586</c:v>
                </c:pt>
                <c:pt idx="1">
                  <c:v>0.97191629955947134</c:v>
                </c:pt>
                <c:pt idx="2">
                  <c:v>0.97797356828193838</c:v>
                </c:pt>
                <c:pt idx="3">
                  <c:v>0.98017621145374445</c:v>
                </c:pt>
                <c:pt idx="4">
                  <c:v>0.98788546255506604</c:v>
                </c:pt>
                <c:pt idx="5">
                  <c:v>0.98843612334801767</c:v>
                </c:pt>
                <c:pt idx="6">
                  <c:v>0.98788546255506604</c:v>
                </c:pt>
                <c:pt idx="7">
                  <c:v>0.98843612334801767</c:v>
                </c:pt>
                <c:pt idx="8">
                  <c:v>0.99339207048458145</c:v>
                </c:pt>
                <c:pt idx="9">
                  <c:v>0.99394273127753308</c:v>
                </c:pt>
                <c:pt idx="10">
                  <c:v>0.99394273127753308</c:v>
                </c:pt>
                <c:pt idx="11">
                  <c:v>0.99394273127753308</c:v>
                </c:pt>
                <c:pt idx="12">
                  <c:v>0.99449339207048459</c:v>
                </c:pt>
                <c:pt idx="13">
                  <c:v>0.99449339207048459</c:v>
                </c:pt>
                <c:pt idx="14">
                  <c:v>0.99449339207048459</c:v>
                </c:pt>
                <c:pt idx="15">
                  <c:v>0.99449339207048459</c:v>
                </c:pt>
                <c:pt idx="16">
                  <c:v>0.99449339207048459</c:v>
                </c:pt>
                <c:pt idx="17">
                  <c:v>0.99394273127753308</c:v>
                </c:pt>
                <c:pt idx="18">
                  <c:v>0.99394273127753308</c:v>
                </c:pt>
                <c:pt idx="19">
                  <c:v>0.99394273127753308</c:v>
                </c:pt>
                <c:pt idx="20">
                  <c:v>0.99394273127753308</c:v>
                </c:pt>
                <c:pt idx="21">
                  <c:v>0.99284140969162993</c:v>
                </c:pt>
                <c:pt idx="22">
                  <c:v>0.99008810572687223</c:v>
                </c:pt>
                <c:pt idx="23">
                  <c:v>0.97907488986784141</c:v>
                </c:pt>
                <c:pt idx="24">
                  <c:v>0.95484581497797361</c:v>
                </c:pt>
                <c:pt idx="25">
                  <c:v>0.87444933920704848</c:v>
                </c:pt>
                <c:pt idx="26">
                  <c:v>0.79680616740088106</c:v>
                </c:pt>
                <c:pt idx="27">
                  <c:v>0.59526431718061679</c:v>
                </c:pt>
                <c:pt idx="28">
                  <c:v>0.39041850220264318</c:v>
                </c:pt>
                <c:pt idx="29">
                  <c:v>0.21861233480176212</c:v>
                </c:pt>
                <c:pt idx="30">
                  <c:v>0.17676211453744495</c:v>
                </c:pt>
                <c:pt idx="31">
                  <c:v>0.15143171806167402</c:v>
                </c:pt>
                <c:pt idx="32">
                  <c:v>0.13381057268722468</c:v>
                </c:pt>
                <c:pt idx="33">
                  <c:v>0.12555066079295155</c:v>
                </c:pt>
                <c:pt idx="34">
                  <c:v>0.1222466960352423</c:v>
                </c:pt>
                <c:pt idx="35">
                  <c:v>0.11178414096916299</c:v>
                </c:pt>
                <c:pt idx="36">
                  <c:v>0.10297356828193832</c:v>
                </c:pt>
                <c:pt idx="37">
                  <c:v>8.7555066079295155E-2</c:v>
                </c:pt>
                <c:pt idx="38">
                  <c:v>8.2599118942731281E-2</c:v>
                </c:pt>
                <c:pt idx="39">
                  <c:v>6.9933920704845817E-2</c:v>
                </c:pt>
                <c:pt idx="40">
                  <c:v>6.1674008810572688E-2</c:v>
                </c:pt>
                <c:pt idx="41">
                  <c:v>4.2400881057268726E-2</c:v>
                </c:pt>
                <c:pt idx="42">
                  <c:v>3.909691629955947E-2</c:v>
                </c:pt>
                <c:pt idx="43">
                  <c:v>3.4140969162995596E-2</c:v>
                </c:pt>
                <c:pt idx="44">
                  <c:v>3.1387665198237887E-2</c:v>
                </c:pt>
                <c:pt idx="45">
                  <c:v>1.9823788546255508E-2</c:v>
                </c:pt>
                <c:pt idx="46">
                  <c:v>1.7070484581497798E-2</c:v>
                </c:pt>
                <c:pt idx="47">
                  <c:v>1.3766519823788546E-2</c:v>
                </c:pt>
                <c:pt idx="48">
                  <c:v>1.0462555066079295E-2</c:v>
                </c:pt>
                <c:pt idx="49">
                  <c:v>5.5066079295154188E-3</c:v>
                </c:pt>
                <c:pt idx="50">
                  <c:v>4.955947136563877E-3</c:v>
                </c:pt>
                <c:pt idx="51">
                  <c:v>3.854625550660793E-3</c:v>
                </c:pt>
                <c:pt idx="52">
                  <c:v>5.5066079295154188E-3</c:v>
                </c:pt>
                <c:pt idx="53">
                  <c:v>3.3039647577092512E-3</c:v>
                </c:pt>
                <c:pt idx="54">
                  <c:v>4.4052863436123352E-3</c:v>
                </c:pt>
                <c:pt idx="55">
                  <c:v>4.955947136563877E-3</c:v>
                </c:pt>
                <c:pt idx="56">
                  <c:v>6.6079295154185024E-3</c:v>
                </c:pt>
                <c:pt idx="57">
                  <c:v>7.709251101321586E-3</c:v>
                </c:pt>
                <c:pt idx="58">
                  <c:v>8.2599118942731278E-3</c:v>
                </c:pt>
                <c:pt idx="59">
                  <c:v>8.2599118942731278E-3</c:v>
                </c:pt>
                <c:pt idx="60">
                  <c:v>8.8105726872246704E-3</c:v>
                </c:pt>
                <c:pt idx="61">
                  <c:v>9.3612334801762113E-3</c:v>
                </c:pt>
                <c:pt idx="62">
                  <c:v>1.2665198237885462E-2</c:v>
                </c:pt>
                <c:pt idx="63">
                  <c:v>1.2665198237885462E-2</c:v>
                </c:pt>
                <c:pt idx="64">
                  <c:v>1.2114537444933921E-2</c:v>
                </c:pt>
                <c:pt idx="65">
                  <c:v>1.2114537444933921E-2</c:v>
                </c:pt>
                <c:pt idx="66">
                  <c:v>9.911894273127754E-3</c:v>
                </c:pt>
                <c:pt idx="67">
                  <c:v>1.0462555066079295E-2</c:v>
                </c:pt>
                <c:pt idx="68">
                  <c:v>1.2665198237885462E-2</c:v>
                </c:pt>
                <c:pt idx="69">
                  <c:v>1.3766519823788546E-2</c:v>
                </c:pt>
                <c:pt idx="70">
                  <c:v>1.4867841409691629E-2</c:v>
                </c:pt>
                <c:pt idx="71">
                  <c:v>1.6519823788546256E-2</c:v>
                </c:pt>
                <c:pt idx="72">
                  <c:v>1.8722466960352423E-2</c:v>
                </c:pt>
                <c:pt idx="73">
                  <c:v>1.7070484581497798E-2</c:v>
                </c:pt>
                <c:pt idx="74">
                  <c:v>1.8722466960352423E-2</c:v>
                </c:pt>
                <c:pt idx="75">
                  <c:v>1.4867841409691629E-2</c:v>
                </c:pt>
                <c:pt idx="76">
                  <c:v>1.2114537444933921E-2</c:v>
                </c:pt>
                <c:pt idx="77">
                  <c:v>6.6079295154185024E-3</c:v>
                </c:pt>
                <c:pt idx="78">
                  <c:v>7.709251101321586E-3</c:v>
                </c:pt>
                <c:pt idx="79">
                  <c:v>7.709251101321586E-3</c:v>
                </c:pt>
                <c:pt idx="80">
                  <c:v>9.911894273127754E-3</c:v>
                </c:pt>
                <c:pt idx="81">
                  <c:v>1.4867841409691629E-2</c:v>
                </c:pt>
                <c:pt idx="82">
                  <c:v>1.3766519823788546E-2</c:v>
                </c:pt>
                <c:pt idx="83">
                  <c:v>1.5969162995594713E-2</c:v>
                </c:pt>
                <c:pt idx="84">
                  <c:v>2.4229074889867842E-2</c:v>
                </c:pt>
                <c:pt idx="85">
                  <c:v>3.4691629955947136E-2</c:v>
                </c:pt>
                <c:pt idx="86">
                  <c:v>4.460352422907489E-2</c:v>
                </c:pt>
                <c:pt idx="87">
                  <c:v>7.9295154185022032E-2</c:v>
                </c:pt>
                <c:pt idx="88">
                  <c:v>0.20044052863436124</c:v>
                </c:pt>
                <c:pt idx="89">
                  <c:v>0.34085903083700442</c:v>
                </c:pt>
                <c:pt idx="90">
                  <c:v>0.43502202643171806</c:v>
                </c:pt>
                <c:pt idx="91">
                  <c:v>0.52533039647577096</c:v>
                </c:pt>
                <c:pt idx="92">
                  <c:v>0.64041850220264318</c:v>
                </c:pt>
                <c:pt idx="93">
                  <c:v>0.7285242290748899</c:v>
                </c:pt>
                <c:pt idx="94">
                  <c:v>0.82488986784140972</c:v>
                </c:pt>
                <c:pt idx="95">
                  <c:v>0.88215859030837007</c:v>
                </c:pt>
              </c:numCache>
            </c:numRef>
          </c:val>
        </c:ser>
        <c:ser>
          <c:idx val="1"/>
          <c:order val="1"/>
          <c:tx>
            <c:strRef>
              <c:f>Class!$C$17</c:f>
              <c:strCache>
                <c:ptCount val="1"/>
                <c:pt idx="0">
                  <c:v>Свободное время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28498243141944207"/>
                  <c:y val="-6.418691026104519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Class!$E$17:$CV$17</c:f>
              <c:numCache>
                <c:formatCode>0%</c:formatCode>
                <c:ptCount val="96"/>
                <c:pt idx="0">
                  <c:v>3.854625550660793E-3</c:v>
                </c:pt>
                <c:pt idx="1">
                  <c:v>3.3039647577092512E-3</c:v>
                </c:pt>
                <c:pt idx="2">
                  <c:v>3.854625550660793E-3</c:v>
                </c:pt>
                <c:pt idx="3">
                  <c:v>2.7533039647577094E-3</c:v>
                </c:pt>
                <c:pt idx="4">
                  <c:v>1.1013215859030838E-3</c:v>
                </c:pt>
                <c:pt idx="5">
                  <c:v>1.1013215859030838E-3</c:v>
                </c:pt>
                <c:pt idx="6">
                  <c:v>1.6519823788546256E-3</c:v>
                </c:pt>
                <c:pt idx="7">
                  <c:v>1.6519823788546256E-3</c:v>
                </c:pt>
                <c:pt idx="8">
                  <c:v>1.1013215859030838E-3</c:v>
                </c:pt>
                <c:pt idx="9">
                  <c:v>5.506607929515419E-4</c:v>
                </c:pt>
                <c:pt idx="10">
                  <c:v>5.506607929515419E-4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5.506607929515419E-4</c:v>
                </c:pt>
                <c:pt idx="24">
                  <c:v>1.1013215859030838E-3</c:v>
                </c:pt>
                <c:pt idx="25">
                  <c:v>3.854625550660793E-3</c:v>
                </c:pt>
                <c:pt idx="26">
                  <c:v>1.2665198237885462E-2</c:v>
                </c:pt>
                <c:pt idx="27">
                  <c:v>3.3039647577092511E-2</c:v>
                </c:pt>
                <c:pt idx="28">
                  <c:v>4.680616740088106E-2</c:v>
                </c:pt>
                <c:pt idx="29">
                  <c:v>4.7907488986784139E-2</c:v>
                </c:pt>
                <c:pt idx="30">
                  <c:v>5.0660792951541848E-2</c:v>
                </c:pt>
                <c:pt idx="31">
                  <c:v>5.8370044052863439E-2</c:v>
                </c:pt>
                <c:pt idx="32">
                  <c:v>5.4515418502202644E-2</c:v>
                </c:pt>
                <c:pt idx="33">
                  <c:v>6.0572687224669602E-2</c:v>
                </c:pt>
                <c:pt idx="34">
                  <c:v>7.709251101321586E-3</c:v>
                </c:pt>
                <c:pt idx="35">
                  <c:v>7.1585903083700442E-3</c:v>
                </c:pt>
                <c:pt idx="36">
                  <c:v>1.3766519823788546E-2</c:v>
                </c:pt>
                <c:pt idx="37">
                  <c:v>3.634361233480176E-2</c:v>
                </c:pt>
                <c:pt idx="38">
                  <c:v>2.092511013215859E-2</c:v>
                </c:pt>
                <c:pt idx="39">
                  <c:v>2.6982378854625552E-2</c:v>
                </c:pt>
                <c:pt idx="40">
                  <c:v>2.8634361233480177E-2</c:v>
                </c:pt>
                <c:pt idx="41">
                  <c:v>4.1299559471365641E-2</c:v>
                </c:pt>
                <c:pt idx="42">
                  <c:v>3.5792951541850221E-2</c:v>
                </c:pt>
                <c:pt idx="43">
                  <c:v>4.405286343612335E-2</c:v>
                </c:pt>
                <c:pt idx="44">
                  <c:v>4.9008810572687224E-2</c:v>
                </c:pt>
                <c:pt idx="45">
                  <c:v>5.6718061674008807E-2</c:v>
                </c:pt>
                <c:pt idx="46">
                  <c:v>7.819383259911894E-2</c:v>
                </c:pt>
                <c:pt idx="47">
                  <c:v>0.10958149779735683</c:v>
                </c:pt>
                <c:pt idx="48">
                  <c:v>9.3061674008810574E-2</c:v>
                </c:pt>
                <c:pt idx="49">
                  <c:v>9.0859030837004404E-2</c:v>
                </c:pt>
                <c:pt idx="50">
                  <c:v>0.10848017621145374</c:v>
                </c:pt>
                <c:pt idx="51">
                  <c:v>9.6916299559471369E-2</c:v>
                </c:pt>
                <c:pt idx="52">
                  <c:v>0.11563876651982379</c:v>
                </c:pt>
                <c:pt idx="53">
                  <c:v>0.12720264317180616</c:v>
                </c:pt>
                <c:pt idx="54">
                  <c:v>0.15418502202643172</c:v>
                </c:pt>
                <c:pt idx="55">
                  <c:v>0.14922907488986784</c:v>
                </c:pt>
                <c:pt idx="56">
                  <c:v>9.6916299559471369E-2</c:v>
                </c:pt>
                <c:pt idx="57">
                  <c:v>9.5264317180616745E-2</c:v>
                </c:pt>
                <c:pt idx="58">
                  <c:v>0.11233480176211454</c:v>
                </c:pt>
                <c:pt idx="59">
                  <c:v>0.12059471365638766</c:v>
                </c:pt>
                <c:pt idx="60">
                  <c:v>0.11013215859030837</c:v>
                </c:pt>
                <c:pt idx="61">
                  <c:v>0.11123348017621146</c:v>
                </c:pt>
                <c:pt idx="62">
                  <c:v>0.1211453744493392</c:v>
                </c:pt>
                <c:pt idx="63">
                  <c:v>0.138215859030837</c:v>
                </c:pt>
                <c:pt idx="64">
                  <c:v>0.14096916299559473</c:v>
                </c:pt>
                <c:pt idx="65">
                  <c:v>0.16905286343612336</c:v>
                </c:pt>
                <c:pt idx="66">
                  <c:v>0.17400881057268722</c:v>
                </c:pt>
                <c:pt idx="67">
                  <c:v>0.18116740088105726</c:v>
                </c:pt>
                <c:pt idx="68">
                  <c:v>0.18171806167400881</c:v>
                </c:pt>
                <c:pt idx="69">
                  <c:v>0.20870044052863437</c:v>
                </c:pt>
                <c:pt idx="70">
                  <c:v>0.23348017621145375</c:v>
                </c:pt>
                <c:pt idx="71">
                  <c:v>0.27037444933920707</c:v>
                </c:pt>
                <c:pt idx="72">
                  <c:v>0.27037444933920707</c:v>
                </c:pt>
                <c:pt idx="73">
                  <c:v>0.2659691629955947</c:v>
                </c:pt>
                <c:pt idx="74">
                  <c:v>0.2791850220264317</c:v>
                </c:pt>
                <c:pt idx="75">
                  <c:v>0.32709251101321585</c:v>
                </c:pt>
                <c:pt idx="76">
                  <c:v>0.30011013215859028</c:v>
                </c:pt>
                <c:pt idx="77">
                  <c:v>0.27808370044052866</c:v>
                </c:pt>
                <c:pt idx="78">
                  <c:v>0.2593612334801762</c:v>
                </c:pt>
                <c:pt idx="79">
                  <c:v>0.27367841409691629</c:v>
                </c:pt>
                <c:pt idx="80">
                  <c:v>0.26431718061674009</c:v>
                </c:pt>
                <c:pt idx="81">
                  <c:v>0.2791850220264317</c:v>
                </c:pt>
                <c:pt idx="82">
                  <c:v>0.28634361233480177</c:v>
                </c:pt>
                <c:pt idx="83">
                  <c:v>0.33039647577092512</c:v>
                </c:pt>
                <c:pt idx="84">
                  <c:v>0.33920704845814981</c:v>
                </c:pt>
                <c:pt idx="85">
                  <c:v>0.3628854625550661</c:v>
                </c:pt>
                <c:pt idx="86">
                  <c:v>0.39317180616740088</c:v>
                </c:pt>
                <c:pt idx="87">
                  <c:v>0.39262114537444937</c:v>
                </c:pt>
                <c:pt idx="88">
                  <c:v>0.34746696035242292</c:v>
                </c:pt>
                <c:pt idx="89">
                  <c:v>0.28689427312775329</c:v>
                </c:pt>
                <c:pt idx="90">
                  <c:v>0.24944933920704845</c:v>
                </c:pt>
                <c:pt idx="91">
                  <c:v>0.1921806167400881</c:v>
                </c:pt>
                <c:pt idx="92">
                  <c:v>0.14757709251101322</c:v>
                </c:pt>
                <c:pt idx="93">
                  <c:v>0.10848017621145374</c:v>
                </c:pt>
                <c:pt idx="94">
                  <c:v>6.3876651982378851E-2</c:v>
                </c:pt>
                <c:pt idx="95">
                  <c:v>3.7995594713656385E-2</c:v>
                </c:pt>
              </c:numCache>
            </c:numRef>
          </c:val>
        </c:ser>
        <c:ser>
          <c:idx val="2"/>
          <c:order val="2"/>
          <c:tx>
            <c:strRef>
              <c:f>Class!$C$18</c:f>
              <c:strCache>
                <c:ptCount val="1"/>
                <c:pt idx="0">
                  <c:v>Прием пищи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504029732137358E-2"/>
                  <c:y val="3.008761418486486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Class!$E$18:$CV$18</c:f>
              <c:numCache>
                <c:formatCode>0%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3.3039647577092512E-3</c:v>
                </c:pt>
                <c:pt idx="24">
                  <c:v>1.1013215859030838E-2</c:v>
                </c:pt>
                <c:pt idx="25">
                  <c:v>1.4317180616740088E-2</c:v>
                </c:pt>
                <c:pt idx="26">
                  <c:v>3.7995594713656385E-2</c:v>
                </c:pt>
                <c:pt idx="27">
                  <c:v>5.2863436123348019E-2</c:v>
                </c:pt>
                <c:pt idx="28">
                  <c:v>5.1211453744493395E-2</c:v>
                </c:pt>
                <c:pt idx="29">
                  <c:v>7.7643171806167408E-2</c:v>
                </c:pt>
                <c:pt idx="30">
                  <c:v>5.4515418502202644E-2</c:v>
                </c:pt>
                <c:pt idx="31">
                  <c:v>2.4229074889867842E-2</c:v>
                </c:pt>
                <c:pt idx="32">
                  <c:v>0.21861233480176212</c:v>
                </c:pt>
                <c:pt idx="33">
                  <c:v>0.26541850220264318</c:v>
                </c:pt>
                <c:pt idx="34">
                  <c:v>6.71806167400881E-2</c:v>
                </c:pt>
                <c:pt idx="35">
                  <c:v>0.10077092511013216</c:v>
                </c:pt>
                <c:pt idx="36">
                  <c:v>4.185022026431718E-2</c:v>
                </c:pt>
                <c:pt idx="37">
                  <c:v>0.21806167400881057</c:v>
                </c:pt>
                <c:pt idx="38">
                  <c:v>7.8744493392070486E-2</c:v>
                </c:pt>
                <c:pt idx="39">
                  <c:v>2.36784140969163E-2</c:v>
                </c:pt>
                <c:pt idx="40">
                  <c:v>1.817180616740088E-2</c:v>
                </c:pt>
                <c:pt idx="41">
                  <c:v>3.8546255506607931E-2</c:v>
                </c:pt>
                <c:pt idx="42">
                  <c:v>2.1475770925110133E-2</c:v>
                </c:pt>
                <c:pt idx="43">
                  <c:v>2.3127753303964757E-2</c:v>
                </c:pt>
                <c:pt idx="44">
                  <c:v>1.6519823788546256E-2</c:v>
                </c:pt>
                <c:pt idx="45">
                  <c:v>1.4867841409691629E-2</c:v>
                </c:pt>
                <c:pt idx="46">
                  <c:v>3.8546255506607931E-2</c:v>
                </c:pt>
                <c:pt idx="47">
                  <c:v>0.18447136563876651</c:v>
                </c:pt>
                <c:pt idx="48">
                  <c:v>0.23788546255506607</c:v>
                </c:pt>
                <c:pt idx="49">
                  <c:v>0.14151982378854625</c:v>
                </c:pt>
                <c:pt idx="50">
                  <c:v>0.27367841409691629</c:v>
                </c:pt>
                <c:pt idx="51">
                  <c:v>0.29129955947136565</c:v>
                </c:pt>
                <c:pt idx="52">
                  <c:v>0.1183920704845815</c:v>
                </c:pt>
                <c:pt idx="53">
                  <c:v>6.5528634361233476E-2</c:v>
                </c:pt>
                <c:pt idx="54">
                  <c:v>7.3788546255506612E-2</c:v>
                </c:pt>
                <c:pt idx="55">
                  <c:v>5.8920704845814978E-2</c:v>
                </c:pt>
                <c:pt idx="56">
                  <c:v>3.4691629955947136E-2</c:v>
                </c:pt>
                <c:pt idx="57">
                  <c:v>4.0748898678414094E-2</c:v>
                </c:pt>
                <c:pt idx="58">
                  <c:v>8.0947136563876657E-2</c:v>
                </c:pt>
                <c:pt idx="59">
                  <c:v>0.11894273127753303</c:v>
                </c:pt>
                <c:pt idx="60">
                  <c:v>6.2775330396475773E-2</c:v>
                </c:pt>
                <c:pt idx="61">
                  <c:v>0.14427312775330398</c:v>
                </c:pt>
                <c:pt idx="62">
                  <c:v>0.22411894273127753</c:v>
                </c:pt>
                <c:pt idx="63">
                  <c:v>0.21971365638766518</c:v>
                </c:pt>
                <c:pt idx="64">
                  <c:v>7.7643171806167408E-2</c:v>
                </c:pt>
                <c:pt idx="65">
                  <c:v>3.6894273127753306E-2</c:v>
                </c:pt>
                <c:pt idx="66">
                  <c:v>1.8722466960352423E-2</c:v>
                </c:pt>
                <c:pt idx="67">
                  <c:v>1.4867841409691629E-2</c:v>
                </c:pt>
                <c:pt idx="68">
                  <c:v>1.3215859030837005E-2</c:v>
                </c:pt>
                <c:pt idx="69">
                  <c:v>1.4867841409691629E-2</c:v>
                </c:pt>
                <c:pt idx="70">
                  <c:v>4.1299559471365641E-2</c:v>
                </c:pt>
                <c:pt idx="71">
                  <c:v>7.3237885462555066E-2</c:v>
                </c:pt>
                <c:pt idx="72">
                  <c:v>0.13601321585903084</c:v>
                </c:pt>
                <c:pt idx="73">
                  <c:v>0.20814977973568283</c:v>
                </c:pt>
                <c:pt idx="74">
                  <c:v>0.22632158590308371</c:v>
                </c:pt>
                <c:pt idx="75">
                  <c:v>0.15308370044052863</c:v>
                </c:pt>
                <c:pt idx="76">
                  <c:v>0.13656387665198239</c:v>
                </c:pt>
                <c:pt idx="77">
                  <c:v>0.13050660792951541</c:v>
                </c:pt>
                <c:pt idx="78">
                  <c:v>0.12555066079295155</c:v>
                </c:pt>
                <c:pt idx="79">
                  <c:v>0.11343612334801761</c:v>
                </c:pt>
                <c:pt idx="80">
                  <c:v>0.10903083700440529</c:v>
                </c:pt>
                <c:pt idx="81">
                  <c:v>9.0308370044052858E-2</c:v>
                </c:pt>
                <c:pt idx="82">
                  <c:v>0.10958149779735683</c:v>
                </c:pt>
                <c:pt idx="83">
                  <c:v>6.7731277533039647E-2</c:v>
                </c:pt>
                <c:pt idx="84">
                  <c:v>8.3700440528634359E-2</c:v>
                </c:pt>
                <c:pt idx="85">
                  <c:v>7.7092511013215861E-2</c:v>
                </c:pt>
                <c:pt idx="86">
                  <c:v>2.5881057268722467E-2</c:v>
                </c:pt>
                <c:pt idx="87">
                  <c:v>1.7070484581497798E-2</c:v>
                </c:pt>
                <c:pt idx="88">
                  <c:v>1.6519823788546256E-2</c:v>
                </c:pt>
                <c:pt idx="89">
                  <c:v>1.5418502202643172E-2</c:v>
                </c:pt>
                <c:pt idx="90">
                  <c:v>4.4052863436123352E-3</c:v>
                </c:pt>
                <c:pt idx="91">
                  <c:v>5.5066079295154188E-3</c:v>
                </c:pt>
                <c:pt idx="92">
                  <c:v>5.5066079295154188E-3</c:v>
                </c:pt>
                <c:pt idx="93">
                  <c:v>1.6519823788546256E-3</c:v>
                </c:pt>
                <c:pt idx="94">
                  <c:v>5.506607929515419E-4</c:v>
                </c:pt>
                <c:pt idx="95">
                  <c:v>5.506607929515419E-4</c:v>
                </c:pt>
              </c:numCache>
            </c:numRef>
          </c:val>
        </c:ser>
        <c:ser>
          <c:idx val="3"/>
          <c:order val="3"/>
          <c:tx>
            <c:strRef>
              <c:f>Class!$C$19</c:f>
              <c:strCache>
                <c:ptCount val="1"/>
                <c:pt idx="0">
                  <c:v>Школьные уроки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Class!$E$19:$CV$19</c:f>
              <c:numCache>
                <c:formatCode>0%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3.3039647577092512E-3</c:v>
                </c:pt>
                <c:pt idx="31">
                  <c:v>2.2026431718061676E-3</c:v>
                </c:pt>
                <c:pt idx="32">
                  <c:v>7.7092511013215861E-2</c:v>
                </c:pt>
                <c:pt idx="33">
                  <c:v>0.17235682819383261</c:v>
                </c:pt>
                <c:pt idx="34">
                  <c:v>0.71145374449339205</c:v>
                </c:pt>
                <c:pt idx="35">
                  <c:v>0.73237885462555063</c:v>
                </c:pt>
                <c:pt idx="36">
                  <c:v>0.78909691629955947</c:v>
                </c:pt>
                <c:pt idx="37">
                  <c:v>0.58149779735682816</c:v>
                </c:pt>
                <c:pt idx="38">
                  <c:v>0.74118942731277537</c:v>
                </c:pt>
                <c:pt idx="39">
                  <c:v>0.81718061674008813</c:v>
                </c:pt>
                <c:pt idx="40">
                  <c:v>0.80892070484581502</c:v>
                </c:pt>
                <c:pt idx="41">
                  <c:v>0.7791850220264317</c:v>
                </c:pt>
                <c:pt idx="42">
                  <c:v>0.82103524229074887</c:v>
                </c:pt>
                <c:pt idx="43">
                  <c:v>0.81828193832599116</c:v>
                </c:pt>
                <c:pt idx="44">
                  <c:v>0.81993392070484583</c:v>
                </c:pt>
                <c:pt idx="45">
                  <c:v>0.81607929515418498</c:v>
                </c:pt>
                <c:pt idx="46">
                  <c:v>0.77753303964757714</c:v>
                </c:pt>
                <c:pt idx="47">
                  <c:v>0.59196035242290745</c:v>
                </c:pt>
                <c:pt idx="48">
                  <c:v>0.55947136563876654</c:v>
                </c:pt>
                <c:pt idx="49">
                  <c:v>0.63931718061674003</c:v>
                </c:pt>
                <c:pt idx="50">
                  <c:v>0.44438325991189426</c:v>
                </c:pt>
                <c:pt idx="51">
                  <c:v>0.46751101321585903</c:v>
                </c:pt>
                <c:pt idx="52">
                  <c:v>0.62114537444933926</c:v>
                </c:pt>
                <c:pt idx="53">
                  <c:v>0.66905286343612336</c:v>
                </c:pt>
                <c:pt idx="54">
                  <c:v>0.61508810572687223</c:v>
                </c:pt>
                <c:pt idx="55">
                  <c:v>0.62830396475770922</c:v>
                </c:pt>
                <c:pt idx="56">
                  <c:v>0.68447136563876654</c:v>
                </c:pt>
                <c:pt idx="57">
                  <c:v>0.6729074889867841</c:v>
                </c:pt>
                <c:pt idx="58">
                  <c:v>0.5958149779735683</c:v>
                </c:pt>
                <c:pt idx="59">
                  <c:v>0.53359030837004406</c:v>
                </c:pt>
                <c:pt idx="60">
                  <c:v>0.5903083700440529</c:v>
                </c:pt>
                <c:pt idx="61">
                  <c:v>0.52092511013215859</c:v>
                </c:pt>
                <c:pt idx="62">
                  <c:v>0.3535242290748899</c:v>
                </c:pt>
                <c:pt idx="63">
                  <c:v>0.18392070484581499</c:v>
                </c:pt>
                <c:pt idx="64">
                  <c:v>0.14096916299559473</c:v>
                </c:pt>
                <c:pt idx="65">
                  <c:v>0.11894273127753303</c:v>
                </c:pt>
                <c:pt idx="66">
                  <c:v>0.11563876651982379</c:v>
                </c:pt>
                <c:pt idx="67">
                  <c:v>0.10737885462555066</c:v>
                </c:pt>
                <c:pt idx="68">
                  <c:v>9.6916299559471369E-2</c:v>
                </c:pt>
                <c:pt idx="69">
                  <c:v>3.2488986784140972E-2</c:v>
                </c:pt>
                <c:pt idx="70">
                  <c:v>1.6519823788546256E-2</c:v>
                </c:pt>
                <c:pt idx="71">
                  <c:v>7.709251101321586E-3</c:v>
                </c:pt>
                <c:pt idx="72">
                  <c:v>6.6079295154185024E-3</c:v>
                </c:pt>
                <c:pt idx="73">
                  <c:v>4.4052863436123352E-3</c:v>
                </c:pt>
                <c:pt idx="74">
                  <c:v>4.4052863436123352E-3</c:v>
                </c:pt>
                <c:pt idx="75">
                  <c:v>4.955947136563877E-3</c:v>
                </c:pt>
                <c:pt idx="76">
                  <c:v>5.5066079295154188E-3</c:v>
                </c:pt>
                <c:pt idx="77">
                  <c:v>5.5066079295154188E-3</c:v>
                </c:pt>
                <c:pt idx="78">
                  <c:v>5.5066079295154188E-3</c:v>
                </c:pt>
                <c:pt idx="79">
                  <c:v>4.955947136563877E-3</c:v>
                </c:pt>
                <c:pt idx="80">
                  <c:v>3.854625550660793E-3</c:v>
                </c:pt>
                <c:pt idx="81">
                  <c:v>6.0572687224669606E-3</c:v>
                </c:pt>
                <c:pt idx="82">
                  <c:v>4.4052863436123352E-3</c:v>
                </c:pt>
                <c:pt idx="83">
                  <c:v>7.709251101321586E-3</c:v>
                </c:pt>
                <c:pt idx="84">
                  <c:v>7.1585903083700442E-3</c:v>
                </c:pt>
                <c:pt idx="85">
                  <c:v>6.0572687224669606E-3</c:v>
                </c:pt>
                <c:pt idx="86">
                  <c:v>6.6079295154185024E-3</c:v>
                </c:pt>
                <c:pt idx="87">
                  <c:v>1.2114537444933921E-2</c:v>
                </c:pt>
                <c:pt idx="88">
                  <c:v>1.1013215859030838E-2</c:v>
                </c:pt>
                <c:pt idx="89">
                  <c:v>7.709251101321586E-3</c:v>
                </c:pt>
                <c:pt idx="90">
                  <c:v>6.6079295154185024E-3</c:v>
                </c:pt>
                <c:pt idx="91">
                  <c:v>6.6079295154185024E-3</c:v>
                </c:pt>
                <c:pt idx="92">
                  <c:v>1.1013215859030838E-3</c:v>
                </c:pt>
                <c:pt idx="93">
                  <c:v>5.506607929515419E-4</c:v>
                </c:pt>
                <c:pt idx="94">
                  <c:v>5.506607929515419E-4</c:v>
                </c:pt>
                <c:pt idx="95">
                  <c:v>0</c:v>
                </c:pt>
              </c:numCache>
            </c:numRef>
          </c:val>
        </c:ser>
        <c:ser>
          <c:idx val="4"/>
          <c:order val="4"/>
          <c:tx>
            <c:strRef>
              <c:f>Class!$C$20</c:f>
              <c:strCache>
                <c:ptCount val="1"/>
                <c:pt idx="0">
                  <c:v>Выполнение домашнего задания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3350630260621893"/>
                  <c:y val="0.14442054808735169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Class!$E$20:$CV$20</c:f>
              <c:numCache>
                <c:formatCode>0%</c:formatCode>
                <c:ptCount val="96"/>
                <c:pt idx="0">
                  <c:v>7.1585903083700442E-3</c:v>
                </c:pt>
                <c:pt idx="1">
                  <c:v>4.955947136563877E-3</c:v>
                </c:pt>
                <c:pt idx="2">
                  <c:v>4.955947136563877E-3</c:v>
                </c:pt>
                <c:pt idx="3">
                  <c:v>4.4052863436123352E-3</c:v>
                </c:pt>
                <c:pt idx="4">
                  <c:v>1.1013215859030838E-3</c:v>
                </c:pt>
                <c:pt idx="5">
                  <c:v>5.506607929515419E-4</c:v>
                </c:pt>
                <c:pt idx="6">
                  <c:v>5.506607929515419E-4</c:v>
                </c:pt>
                <c:pt idx="7">
                  <c:v>5.506607929515419E-4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5.506607929515419E-4</c:v>
                </c:pt>
                <c:pt idx="22">
                  <c:v>5.506607929515419E-4</c:v>
                </c:pt>
                <c:pt idx="23">
                  <c:v>1.1013215859030838E-3</c:v>
                </c:pt>
                <c:pt idx="24">
                  <c:v>1.6519823788546256E-3</c:v>
                </c:pt>
                <c:pt idx="25">
                  <c:v>9.3612334801762113E-3</c:v>
                </c:pt>
                <c:pt idx="26">
                  <c:v>1.0462555066079295E-2</c:v>
                </c:pt>
                <c:pt idx="27">
                  <c:v>1.4867841409691629E-2</c:v>
                </c:pt>
                <c:pt idx="28">
                  <c:v>1.4867841409691629E-2</c:v>
                </c:pt>
                <c:pt idx="29">
                  <c:v>1.1013215859030838E-2</c:v>
                </c:pt>
                <c:pt idx="30">
                  <c:v>1.2114537444933921E-2</c:v>
                </c:pt>
                <c:pt idx="31">
                  <c:v>1.5969162995594713E-2</c:v>
                </c:pt>
                <c:pt idx="32">
                  <c:v>6.6079295154185024E-3</c:v>
                </c:pt>
                <c:pt idx="33">
                  <c:v>1.0462555066079295E-2</c:v>
                </c:pt>
                <c:pt idx="34">
                  <c:v>1.6519823788546256E-3</c:v>
                </c:pt>
                <c:pt idx="35">
                  <c:v>2.2026431718061676E-3</c:v>
                </c:pt>
                <c:pt idx="36">
                  <c:v>2.2026431718061676E-3</c:v>
                </c:pt>
                <c:pt idx="37">
                  <c:v>2.7533039647577094E-3</c:v>
                </c:pt>
                <c:pt idx="38">
                  <c:v>2.7533039647577094E-3</c:v>
                </c:pt>
                <c:pt idx="39">
                  <c:v>3.854625550660793E-3</c:v>
                </c:pt>
                <c:pt idx="40">
                  <c:v>7.709251101321586E-3</c:v>
                </c:pt>
                <c:pt idx="41">
                  <c:v>8.8105726872246704E-3</c:v>
                </c:pt>
                <c:pt idx="42">
                  <c:v>9.911894273127754E-3</c:v>
                </c:pt>
                <c:pt idx="43">
                  <c:v>9.911894273127754E-3</c:v>
                </c:pt>
                <c:pt idx="44">
                  <c:v>1.1013215859030838E-2</c:v>
                </c:pt>
                <c:pt idx="45">
                  <c:v>1.4317180616740088E-2</c:v>
                </c:pt>
                <c:pt idx="46">
                  <c:v>1.3766519823788546E-2</c:v>
                </c:pt>
                <c:pt idx="47">
                  <c:v>1.7070484581497798E-2</c:v>
                </c:pt>
                <c:pt idx="48">
                  <c:v>1.7621145374449341E-2</c:v>
                </c:pt>
                <c:pt idx="49">
                  <c:v>1.5969162995594713E-2</c:v>
                </c:pt>
                <c:pt idx="50">
                  <c:v>1.5418502202643172E-2</c:v>
                </c:pt>
                <c:pt idx="51">
                  <c:v>2.4229074889867842E-2</c:v>
                </c:pt>
                <c:pt idx="52">
                  <c:v>2.5330396475770924E-2</c:v>
                </c:pt>
                <c:pt idx="53">
                  <c:v>3.359030837004405E-2</c:v>
                </c:pt>
                <c:pt idx="54">
                  <c:v>3.2488986784140972E-2</c:v>
                </c:pt>
                <c:pt idx="55">
                  <c:v>4.2400881057268726E-2</c:v>
                </c:pt>
                <c:pt idx="56">
                  <c:v>4.3502202643171804E-2</c:v>
                </c:pt>
                <c:pt idx="57">
                  <c:v>5.1211453744493395E-2</c:v>
                </c:pt>
                <c:pt idx="58">
                  <c:v>5.4515418502202644E-2</c:v>
                </c:pt>
                <c:pt idx="59">
                  <c:v>5.8370044052863439E-2</c:v>
                </c:pt>
                <c:pt idx="60">
                  <c:v>5.9471365638766517E-2</c:v>
                </c:pt>
                <c:pt idx="61">
                  <c:v>5.2312775330396473E-2</c:v>
                </c:pt>
                <c:pt idx="62">
                  <c:v>5.5066079295154183E-2</c:v>
                </c:pt>
                <c:pt idx="63">
                  <c:v>8.039647577092511E-2</c:v>
                </c:pt>
                <c:pt idx="64">
                  <c:v>0.10517621145374449</c:v>
                </c:pt>
                <c:pt idx="65">
                  <c:v>0.11508810572687225</c:v>
                </c:pt>
                <c:pt idx="66">
                  <c:v>0.11784140969162996</c:v>
                </c:pt>
                <c:pt idx="67">
                  <c:v>0.12169603524229075</c:v>
                </c:pt>
                <c:pt idx="68">
                  <c:v>0.12555066079295155</c:v>
                </c:pt>
                <c:pt idx="69">
                  <c:v>0.11233480176211454</c:v>
                </c:pt>
                <c:pt idx="70">
                  <c:v>0.11233480176211454</c:v>
                </c:pt>
                <c:pt idx="71">
                  <c:v>0.14151982378854625</c:v>
                </c:pt>
                <c:pt idx="72">
                  <c:v>0.18502202643171806</c:v>
                </c:pt>
                <c:pt idx="73">
                  <c:v>0.20484581497797358</c:v>
                </c:pt>
                <c:pt idx="74">
                  <c:v>0.21861233480176212</c:v>
                </c:pt>
                <c:pt idx="75">
                  <c:v>0.2753303964757709</c:v>
                </c:pt>
                <c:pt idx="76">
                  <c:v>0.34471365638766521</c:v>
                </c:pt>
                <c:pt idx="77">
                  <c:v>0.41354625550660795</c:v>
                </c:pt>
                <c:pt idx="78">
                  <c:v>0.44328193832599116</c:v>
                </c:pt>
                <c:pt idx="79">
                  <c:v>0.45594713656387664</c:v>
                </c:pt>
                <c:pt idx="80">
                  <c:v>0.47962555066079293</c:v>
                </c:pt>
                <c:pt idx="81">
                  <c:v>0.48458149779735682</c:v>
                </c:pt>
                <c:pt idx="82">
                  <c:v>0.4708149779735683</c:v>
                </c:pt>
                <c:pt idx="83">
                  <c:v>0.45925110132158592</c:v>
                </c:pt>
                <c:pt idx="84">
                  <c:v>0.41574889867841408</c:v>
                </c:pt>
                <c:pt idx="85">
                  <c:v>0.36949339207048459</c:v>
                </c:pt>
                <c:pt idx="86">
                  <c:v>0.34691629955947134</c:v>
                </c:pt>
                <c:pt idx="87">
                  <c:v>0.30561674008810574</c:v>
                </c:pt>
                <c:pt idx="88">
                  <c:v>0.26707048458149779</c:v>
                </c:pt>
                <c:pt idx="89">
                  <c:v>0.19548458149779735</c:v>
                </c:pt>
                <c:pt idx="90">
                  <c:v>0.16629955947136563</c:v>
                </c:pt>
                <c:pt idx="91">
                  <c:v>0.12555066079295155</c:v>
                </c:pt>
                <c:pt idx="92">
                  <c:v>9.3061674008810574E-2</c:v>
                </c:pt>
                <c:pt idx="93">
                  <c:v>5.7268722466960353E-2</c:v>
                </c:pt>
                <c:pt idx="94">
                  <c:v>2.9735682819383259E-2</c:v>
                </c:pt>
                <c:pt idx="95">
                  <c:v>1.4317180616740088E-2</c:v>
                </c:pt>
              </c:numCache>
            </c:numRef>
          </c:val>
        </c:ser>
        <c:ser>
          <c:idx val="5"/>
          <c:order val="5"/>
          <c:tx>
            <c:strRef>
              <c:f>Class!$C$21</c:f>
              <c:strCache>
                <c:ptCount val="1"/>
                <c:pt idx="0">
                  <c:v>Дорога в школу и домой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0.17557012795275589"/>
                  <c:y val="0.2528938834782565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203166010498684E-2"/>
                      <c:h val="7.404638000093030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Class!$E$21:$CV$21</c:f>
              <c:numCache>
                <c:formatCode>0%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5.506607929515419E-4</c:v>
                </c:pt>
                <c:pt idx="18">
                  <c:v>5.506607929515419E-4</c:v>
                </c:pt>
                <c:pt idx="19">
                  <c:v>5.506607929515419E-4</c:v>
                </c:pt>
                <c:pt idx="20">
                  <c:v>5.506607929515419E-4</c:v>
                </c:pt>
                <c:pt idx="21">
                  <c:v>1.1013215859030838E-3</c:v>
                </c:pt>
                <c:pt idx="22">
                  <c:v>1.1013215859030838E-3</c:v>
                </c:pt>
                <c:pt idx="23">
                  <c:v>1.1013215859030838E-3</c:v>
                </c:pt>
                <c:pt idx="24">
                  <c:v>1.1013215859030838E-3</c:v>
                </c:pt>
                <c:pt idx="25">
                  <c:v>5.506607929515419E-4</c:v>
                </c:pt>
                <c:pt idx="26">
                  <c:v>1.6519823788546256E-3</c:v>
                </c:pt>
                <c:pt idx="27">
                  <c:v>3.2488986784140972E-2</c:v>
                </c:pt>
                <c:pt idx="28">
                  <c:v>0.1211453744493392</c:v>
                </c:pt>
                <c:pt idx="29">
                  <c:v>0.2621145374449339</c:v>
                </c:pt>
                <c:pt idx="30">
                  <c:v>0.45099118942731276</c:v>
                </c:pt>
                <c:pt idx="31">
                  <c:v>0.52973568281938321</c:v>
                </c:pt>
                <c:pt idx="32">
                  <c:v>0.19823788546255505</c:v>
                </c:pt>
                <c:pt idx="33">
                  <c:v>6.9933920704845817E-2</c:v>
                </c:pt>
                <c:pt idx="34">
                  <c:v>1.3766519823788546E-2</c:v>
                </c:pt>
                <c:pt idx="35">
                  <c:v>7.1585903083700442E-3</c:v>
                </c:pt>
                <c:pt idx="36">
                  <c:v>6.6079295154185024E-3</c:v>
                </c:pt>
                <c:pt idx="37">
                  <c:v>4.4052863436123352E-3</c:v>
                </c:pt>
                <c:pt idx="38">
                  <c:v>3.854625550660793E-3</c:v>
                </c:pt>
                <c:pt idx="39">
                  <c:v>6.0572687224669606E-3</c:v>
                </c:pt>
                <c:pt idx="40">
                  <c:v>3.854625550660793E-3</c:v>
                </c:pt>
                <c:pt idx="41">
                  <c:v>3.854625550660793E-3</c:v>
                </c:pt>
                <c:pt idx="42">
                  <c:v>2.7533039647577094E-3</c:v>
                </c:pt>
                <c:pt idx="43">
                  <c:v>2.7533039647577094E-3</c:v>
                </c:pt>
                <c:pt idx="44">
                  <c:v>2.7533039647577094E-3</c:v>
                </c:pt>
                <c:pt idx="45">
                  <c:v>1.1013215859030838E-3</c:v>
                </c:pt>
                <c:pt idx="46">
                  <c:v>1.1013215859030838E-3</c:v>
                </c:pt>
                <c:pt idx="47">
                  <c:v>1.6519823788546256E-3</c:v>
                </c:pt>
                <c:pt idx="48">
                  <c:v>6.0572687224669606E-3</c:v>
                </c:pt>
                <c:pt idx="49">
                  <c:v>7.1585903083700442E-3</c:v>
                </c:pt>
                <c:pt idx="50">
                  <c:v>6.6079295154185024E-3</c:v>
                </c:pt>
                <c:pt idx="51">
                  <c:v>1.2114537444933921E-2</c:v>
                </c:pt>
                <c:pt idx="52">
                  <c:v>1.5418502202643172E-2</c:v>
                </c:pt>
                <c:pt idx="53">
                  <c:v>1.9823788546255508E-2</c:v>
                </c:pt>
                <c:pt idx="54">
                  <c:v>2.092511013215859E-2</c:v>
                </c:pt>
                <c:pt idx="55">
                  <c:v>2.0374449339207047E-2</c:v>
                </c:pt>
                <c:pt idx="56">
                  <c:v>1.5969162995594713E-2</c:v>
                </c:pt>
                <c:pt idx="57">
                  <c:v>1.6519823788546256E-2</c:v>
                </c:pt>
                <c:pt idx="58">
                  <c:v>1.7621145374449341E-2</c:v>
                </c:pt>
                <c:pt idx="59">
                  <c:v>2.643171806167401E-2</c:v>
                </c:pt>
                <c:pt idx="60">
                  <c:v>2.8083700440528634E-2</c:v>
                </c:pt>
                <c:pt idx="61">
                  <c:v>2.7533039647577091E-2</c:v>
                </c:pt>
                <c:pt idx="62">
                  <c:v>2.643171806167401E-2</c:v>
                </c:pt>
                <c:pt idx="63">
                  <c:v>4.460352422907489E-2</c:v>
                </c:pt>
                <c:pt idx="64">
                  <c:v>5.3414096916299558E-2</c:v>
                </c:pt>
                <c:pt idx="65">
                  <c:v>5.0660792951541848E-2</c:v>
                </c:pt>
                <c:pt idx="66">
                  <c:v>7.819383259911894E-2</c:v>
                </c:pt>
                <c:pt idx="67">
                  <c:v>9.0308370044052858E-2</c:v>
                </c:pt>
                <c:pt idx="68">
                  <c:v>0.13546255506607929</c:v>
                </c:pt>
                <c:pt idx="69">
                  <c:v>0.33590308370044053</c:v>
                </c:pt>
                <c:pt idx="70">
                  <c:v>0.34801762114537443</c:v>
                </c:pt>
                <c:pt idx="71">
                  <c:v>0.26431718061674009</c:v>
                </c:pt>
                <c:pt idx="72">
                  <c:v>0.1789647577092511</c:v>
                </c:pt>
                <c:pt idx="73">
                  <c:v>0.10627753303964757</c:v>
                </c:pt>
                <c:pt idx="74">
                  <c:v>7.0484581497797363E-2</c:v>
                </c:pt>
                <c:pt idx="75">
                  <c:v>4.5704845814977975E-2</c:v>
                </c:pt>
                <c:pt idx="76">
                  <c:v>3.0286343612334801E-2</c:v>
                </c:pt>
                <c:pt idx="77">
                  <c:v>2.4779735682819382E-2</c:v>
                </c:pt>
                <c:pt idx="78">
                  <c:v>2.36784140969163E-2</c:v>
                </c:pt>
                <c:pt idx="79">
                  <c:v>1.5969162995594713E-2</c:v>
                </c:pt>
                <c:pt idx="80">
                  <c:v>1.0462555066079295E-2</c:v>
                </c:pt>
                <c:pt idx="81">
                  <c:v>7.1585903083700442E-3</c:v>
                </c:pt>
                <c:pt idx="82">
                  <c:v>5.5066079295154188E-3</c:v>
                </c:pt>
                <c:pt idx="83">
                  <c:v>4.4052863436123352E-3</c:v>
                </c:pt>
                <c:pt idx="84">
                  <c:v>1.6519823788546256E-3</c:v>
                </c:pt>
                <c:pt idx="85">
                  <c:v>1.1013215859030838E-3</c:v>
                </c:pt>
                <c:pt idx="86">
                  <c:v>2.2026431718061676E-3</c:v>
                </c:pt>
                <c:pt idx="87">
                  <c:v>2.7533039647577094E-3</c:v>
                </c:pt>
                <c:pt idx="88">
                  <c:v>1.6519823788546256E-3</c:v>
                </c:pt>
                <c:pt idx="89">
                  <c:v>2.2026431718061676E-3</c:v>
                </c:pt>
                <c:pt idx="90">
                  <c:v>2.2026431718061676E-3</c:v>
                </c:pt>
                <c:pt idx="91">
                  <c:v>2.2026431718061676E-3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val>
        </c:ser>
        <c:ser>
          <c:idx val="6"/>
          <c:order val="6"/>
          <c:tx>
            <c:strRef>
              <c:f>Class!$C$22</c:f>
              <c:strCache>
                <c:ptCount val="1"/>
                <c:pt idx="0">
                  <c:v>Индивидуальные консультации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18169627624671908"/>
                  <c:y val="0.16756666193739606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947916666666662E-2"/>
                      <c:h val="7.03426757571705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Class!$E$22:$CV$22</c:f>
              <c:numCache>
                <c:formatCode>0%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5.5066079295154188E-3</c:v>
                </c:pt>
                <c:pt idx="28">
                  <c:v>5.5066079295154188E-3</c:v>
                </c:pt>
                <c:pt idx="29">
                  <c:v>0</c:v>
                </c:pt>
                <c:pt idx="30">
                  <c:v>1.1013215859030838E-3</c:v>
                </c:pt>
                <c:pt idx="31">
                  <c:v>6.0572687224669606E-3</c:v>
                </c:pt>
                <c:pt idx="32">
                  <c:v>1.7070484581497798E-2</c:v>
                </c:pt>
                <c:pt idx="33">
                  <c:v>2.1475770925110133E-2</c:v>
                </c:pt>
                <c:pt idx="34">
                  <c:v>6.0572687224669606E-3</c:v>
                </c:pt>
                <c:pt idx="35">
                  <c:v>2.7533039647577094E-3</c:v>
                </c:pt>
                <c:pt idx="36">
                  <c:v>3.854625550660793E-3</c:v>
                </c:pt>
                <c:pt idx="37">
                  <c:v>3.854625550660793E-3</c:v>
                </c:pt>
                <c:pt idx="38">
                  <c:v>4.4052863436123352E-3</c:v>
                </c:pt>
                <c:pt idx="39">
                  <c:v>4.4052863436123352E-3</c:v>
                </c:pt>
                <c:pt idx="40">
                  <c:v>3.854625550660793E-3</c:v>
                </c:pt>
                <c:pt idx="41">
                  <c:v>5.5066079295154188E-3</c:v>
                </c:pt>
                <c:pt idx="42">
                  <c:v>4.955947136563877E-3</c:v>
                </c:pt>
                <c:pt idx="43">
                  <c:v>2.2026431718061676E-3</c:v>
                </c:pt>
                <c:pt idx="44">
                  <c:v>2.2026431718061676E-3</c:v>
                </c:pt>
                <c:pt idx="45">
                  <c:v>2.2026431718061676E-3</c:v>
                </c:pt>
                <c:pt idx="46">
                  <c:v>1.1013215859030838E-3</c:v>
                </c:pt>
                <c:pt idx="47">
                  <c:v>1.1013215859030838E-3</c:v>
                </c:pt>
                <c:pt idx="48">
                  <c:v>1.1013215859030838E-3</c:v>
                </c:pt>
                <c:pt idx="49">
                  <c:v>3.3039647577092512E-3</c:v>
                </c:pt>
                <c:pt idx="50">
                  <c:v>3.854625550660793E-3</c:v>
                </c:pt>
                <c:pt idx="51">
                  <c:v>2.2026431718061676E-3</c:v>
                </c:pt>
                <c:pt idx="52">
                  <c:v>2.7533039647577094E-3</c:v>
                </c:pt>
                <c:pt idx="53">
                  <c:v>2.2026431718061676E-3</c:v>
                </c:pt>
                <c:pt idx="54">
                  <c:v>5.5066079295154188E-3</c:v>
                </c:pt>
                <c:pt idx="55">
                  <c:v>1.7070484581497798E-2</c:v>
                </c:pt>
                <c:pt idx="56">
                  <c:v>2.36784140969163E-2</c:v>
                </c:pt>
                <c:pt idx="57">
                  <c:v>2.36784140969163E-2</c:v>
                </c:pt>
                <c:pt idx="58">
                  <c:v>3.0837004405286344E-2</c:v>
                </c:pt>
                <c:pt idx="59">
                  <c:v>3.0286343612334801E-2</c:v>
                </c:pt>
                <c:pt idx="60">
                  <c:v>2.7533039647577091E-2</c:v>
                </c:pt>
                <c:pt idx="61">
                  <c:v>2.643171806167401E-2</c:v>
                </c:pt>
                <c:pt idx="62">
                  <c:v>6.0572687224669602E-2</c:v>
                </c:pt>
                <c:pt idx="63">
                  <c:v>0.11949339207048458</c:v>
                </c:pt>
                <c:pt idx="64">
                  <c:v>0.21585903083700442</c:v>
                </c:pt>
                <c:pt idx="65">
                  <c:v>0.21420704845814978</c:v>
                </c:pt>
                <c:pt idx="66">
                  <c:v>0.20704845814977973</c:v>
                </c:pt>
                <c:pt idx="67">
                  <c:v>0.19107929515418501</c:v>
                </c:pt>
                <c:pt idx="68">
                  <c:v>0.15528634361233482</c:v>
                </c:pt>
                <c:pt idx="69">
                  <c:v>3.9647577092511016E-2</c:v>
                </c:pt>
                <c:pt idx="70">
                  <c:v>2.092511013215859E-2</c:v>
                </c:pt>
                <c:pt idx="71">
                  <c:v>1.5418502202643172E-2</c:v>
                </c:pt>
                <c:pt idx="72">
                  <c:v>1.4317180616740088E-2</c:v>
                </c:pt>
                <c:pt idx="73">
                  <c:v>7.1585903083700442E-3</c:v>
                </c:pt>
                <c:pt idx="74">
                  <c:v>6.0572687224669606E-3</c:v>
                </c:pt>
                <c:pt idx="75">
                  <c:v>3.3039647577092512E-3</c:v>
                </c:pt>
                <c:pt idx="76">
                  <c:v>6.0572687224669606E-3</c:v>
                </c:pt>
                <c:pt idx="77">
                  <c:v>5.5066079295154188E-3</c:v>
                </c:pt>
                <c:pt idx="78">
                  <c:v>4.4052863436123352E-3</c:v>
                </c:pt>
                <c:pt idx="79">
                  <c:v>4.4052863436123352E-3</c:v>
                </c:pt>
                <c:pt idx="80">
                  <c:v>4.4052863436123352E-3</c:v>
                </c:pt>
                <c:pt idx="81">
                  <c:v>4.4052863436123352E-3</c:v>
                </c:pt>
                <c:pt idx="82">
                  <c:v>4.4052863436123352E-3</c:v>
                </c:pt>
                <c:pt idx="83">
                  <c:v>4.4052863436123352E-3</c:v>
                </c:pt>
                <c:pt idx="84">
                  <c:v>5.5066079295154188E-3</c:v>
                </c:pt>
                <c:pt idx="85">
                  <c:v>2.7533039647577094E-3</c:v>
                </c:pt>
                <c:pt idx="86">
                  <c:v>1.6519823788546256E-3</c:v>
                </c:pt>
                <c:pt idx="87">
                  <c:v>5.506607929515419E-4</c:v>
                </c:pt>
                <c:pt idx="88">
                  <c:v>5.506607929515419E-4</c:v>
                </c:pt>
                <c:pt idx="89">
                  <c:v>5.506607929515419E-4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val>
        </c:ser>
        <c:ser>
          <c:idx val="7"/>
          <c:order val="7"/>
          <c:tx>
            <c:strRef>
              <c:f>Class!$C$23</c:f>
              <c:strCache>
                <c:ptCount val="1"/>
                <c:pt idx="0">
                  <c:v>Внеурочная деятельность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19674519323936385"/>
                  <c:y val="6.819859215236051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Class!$E$23:$CV$23</c:f>
              <c:numCache>
                <c:formatCode>0%</c:formatCode>
                <c:ptCount val="96"/>
                <c:pt idx="0">
                  <c:v>5.506607929515419E-4</c:v>
                </c:pt>
                <c:pt idx="1">
                  <c:v>5.506607929515419E-4</c:v>
                </c:pt>
                <c:pt idx="2">
                  <c:v>5.506607929515419E-4</c:v>
                </c:pt>
                <c:pt idx="3">
                  <c:v>5.506607929515419E-4</c:v>
                </c:pt>
                <c:pt idx="4">
                  <c:v>5.506607929515419E-4</c:v>
                </c:pt>
                <c:pt idx="5">
                  <c:v>5.506607929515419E-4</c:v>
                </c:pt>
                <c:pt idx="6">
                  <c:v>5.506607929515419E-4</c:v>
                </c:pt>
                <c:pt idx="7">
                  <c:v>5.506607929515419E-4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5.506607929515419E-4</c:v>
                </c:pt>
                <c:pt idx="30">
                  <c:v>5.506607929515419E-4</c:v>
                </c:pt>
                <c:pt idx="31">
                  <c:v>1.1013215859030838E-3</c:v>
                </c:pt>
                <c:pt idx="32">
                  <c:v>0.1183920704845815</c:v>
                </c:pt>
                <c:pt idx="33">
                  <c:v>9.0859030837004404E-2</c:v>
                </c:pt>
                <c:pt idx="34">
                  <c:v>2.1475770925110133E-2</c:v>
                </c:pt>
                <c:pt idx="35">
                  <c:v>3.3039647577092512E-3</c:v>
                </c:pt>
                <c:pt idx="36">
                  <c:v>4.4052863436123352E-3</c:v>
                </c:pt>
                <c:pt idx="37">
                  <c:v>2.1475770925110133E-2</c:v>
                </c:pt>
                <c:pt idx="38">
                  <c:v>1.0462555066079295E-2</c:v>
                </c:pt>
                <c:pt idx="39">
                  <c:v>4.955947136563877E-3</c:v>
                </c:pt>
                <c:pt idx="40">
                  <c:v>1.817180616740088E-2</c:v>
                </c:pt>
                <c:pt idx="41">
                  <c:v>2.2026431718061675E-2</c:v>
                </c:pt>
                <c:pt idx="42">
                  <c:v>1.5418502202643172E-2</c:v>
                </c:pt>
                <c:pt idx="43">
                  <c:v>1.6519823788546256E-2</c:v>
                </c:pt>
                <c:pt idx="44">
                  <c:v>2.1475770925110133E-2</c:v>
                </c:pt>
                <c:pt idx="45">
                  <c:v>2.092511013215859E-2</c:v>
                </c:pt>
                <c:pt idx="46">
                  <c:v>2.1475770925110133E-2</c:v>
                </c:pt>
                <c:pt idx="47">
                  <c:v>2.5330396475770924E-2</c:v>
                </c:pt>
                <c:pt idx="48">
                  <c:v>2.3127753303964757E-2</c:v>
                </c:pt>
                <c:pt idx="49">
                  <c:v>4.680616740088106E-2</c:v>
                </c:pt>
                <c:pt idx="50">
                  <c:v>7.9295154185022032E-2</c:v>
                </c:pt>
                <c:pt idx="51">
                  <c:v>3.1938325991189426E-2</c:v>
                </c:pt>
                <c:pt idx="52">
                  <c:v>2.4229074889867842E-2</c:v>
                </c:pt>
                <c:pt idx="53">
                  <c:v>1.9823788546255508E-2</c:v>
                </c:pt>
                <c:pt idx="54">
                  <c:v>2.092511013215859E-2</c:v>
                </c:pt>
                <c:pt idx="55">
                  <c:v>2.0374449339207047E-2</c:v>
                </c:pt>
                <c:pt idx="56">
                  <c:v>3.1387665198237887E-2</c:v>
                </c:pt>
                <c:pt idx="57">
                  <c:v>3.1938325991189426E-2</c:v>
                </c:pt>
                <c:pt idx="58">
                  <c:v>3.4691629955947136E-2</c:v>
                </c:pt>
                <c:pt idx="59">
                  <c:v>3.0286343612334801E-2</c:v>
                </c:pt>
                <c:pt idx="60">
                  <c:v>4.8458149779735685E-2</c:v>
                </c:pt>
                <c:pt idx="61">
                  <c:v>4.7356828193832599E-2</c:v>
                </c:pt>
                <c:pt idx="62">
                  <c:v>7.0484581497797363E-2</c:v>
                </c:pt>
                <c:pt idx="63">
                  <c:v>0.11674008810572688</c:v>
                </c:pt>
                <c:pt idx="64">
                  <c:v>0.1696035242290749</c:v>
                </c:pt>
                <c:pt idx="65">
                  <c:v>0.19328193832599119</c:v>
                </c:pt>
                <c:pt idx="66">
                  <c:v>0.1921806167400881</c:v>
                </c:pt>
                <c:pt idx="67">
                  <c:v>0.18116740088105726</c:v>
                </c:pt>
                <c:pt idx="68">
                  <c:v>0.16795154185022027</c:v>
                </c:pt>
                <c:pt idx="69">
                  <c:v>0.11894273127753303</c:v>
                </c:pt>
                <c:pt idx="70">
                  <c:v>8.590308370044053E-2</c:v>
                </c:pt>
                <c:pt idx="71">
                  <c:v>6.6629955947136568E-2</c:v>
                </c:pt>
                <c:pt idx="72">
                  <c:v>6.4977973568281944E-2</c:v>
                </c:pt>
                <c:pt idx="73">
                  <c:v>4.9008810572687224E-2</c:v>
                </c:pt>
                <c:pt idx="74">
                  <c:v>4.1299559471365641E-2</c:v>
                </c:pt>
                <c:pt idx="75">
                  <c:v>3.6894273127753306E-2</c:v>
                </c:pt>
                <c:pt idx="76">
                  <c:v>3.5792951541850221E-2</c:v>
                </c:pt>
                <c:pt idx="77">
                  <c:v>2.8634361233480177E-2</c:v>
                </c:pt>
                <c:pt idx="78">
                  <c:v>2.5881057268722467E-2</c:v>
                </c:pt>
                <c:pt idx="79">
                  <c:v>1.9273127753303965E-2</c:v>
                </c:pt>
                <c:pt idx="80">
                  <c:v>1.817180616740088E-2</c:v>
                </c:pt>
                <c:pt idx="81">
                  <c:v>1.2114537444933921E-2</c:v>
                </c:pt>
                <c:pt idx="82">
                  <c:v>9.3612334801762113E-3</c:v>
                </c:pt>
                <c:pt idx="83">
                  <c:v>8.8105726872246704E-3</c:v>
                </c:pt>
                <c:pt idx="84">
                  <c:v>9.911894273127754E-3</c:v>
                </c:pt>
                <c:pt idx="85">
                  <c:v>5.5066079295154188E-3</c:v>
                </c:pt>
                <c:pt idx="86">
                  <c:v>6.0572687224669606E-3</c:v>
                </c:pt>
                <c:pt idx="87">
                  <c:v>4.955947136563877E-3</c:v>
                </c:pt>
                <c:pt idx="88">
                  <c:v>3.854625550660793E-3</c:v>
                </c:pt>
                <c:pt idx="89">
                  <c:v>3.3039647577092512E-3</c:v>
                </c:pt>
                <c:pt idx="90">
                  <c:v>3.854625550660793E-3</c:v>
                </c:pt>
                <c:pt idx="91">
                  <c:v>1.6519823788546256E-3</c:v>
                </c:pt>
                <c:pt idx="92">
                  <c:v>1.1013215859030838E-3</c:v>
                </c:pt>
                <c:pt idx="93">
                  <c:v>5.506607929515419E-4</c:v>
                </c:pt>
                <c:pt idx="94">
                  <c:v>5.506607929515419E-4</c:v>
                </c:pt>
                <c:pt idx="95">
                  <c:v>5.506607929515419E-4</c:v>
                </c:pt>
              </c:numCache>
            </c:numRef>
          </c:val>
        </c:ser>
        <c:ser>
          <c:idx val="8"/>
          <c:order val="8"/>
          <c:tx>
            <c:strRef>
              <c:f>Class!$C$24</c:f>
              <c:strCache>
                <c:ptCount val="1"/>
                <c:pt idx="0">
                  <c:v>Подготовка к олимпиадам, соревнованиям и конкурсам</c:v>
                </c:pt>
              </c:strCache>
            </c:strRef>
          </c:tx>
          <c:spPr>
            <a:solidFill>
              <a:schemeClr val="accent1">
                <a:tint val="74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7.869807729574553E-2"/>
                  <c:y val="-4.011681891315324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Class!$E$24:$CV$24</c:f>
              <c:numCache>
                <c:formatCode>0%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5.506607929515419E-4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1.1013215859030838E-3</c:v>
                </c:pt>
                <c:pt idx="33">
                  <c:v>2.7533039647577094E-3</c:v>
                </c:pt>
                <c:pt idx="34">
                  <c:v>3.3039647577092512E-3</c:v>
                </c:pt>
                <c:pt idx="35">
                  <c:v>2.2026431718061676E-3</c:v>
                </c:pt>
                <c:pt idx="36">
                  <c:v>1.6519823788546256E-3</c:v>
                </c:pt>
                <c:pt idx="37">
                  <c:v>2.2026431718061676E-3</c:v>
                </c:pt>
                <c:pt idx="38">
                  <c:v>2.2026431718061676E-3</c:v>
                </c:pt>
                <c:pt idx="39">
                  <c:v>2.2026431718061676E-3</c:v>
                </c:pt>
                <c:pt idx="40">
                  <c:v>2.2026431718061676E-3</c:v>
                </c:pt>
                <c:pt idx="41">
                  <c:v>2.2026431718061676E-3</c:v>
                </c:pt>
                <c:pt idx="42">
                  <c:v>2.2026431718061676E-3</c:v>
                </c:pt>
                <c:pt idx="43">
                  <c:v>2.2026431718061676E-3</c:v>
                </c:pt>
                <c:pt idx="44">
                  <c:v>2.2026431718061676E-3</c:v>
                </c:pt>
                <c:pt idx="45">
                  <c:v>2.2026431718061676E-3</c:v>
                </c:pt>
                <c:pt idx="46">
                  <c:v>2.2026431718061676E-3</c:v>
                </c:pt>
                <c:pt idx="47">
                  <c:v>5.506607929515419E-4</c:v>
                </c:pt>
                <c:pt idx="48">
                  <c:v>1.6519823788546256E-3</c:v>
                </c:pt>
                <c:pt idx="49">
                  <c:v>2.7533039647577094E-3</c:v>
                </c:pt>
                <c:pt idx="50">
                  <c:v>2.7533039647577094E-3</c:v>
                </c:pt>
                <c:pt idx="51">
                  <c:v>2.2026431718061676E-3</c:v>
                </c:pt>
                <c:pt idx="52">
                  <c:v>2.2026431718061676E-3</c:v>
                </c:pt>
                <c:pt idx="53">
                  <c:v>2.2026431718061676E-3</c:v>
                </c:pt>
                <c:pt idx="54">
                  <c:v>2.2026431718061676E-3</c:v>
                </c:pt>
                <c:pt idx="55">
                  <c:v>2.2026431718061676E-3</c:v>
                </c:pt>
                <c:pt idx="56">
                  <c:v>2.2026431718061676E-3</c:v>
                </c:pt>
                <c:pt idx="57">
                  <c:v>1.6519823788546256E-3</c:v>
                </c:pt>
                <c:pt idx="58">
                  <c:v>1.6519823788546256E-3</c:v>
                </c:pt>
                <c:pt idx="59">
                  <c:v>0</c:v>
                </c:pt>
                <c:pt idx="60">
                  <c:v>5.506607929515419E-4</c:v>
                </c:pt>
                <c:pt idx="61">
                  <c:v>1.1013215859030838E-3</c:v>
                </c:pt>
                <c:pt idx="62">
                  <c:v>1.1013215859030838E-3</c:v>
                </c:pt>
                <c:pt idx="63">
                  <c:v>1.1013215859030838E-3</c:v>
                </c:pt>
                <c:pt idx="64">
                  <c:v>1.1013215859030838E-3</c:v>
                </c:pt>
                <c:pt idx="65">
                  <c:v>2.2026431718061676E-3</c:v>
                </c:pt>
                <c:pt idx="66">
                  <c:v>1.6519823788546256E-3</c:v>
                </c:pt>
                <c:pt idx="67">
                  <c:v>1.1013215859030838E-3</c:v>
                </c:pt>
                <c:pt idx="68">
                  <c:v>1.6519823788546256E-3</c:v>
                </c:pt>
                <c:pt idx="69">
                  <c:v>1.1013215859030838E-3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1.1013215859030838E-3</c:v>
                </c:pt>
                <c:pt idx="76">
                  <c:v>1.6519823788546256E-3</c:v>
                </c:pt>
                <c:pt idx="77">
                  <c:v>3.3039647577092512E-3</c:v>
                </c:pt>
                <c:pt idx="78">
                  <c:v>3.3039647577092512E-3</c:v>
                </c:pt>
                <c:pt idx="79">
                  <c:v>3.3039647577092512E-3</c:v>
                </c:pt>
                <c:pt idx="80">
                  <c:v>3.854625550660793E-3</c:v>
                </c:pt>
                <c:pt idx="81">
                  <c:v>2.7533039647577094E-3</c:v>
                </c:pt>
                <c:pt idx="82">
                  <c:v>2.2026431718061676E-3</c:v>
                </c:pt>
                <c:pt idx="83">
                  <c:v>1.1013215859030838E-3</c:v>
                </c:pt>
                <c:pt idx="84">
                  <c:v>1.1013215859030838E-3</c:v>
                </c:pt>
                <c:pt idx="85">
                  <c:v>1.1013215859030838E-3</c:v>
                </c:pt>
                <c:pt idx="86">
                  <c:v>1.1013215859030838E-3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2.7533039647577094E-3</c:v>
                </c:pt>
                <c:pt idx="93">
                  <c:v>2.7533039647577094E-3</c:v>
                </c:pt>
                <c:pt idx="94">
                  <c:v>2.7533039647577094E-3</c:v>
                </c:pt>
                <c:pt idx="95">
                  <c:v>2.7533039647577094E-3</c:v>
                </c:pt>
              </c:numCache>
            </c:numRef>
          </c:val>
        </c:ser>
        <c:ser>
          <c:idx val="9"/>
          <c:order val="9"/>
          <c:tx>
            <c:strRef>
              <c:f>Class!$C$25</c:f>
              <c:strCache>
                <c:ptCount val="1"/>
                <c:pt idx="0">
                  <c:v>Подготовка к поступлению в вузы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27425087542456766"/>
                  <c:y val="3.811097796749558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Class!$E$25:$CV$25</c:f>
              <c:numCache>
                <c:formatCode>0%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4.955947136563877E-3</c:v>
                </c:pt>
                <c:pt idx="30">
                  <c:v>0</c:v>
                </c:pt>
                <c:pt idx="31">
                  <c:v>0</c:v>
                </c:pt>
                <c:pt idx="32">
                  <c:v>2.2026431718061676E-3</c:v>
                </c:pt>
                <c:pt idx="33">
                  <c:v>1.5418502202643172E-2</c:v>
                </c:pt>
                <c:pt idx="34">
                  <c:v>1.3215859030837005E-2</c:v>
                </c:pt>
                <c:pt idx="35">
                  <c:v>0</c:v>
                </c:pt>
                <c:pt idx="36">
                  <c:v>0</c:v>
                </c:pt>
                <c:pt idx="37">
                  <c:v>3.3039647577092512E-3</c:v>
                </c:pt>
                <c:pt idx="38">
                  <c:v>3.3039647577092512E-3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5.506607929515419E-4</c:v>
                </c:pt>
                <c:pt idx="43">
                  <c:v>5.506607929515419E-4</c:v>
                </c:pt>
                <c:pt idx="44">
                  <c:v>0</c:v>
                </c:pt>
                <c:pt idx="45">
                  <c:v>1.1013215859030838E-3</c:v>
                </c:pt>
                <c:pt idx="46">
                  <c:v>2.2026431718061676E-3</c:v>
                </c:pt>
                <c:pt idx="47">
                  <c:v>2.2026431718061676E-3</c:v>
                </c:pt>
                <c:pt idx="48">
                  <c:v>1.1013215859030838E-3</c:v>
                </c:pt>
                <c:pt idx="49">
                  <c:v>1.1013215859030838E-3</c:v>
                </c:pt>
                <c:pt idx="50">
                  <c:v>2.7533039647577094E-3</c:v>
                </c:pt>
                <c:pt idx="51">
                  <c:v>1.5418502202643172E-2</c:v>
                </c:pt>
                <c:pt idx="52">
                  <c:v>1.5418502202643172E-2</c:v>
                </c:pt>
                <c:pt idx="53">
                  <c:v>1.1013215859030838E-3</c:v>
                </c:pt>
                <c:pt idx="54">
                  <c:v>3.3039647577092512E-3</c:v>
                </c:pt>
                <c:pt idx="55">
                  <c:v>3.3039647577092512E-3</c:v>
                </c:pt>
                <c:pt idx="56">
                  <c:v>3.3039647577092512E-3</c:v>
                </c:pt>
                <c:pt idx="57">
                  <c:v>3.3039647577092512E-3</c:v>
                </c:pt>
                <c:pt idx="58">
                  <c:v>1.3215859030837005E-2</c:v>
                </c:pt>
                <c:pt idx="59">
                  <c:v>1.6519823788546256E-2</c:v>
                </c:pt>
                <c:pt idx="60">
                  <c:v>4.955947136563877E-3</c:v>
                </c:pt>
                <c:pt idx="61">
                  <c:v>6.0572687224669606E-3</c:v>
                </c:pt>
                <c:pt idx="62">
                  <c:v>6.6079295154185024E-3</c:v>
                </c:pt>
                <c:pt idx="63">
                  <c:v>4.955947136563877E-3</c:v>
                </c:pt>
                <c:pt idx="64">
                  <c:v>5.5066079295154188E-3</c:v>
                </c:pt>
                <c:pt idx="65">
                  <c:v>6.0572687224669606E-3</c:v>
                </c:pt>
                <c:pt idx="66">
                  <c:v>7.1585903083700442E-3</c:v>
                </c:pt>
                <c:pt idx="67">
                  <c:v>7.1585903083700442E-3</c:v>
                </c:pt>
                <c:pt idx="68">
                  <c:v>3.854625550660793E-3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2.7533039647577094E-3</c:v>
                </c:pt>
                <c:pt idx="73">
                  <c:v>1.4867841409691629E-2</c:v>
                </c:pt>
                <c:pt idx="74">
                  <c:v>1.817180616740088E-2</c:v>
                </c:pt>
                <c:pt idx="75">
                  <c:v>8.8105726872246704E-3</c:v>
                </c:pt>
                <c:pt idx="76">
                  <c:v>3.854625550660793E-3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1.6519823788546256E-3</c:v>
                </c:pt>
                <c:pt idx="85">
                  <c:v>2.7533039647577094E-3</c:v>
                </c:pt>
                <c:pt idx="86">
                  <c:v>5.506607929515419E-4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val>
        </c:ser>
        <c:ser>
          <c:idx val="10"/>
          <c:order val="10"/>
          <c:tx>
            <c:strRef>
              <c:f>Class!$C$26</c:f>
              <c:strCache>
                <c:ptCount val="1"/>
                <c:pt idx="0">
                  <c:v>Подготовка к итоговым школьным экзаменам </c:v>
                </c:pt>
              </c:strCache>
            </c:strRef>
          </c:tx>
          <c:spPr>
            <a:solidFill>
              <a:schemeClr val="accent1">
                <a:tint val="52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12043190616470141"/>
                  <c:y val="8.023363782630649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Class!$E$26:$CV$26</c:f>
              <c:numCache>
                <c:formatCode>0%</c:formatCode>
                <c:ptCount val="96"/>
                <c:pt idx="0">
                  <c:v>1.1013215859030838E-3</c:v>
                </c:pt>
                <c:pt idx="1">
                  <c:v>1.1013215859030838E-3</c:v>
                </c:pt>
                <c:pt idx="2">
                  <c:v>1.1013215859030838E-3</c:v>
                </c:pt>
                <c:pt idx="3">
                  <c:v>1.1013215859030838E-3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5.506607929515419E-4</c:v>
                </c:pt>
                <c:pt idx="26">
                  <c:v>5.506607929515419E-4</c:v>
                </c:pt>
                <c:pt idx="27">
                  <c:v>5.506607929515419E-4</c:v>
                </c:pt>
                <c:pt idx="28">
                  <c:v>0</c:v>
                </c:pt>
                <c:pt idx="29">
                  <c:v>5.506607929515419E-4</c:v>
                </c:pt>
                <c:pt idx="30">
                  <c:v>5.506607929515419E-4</c:v>
                </c:pt>
                <c:pt idx="31">
                  <c:v>5.506607929515419E-4</c:v>
                </c:pt>
                <c:pt idx="32">
                  <c:v>5.506607929515419E-4</c:v>
                </c:pt>
                <c:pt idx="33">
                  <c:v>5.506607929515419E-4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5.506607929515419E-4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5.506607929515419E-4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5.506607929515419E-4</c:v>
                </c:pt>
                <c:pt idx="53">
                  <c:v>5.506607929515419E-4</c:v>
                </c:pt>
                <c:pt idx="54">
                  <c:v>1.1013215859030838E-3</c:v>
                </c:pt>
                <c:pt idx="55">
                  <c:v>2.2026431718061676E-3</c:v>
                </c:pt>
                <c:pt idx="56">
                  <c:v>2.2026431718061676E-3</c:v>
                </c:pt>
                <c:pt idx="57">
                  <c:v>1.6519823788546256E-3</c:v>
                </c:pt>
                <c:pt idx="58">
                  <c:v>5.506607929515419E-4</c:v>
                </c:pt>
                <c:pt idx="59">
                  <c:v>3.3039647577092512E-3</c:v>
                </c:pt>
                <c:pt idx="60">
                  <c:v>3.3039647577092512E-3</c:v>
                </c:pt>
                <c:pt idx="61">
                  <c:v>2.2026431718061676E-3</c:v>
                </c:pt>
                <c:pt idx="62">
                  <c:v>2.7533039647577094E-3</c:v>
                </c:pt>
                <c:pt idx="63">
                  <c:v>6.0572687224669606E-3</c:v>
                </c:pt>
                <c:pt idx="64">
                  <c:v>7.1585903083700442E-3</c:v>
                </c:pt>
                <c:pt idx="65">
                  <c:v>6.0572687224669606E-3</c:v>
                </c:pt>
                <c:pt idx="66">
                  <c:v>4.4052863436123352E-3</c:v>
                </c:pt>
                <c:pt idx="67">
                  <c:v>3.854625550660793E-3</c:v>
                </c:pt>
                <c:pt idx="68">
                  <c:v>1.1013215859030838E-3</c:v>
                </c:pt>
                <c:pt idx="69">
                  <c:v>5.506607929515419E-4</c:v>
                </c:pt>
                <c:pt idx="70">
                  <c:v>0</c:v>
                </c:pt>
                <c:pt idx="71">
                  <c:v>0</c:v>
                </c:pt>
                <c:pt idx="72">
                  <c:v>5.506607929515419E-4</c:v>
                </c:pt>
                <c:pt idx="73">
                  <c:v>2.2026431718061676E-3</c:v>
                </c:pt>
                <c:pt idx="74">
                  <c:v>2.7533039647577094E-3</c:v>
                </c:pt>
                <c:pt idx="75">
                  <c:v>2.7533039647577094E-3</c:v>
                </c:pt>
                <c:pt idx="76">
                  <c:v>6.0572687224669606E-3</c:v>
                </c:pt>
                <c:pt idx="77">
                  <c:v>4.4052863436123352E-3</c:v>
                </c:pt>
                <c:pt idx="78">
                  <c:v>4.4052863436123352E-3</c:v>
                </c:pt>
                <c:pt idx="79">
                  <c:v>4.4052863436123352E-3</c:v>
                </c:pt>
                <c:pt idx="80">
                  <c:v>4.4052863436123352E-3</c:v>
                </c:pt>
                <c:pt idx="81">
                  <c:v>4.4052863436123352E-3</c:v>
                </c:pt>
                <c:pt idx="82">
                  <c:v>5.5066079295154188E-3</c:v>
                </c:pt>
                <c:pt idx="83">
                  <c:v>4.955947136563877E-3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5.506607929515419E-4</c:v>
                </c:pt>
                <c:pt idx="88">
                  <c:v>5.506607929515419E-4</c:v>
                </c:pt>
                <c:pt idx="89">
                  <c:v>5.506607929515419E-4</c:v>
                </c:pt>
                <c:pt idx="90">
                  <c:v>5.506607929515419E-4</c:v>
                </c:pt>
                <c:pt idx="91">
                  <c:v>5.506607929515419E-4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val>
        </c:ser>
        <c:ser>
          <c:idx val="11"/>
          <c:order val="11"/>
          <c:tx>
            <c:strRef>
              <c:f>Class!$C$27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24444099766102789"/>
                  <c:y val="1.6046727565261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Class!$E$1:$CV$1</c:f>
              <c:numCache>
                <c:formatCode>h:mm;@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2.0833333333333301E-2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5.2083333333333301E-2</c:v>
                </c:pt>
                <c:pt idx="6">
                  <c:v>6.25E-2</c:v>
                </c:pt>
                <c:pt idx="7">
                  <c:v>7.2916666666666699E-2</c:v>
                </c:pt>
                <c:pt idx="8">
                  <c:v>8.3333333333333301E-2</c:v>
                </c:pt>
                <c:pt idx="9">
                  <c:v>9.375E-2</c:v>
                </c:pt>
                <c:pt idx="10">
                  <c:v>0.104166666666667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0.14583333333333301</c:v>
                </c:pt>
                <c:pt idx="15">
                  <c:v>0.15625</c:v>
                </c:pt>
                <c:pt idx="16">
                  <c:v>0.16666666666666699</c:v>
                </c:pt>
                <c:pt idx="17">
                  <c:v>0.17708333333333301</c:v>
                </c:pt>
                <c:pt idx="18">
                  <c:v>0.1875</c:v>
                </c:pt>
                <c:pt idx="19">
                  <c:v>0.19791666666666699</c:v>
                </c:pt>
                <c:pt idx="20">
                  <c:v>0.20833333333333301</c:v>
                </c:pt>
                <c:pt idx="21">
                  <c:v>0.21875</c:v>
                </c:pt>
                <c:pt idx="22">
                  <c:v>0.22916666666666699</c:v>
                </c:pt>
                <c:pt idx="23">
                  <c:v>0.23958333333333301</c:v>
                </c:pt>
                <c:pt idx="24">
                  <c:v>0.25</c:v>
                </c:pt>
                <c:pt idx="25">
                  <c:v>0.26041666666666702</c:v>
                </c:pt>
                <c:pt idx="26">
                  <c:v>0.27083333333333298</c:v>
                </c:pt>
                <c:pt idx="27">
                  <c:v>0.28125</c:v>
                </c:pt>
                <c:pt idx="28">
                  <c:v>0.29166666666666702</c:v>
                </c:pt>
                <c:pt idx="29">
                  <c:v>0.30208333333333298</c:v>
                </c:pt>
                <c:pt idx="30">
                  <c:v>0.3125</c:v>
                </c:pt>
                <c:pt idx="31">
                  <c:v>0.32291666666666702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0.35416666666666702</c:v>
                </c:pt>
                <c:pt idx="35">
                  <c:v>0.36458333333333298</c:v>
                </c:pt>
                <c:pt idx="36">
                  <c:v>0.375</c:v>
                </c:pt>
                <c:pt idx="37">
                  <c:v>0.38541666666666702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0.41666666666666669</c:v>
                </c:pt>
                <c:pt idx="41">
                  <c:v>0.42708333333333298</c:v>
                </c:pt>
                <c:pt idx="42">
                  <c:v>0.4375</c:v>
                </c:pt>
                <c:pt idx="43">
                  <c:v>0.44791666666666702</c:v>
                </c:pt>
                <c:pt idx="44">
                  <c:v>0.45833333333333298</c:v>
                </c:pt>
                <c:pt idx="45">
                  <c:v>0.46875</c:v>
                </c:pt>
                <c:pt idx="46">
                  <c:v>0.47916666666666702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0.51041666666666696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0.58333333333333304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</c:v>
                </c:pt>
                <c:pt idx="61">
                  <c:v>0.63541666666666696</c:v>
                </c:pt>
                <c:pt idx="62">
                  <c:v>0.64583333333333304</c:v>
                </c:pt>
                <c:pt idx="63">
                  <c:v>0.65625</c:v>
                </c:pt>
                <c:pt idx="64">
                  <c:v>0.66666666666666696</c:v>
                </c:pt>
                <c:pt idx="65">
                  <c:v>0.67708333333333304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</c:v>
                </c:pt>
                <c:pt idx="73">
                  <c:v>0.76041666666666696</c:v>
                </c:pt>
                <c:pt idx="74">
                  <c:v>0.77083333333333304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</c:v>
                </c:pt>
                <c:pt idx="85">
                  <c:v>0.88541666666666696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</c:v>
                </c:pt>
                <c:pt idx="94">
                  <c:v>0.97916666666666696</c:v>
                </c:pt>
                <c:pt idx="95">
                  <c:v>0.98958333333333304</c:v>
                </c:pt>
              </c:numCache>
            </c:numRef>
          </c:cat>
          <c:val>
            <c:numRef>
              <c:f>Class!$E$27:$CV$27</c:f>
              <c:numCache>
                <c:formatCode>0%</c:formatCode>
                <c:ptCount val="96"/>
                <c:pt idx="0">
                  <c:v>2.8083700440528634E-2</c:v>
                </c:pt>
                <c:pt idx="1">
                  <c:v>1.817180616740088E-2</c:v>
                </c:pt>
                <c:pt idx="2">
                  <c:v>1.1563876651982379E-2</c:v>
                </c:pt>
                <c:pt idx="3">
                  <c:v>1.1013215859030838E-2</c:v>
                </c:pt>
                <c:pt idx="4">
                  <c:v>9.3612334801762113E-3</c:v>
                </c:pt>
                <c:pt idx="5">
                  <c:v>9.3612334801762113E-3</c:v>
                </c:pt>
                <c:pt idx="6">
                  <c:v>9.3612334801762113E-3</c:v>
                </c:pt>
                <c:pt idx="7">
                  <c:v>8.8105726872246704E-3</c:v>
                </c:pt>
                <c:pt idx="8">
                  <c:v>5.5066079295154188E-3</c:v>
                </c:pt>
                <c:pt idx="9">
                  <c:v>5.5066079295154188E-3</c:v>
                </c:pt>
                <c:pt idx="10">
                  <c:v>5.5066079295154188E-3</c:v>
                </c:pt>
                <c:pt idx="11">
                  <c:v>6.0572687224669606E-3</c:v>
                </c:pt>
                <c:pt idx="12">
                  <c:v>5.5066079295154188E-3</c:v>
                </c:pt>
                <c:pt idx="13">
                  <c:v>5.5066079295154188E-3</c:v>
                </c:pt>
                <c:pt idx="14">
                  <c:v>5.5066079295154188E-3</c:v>
                </c:pt>
                <c:pt idx="15">
                  <c:v>5.5066079295154188E-3</c:v>
                </c:pt>
                <c:pt idx="16">
                  <c:v>5.5066079295154188E-3</c:v>
                </c:pt>
                <c:pt idx="17">
                  <c:v>5.5066079295154188E-3</c:v>
                </c:pt>
                <c:pt idx="18">
                  <c:v>5.5066079295154188E-3</c:v>
                </c:pt>
                <c:pt idx="19">
                  <c:v>5.5066079295154188E-3</c:v>
                </c:pt>
                <c:pt idx="20">
                  <c:v>5.5066079295154188E-3</c:v>
                </c:pt>
                <c:pt idx="21">
                  <c:v>5.5066079295154188E-3</c:v>
                </c:pt>
                <c:pt idx="22">
                  <c:v>8.2599118942731278E-3</c:v>
                </c:pt>
                <c:pt idx="23">
                  <c:v>1.4317180616740088E-2</c:v>
                </c:pt>
                <c:pt idx="24">
                  <c:v>3.0286343612334801E-2</c:v>
                </c:pt>
                <c:pt idx="25">
                  <c:v>9.6916299559471369E-2</c:v>
                </c:pt>
                <c:pt idx="26">
                  <c:v>0.13986784140969163</c:v>
                </c:pt>
                <c:pt idx="27">
                  <c:v>0.26541850220264318</c:v>
                </c:pt>
                <c:pt idx="28">
                  <c:v>0.37004405286343611</c:v>
                </c:pt>
                <c:pt idx="29">
                  <c:v>0.37665198237885461</c:v>
                </c:pt>
                <c:pt idx="30">
                  <c:v>0.24944933920704845</c:v>
                </c:pt>
                <c:pt idx="31">
                  <c:v>0.21035242290748898</c:v>
                </c:pt>
                <c:pt idx="32">
                  <c:v>0.17180616740088106</c:v>
                </c:pt>
                <c:pt idx="33">
                  <c:v>0.16464757709251102</c:v>
                </c:pt>
                <c:pt idx="34">
                  <c:v>3.1938325991189426E-2</c:v>
                </c:pt>
                <c:pt idx="35">
                  <c:v>3.0286343612334801E-2</c:v>
                </c:pt>
                <c:pt idx="36">
                  <c:v>3.359030837004405E-2</c:v>
                </c:pt>
                <c:pt idx="37">
                  <c:v>3.8546255506607931E-2</c:v>
                </c:pt>
                <c:pt idx="38">
                  <c:v>4.9559471365638763E-2</c:v>
                </c:pt>
                <c:pt idx="39">
                  <c:v>4.0748898678414094E-2</c:v>
                </c:pt>
                <c:pt idx="40">
                  <c:v>4.680616740088106E-2</c:v>
                </c:pt>
                <c:pt idx="41">
                  <c:v>5.5616740088105729E-2</c:v>
                </c:pt>
                <c:pt idx="42">
                  <c:v>4.680616740088106E-2</c:v>
                </c:pt>
                <c:pt idx="43">
                  <c:v>4.6255506607929514E-2</c:v>
                </c:pt>
                <c:pt idx="44">
                  <c:v>4.3502202643171804E-2</c:v>
                </c:pt>
                <c:pt idx="45">
                  <c:v>5.0660792951541848E-2</c:v>
                </c:pt>
                <c:pt idx="46">
                  <c:v>4.680616740088106E-2</c:v>
                </c:pt>
                <c:pt idx="47">
                  <c:v>5.2312775330396473E-2</c:v>
                </c:pt>
                <c:pt idx="48">
                  <c:v>4.7907488986784139E-2</c:v>
                </c:pt>
                <c:pt idx="49">
                  <c:v>4.5704845814977975E-2</c:v>
                </c:pt>
                <c:pt idx="50">
                  <c:v>5.7819383259911893E-2</c:v>
                </c:pt>
                <c:pt idx="51">
                  <c:v>5.2312775330396473E-2</c:v>
                </c:pt>
                <c:pt idx="52">
                  <c:v>5.3414096916299558E-2</c:v>
                </c:pt>
                <c:pt idx="53">
                  <c:v>5.5616740088105729E-2</c:v>
                </c:pt>
                <c:pt idx="54">
                  <c:v>6.6079295154185022E-2</c:v>
                </c:pt>
                <c:pt idx="55">
                  <c:v>5.0660792951541848E-2</c:v>
                </c:pt>
                <c:pt idx="56">
                  <c:v>5.5066079295154183E-2</c:v>
                </c:pt>
                <c:pt idx="57">
                  <c:v>5.3414096916299558E-2</c:v>
                </c:pt>
                <c:pt idx="58">
                  <c:v>4.9559471365638763E-2</c:v>
                </c:pt>
                <c:pt idx="59">
                  <c:v>5.3414096916299558E-2</c:v>
                </c:pt>
                <c:pt idx="60">
                  <c:v>5.5616740088105729E-2</c:v>
                </c:pt>
                <c:pt idx="61">
                  <c:v>5.1211453744493395E-2</c:v>
                </c:pt>
                <c:pt idx="62">
                  <c:v>6.5528634361233476E-2</c:v>
                </c:pt>
                <c:pt idx="63">
                  <c:v>7.2136563876651988E-2</c:v>
                </c:pt>
                <c:pt idx="64">
                  <c:v>7.0484581497797363E-2</c:v>
                </c:pt>
                <c:pt idx="65">
                  <c:v>7.5440528634361237E-2</c:v>
                </c:pt>
                <c:pt idx="66">
                  <c:v>7.3237885462555066E-2</c:v>
                </c:pt>
                <c:pt idx="67">
                  <c:v>8.9757709251101325E-2</c:v>
                </c:pt>
                <c:pt idx="68">
                  <c:v>0.10462555066079295</c:v>
                </c:pt>
                <c:pt idx="69">
                  <c:v>0.12169603524229075</c:v>
                </c:pt>
                <c:pt idx="70">
                  <c:v>0.12665198237885464</c:v>
                </c:pt>
                <c:pt idx="71">
                  <c:v>0.14427312775330398</c:v>
                </c:pt>
                <c:pt idx="72">
                  <c:v>0.12169603524229075</c:v>
                </c:pt>
                <c:pt idx="73">
                  <c:v>0.12004405286343613</c:v>
                </c:pt>
                <c:pt idx="74">
                  <c:v>0.11398678414096916</c:v>
                </c:pt>
                <c:pt idx="75">
                  <c:v>0.12610132158590309</c:v>
                </c:pt>
                <c:pt idx="76">
                  <c:v>0.11729074889867841</c:v>
                </c:pt>
                <c:pt idx="77">
                  <c:v>9.9118942731277526E-2</c:v>
                </c:pt>
                <c:pt idx="78">
                  <c:v>9.6916299559471369E-2</c:v>
                </c:pt>
                <c:pt idx="79">
                  <c:v>9.6916299559471369E-2</c:v>
                </c:pt>
                <c:pt idx="80">
                  <c:v>9.1960352422907496E-2</c:v>
                </c:pt>
                <c:pt idx="81">
                  <c:v>9.4162995594713653E-2</c:v>
                </c:pt>
                <c:pt idx="82">
                  <c:v>8.8105726872246701E-2</c:v>
                </c:pt>
                <c:pt idx="83">
                  <c:v>9.5264317180616745E-2</c:v>
                </c:pt>
                <c:pt idx="84">
                  <c:v>0.11013215859030837</c:v>
                </c:pt>
                <c:pt idx="85">
                  <c:v>0.13656387665198239</c:v>
                </c:pt>
                <c:pt idx="86">
                  <c:v>0.17125550660792951</c:v>
                </c:pt>
                <c:pt idx="87">
                  <c:v>0.18447136563876651</c:v>
                </c:pt>
                <c:pt idx="88">
                  <c:v>0.15088105726872247</c:v>
                </c:pt>
                <c:pt idx="89">
                  <c:v>0.14702643171806168</c:v>
                </c:pt>
                <c:pt idx="90">
                  <c:v>0.1316079295154185</c:v>
                </c:pt>
                <c:pt idx="91">
                  <c:v>0.14041850220264318</c:v>
                </c:pt>
                <c:pt idx="92">
                  <c:v>0.10848017621145374</c:v>
                </c:pt>
                <c:pt idx="93">
                  <c:v>0.10022026431718062</c:v>
                </c:pt>
                <c:pt idx="94">
                  <c:v>7.7092511013215861E-2</c:v>
                </c:pt>
                <c:pt idx="95">
                  <c:v>6.1674008810572688E-2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5840640"/>
        <c:axId val="105842176"/>
      </c:areaChart>
      <c:catAx>
        <c:axId val="105840640"/>
        <c:scaling>
          <c:orientation val="minMax"/>
        </c:scaling>
        <c:delete val="0"/>
        <c:axPos val="b"/>
        <c:numFmt formatCode="h: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842176"/>
        <c:crosses val="autoZero"/>
        <c:auto val="1"/>
        <c:lblAlgn val="ctr"/>
        <c:lblOffset val="100"/>
        <c:noMultiLvlLbl val="0"/>
      </c:catAx>
      <c:valAx>
        <c:axId val="1058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8406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632817078460032E-2"/>
          <c:y val="0.10772016695064458"/>
          <c:w val="0.95951910898413073"/>
          <c:h val="0.71933525469592097"/>
        </c:manualLayout>
      </c:layout>
      <c:barChart>
        <c:barDir val="col"/>
        <c:grouping val="clustered"/>
        <c:varyColors val="0"/>
        <c:ser>
          <c:idx val="1"/>
          <c:order val="1"/>
          <c:tx>
            <c:v>Sleep obtained</c:v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 часов 3 минуты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6 часов 50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r>
                      <a:rPr lang="ru-RU" baseline="0" smtClean="0"/>
                      <a:t> часов 32 минуты 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r>
                      <a:rPr lang="ru-RU" baseline="0" smtClean="0"/>
                      <a:t> часов 6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6 часов 10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6 часов 7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Sleep!$U$2:$U$7</c:f>
              <c:strCache>
                <c:ptCount val="6"/>
                <c:pt idx="0">
                  <c:v>Grade 7</c:v>
                </c:pt>
                <c:pt idx="1">
                  <c:v>Grade 8</c:v>
                </c:pt>
                <c:pt idx="2">
                  <c:v>Grade 9</c:v>
                </c:pt>
                <c:pt idx="3">
                  <c:v>Grade 10</c:v>
                </c:pt>
                <c:pt idx="4">
                  <c:v>Grade 11</c:v>
                </c:pt>
                <c:pt idx="5">
                  <c:v>Grade 12</c:v>
                </c:pt>
              </c:strCache>
            </c:strRef>
          </c:cat>
          <c:val>
            <c:numRef>
              <c:f>Sleep!$W$2:$W$7</c:f>
              <c:numCache>
                <c:formatCode>0.000</c:formatCode>
                <c:ptCount val="6"/>
                <c:pt idx="0">
                  <c:v>7.0595823095823098</c:v>
                </c:pt>
                <c:pt idx="1">
                  <c:v>6.8479952124476364</c:v>
                </c:pt>
                <c:pt idx="2">
                  <c:v>6.5477888730385168</c:v>
                </c:pt>
                <c:pt idx="3">
                  <c:v>6.11231884057971</c:v>
                </c:pt>
                <c:pt idx="4">
                  <c:v>6.1723502304147466</c:v>
                </c:pt>
                <c:pt idx="5">
                  <c:v>6.126760563380282</c:v>
                </c:pt>
              </c:numCache>
            </c:numRef>
          </c:val>
          <c:extLst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05872384"/>
        <c:axId val="105887616"/>
      </c:barChart>
      <c:scatterChart>
        <c:scatterStyle val="lineMarker"/>
        <c:varyColors val="0"/>
        <c:ser>
          <c:idx val="0"/>
          <c:order val="0"/>
          <c:tx>
            <c:v>Sleep desired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shade val="76000"/>
                </a:schemeClr>
              </a:solidFill>
              <a:ln w="9525">
                <a:solidFill>
                  <a:schemeClr val="accent1">
                    <a:shade val="76000"/>
                  </a:schemeClr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8 часов 9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r>
                      <a:rPr lang="ru-RU" baseline="0" smtClean="0"/>
                      <a:t> часов 21 минута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 часов 14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8 часов 1 минута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8 часов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1848073937409264E-2"/>
                  <c:y val="-4.5056673531948602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7 часов 27 минут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yVal>
            <c:numRef>
              <c:f>Sleep!$V$2:$V$7</c:f>
              <c:numCache>
                <c:formatCode>0.000</c:formatCode>
                <c:ptCount val="6"/>
                <c:pt idx="0">
                  <c:v>8.1566339066339069</c:v>
                </c:pt>
                <c:pt idx="1">
                  <c:v>8.3590664272890489</c:v>
                </c:pt>
                <c:pt idx="2">
                  <c:v>8.2453637660485022</c:v>
                </c:pt>
                <c:pt idx="3">
                  <c:v>8.0181159420289863</c:v>
                </c:pt>
                <c:pt idx="4">
                  <c:v>8.0027649769585256</c:v>
                </c:pt>
                <c:pt idx="5">
                  <c:v>7.457746478873239</c:v>
                </c:pt>
              </c:numCache>
            </c:numRef>
          </c:yVal>
          <c:smooth val="0"/>
          <c:extLst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5872384"/>
        <c:axId val="105887616"/>
      </c:scatterChart>
      <c:catAx>
        <c:axId val="10587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887616"/>
        <c:crosses val="autoZero"/>
        <c:auto val="1"/>
        <c:lblAlgn val="ctr"/>
        <c:lblOffset val="100"/>
        <c:noMultiLvlLbl val="0"/>
      </c:catAx>
      <c:valAx>
        <c:axId val="10588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87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v>Sleep attained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Sleep!$P$2:$P$21</c:f>
              <c:strCache>
                <c:ptCount val="20"/>
                <c:pt idx="0">
                  <c:v>Петропавловск ХБН</c:v>
                </c:pt>
                <c:pt idx="1">
                  <c:v>Атырау ХБН</c:v>
                </c:pt>
                <c:pt idx="2">
                  <c:v>Тараз ФМН</c:v>
                </c:pt>
                <c:pt idx="3">
                  <c:v>Актобе ФМН</c:v>
                </c:pt>
                <c:pt idx="4">
                  <c:v>Караганда ХБН</c:v>
                </c:pt>
                <c:pt idx="5">
                  <c:v>Усть-Каменогорск ХБН</c:v>
                </c:pt>
                <c:pt idx="6">
                  <c:v>Уральск ФМН</c:v>
                </c:pt>
                <c:pt idx="7">
                  <c:v>Актау ХБН</c:v>
                </c:pt>
                <c:pt idx="8">
                  <c:v>Кокшетау ФМН</c:v>
                </c:pt>
                <c:pt idx="9">
                  <c:v>Семей ФМН</c:v>
                </c:pt>
                <c:pt idx="10">
                  <c:v>Костанай ФМН</c:v>
                </c:pt>
                <c:pt idx="11">
                  <c:v>Шымкент ХБН</c:v>
                </c:pt>
                <c:pt idx="12">
                  <c:v>Кызылорда ХБН</c:v>
                </c:pt>
                <c:pt idx="13">
                  <c:v>Шымкент ФМН</c:v>
                </c:pt>
                <c:pt idx="14">
                  <c:v>Талдыкорган ФМН</c:v>
                </c:pt>
                <c:pt idx="15">
                  <c:v>Павлодар ХБН</c:v>
                </c:pt>
                <c:pt idx="16">
                  <c:v>Астана ФМН</c:v>
                </c:pt>
                <c:pt idx="17">
                  <c:v>Алматы ФМН</c:v>
                </c:pt>
                <c:pt idx="18">
                  <c:v>Алматы ХБН</c:v>
                </c:pt>
                <c:pt idx="19">
                  <c:v>Астана МБ</c:v>
                </c:pt>
              </c:strCache>
            </c:strRef>
          </c:cat>
          <c:val>
            <c:numRef>
              <c:f>Sleep!$R$2:$R$21</c:f>
              <c:numCache>
                <c:formatCode>0.00</c:formatCode>
                <c:ptCount val="20"/>
                <c:pt idx="0">
                  <c:v>6.8780036968576708</c:v>
                </c:pt>
                <c:pt idx="1">
                  <c:v>6.8616666666666664</c:v>
                </c:pt>
                <c:pt idx="2">
                  <c:v>6.8468899521531101</c:v>
                </c:pt>
                <c:pt idx="3">
                  <c:v>6.7832512315270934</c:v>
                </c:pt>
                <c:pt idx="4">
                  <c:v>6.7152317880794703</c:v>
                </c:pt>
                <c:pt idx="5">
                  <c:v>6.703319502074689</c:v>
                </c:pt>
                <c:pt idx="6">
                  <c:v>6.697183098591549</c:v>
                </c:pt>
                <c:pt idx="7">
                  <c:v>6.6352201257861632</c:v>
                </c:pt>
                <c:pt idx="8">
                  <c:v>6.604166666666667</c:v>
                </c:pt>
                <c:pt idx="9">
                  <c:v>6.5944444444444441</c:v>
                </c:pt>
                <c:pt idx="10">
                  <c:v>6.5641547861507128</c:v>
                </c:pt>
                <c:pt idx="11">
                  <c:v>6.5609756097560972</c:v>
                </c:pt>
                <c:pt idx="12">
                  <c:v>6.557291666666667</c:v>
                </c:pt>
                <c:pt idx="13">
                  <c:v>6.5238095238095237</c:v>
                </c:pt>
                <c:pt idx="14">
                  <c:v>6.4634760705289676</c:v>
                </c:pt>
                <c:pt idx="15">
                  <c:v>6.3377777777777782</c:v>
                </c:pt>
                <c:pt idx="16">
                  <c:v>6.193037974683544</c:v>
                </c:pt>
                <c:pt idx="17">
                  <c:v>6.0804195804195809</c:v>
                </c:pt>
                <c:pt idx="18">
                  <c:v>5.9492385786802027</c:v>
                </c:pt>
                <c:pt idx="19">
                  <c:v>5.4842105263157892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07215488"/>
        <c:axId val="107214720"/>
      </c:barChart>
      <c:scatterChart>
        <c:scatterStyle val="lineMarker"/>
        <c:varyColors val="0"/>
        <c:ser>
          <c:idx val="0"/>
          <c:order val="0"/>
          <c:tx>
            <c:v>Sleep desired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Sleep!$Q$2:$Q$21</c:f>
              <c:numCache>
                <c:formatCode>General</c:formatCode>
                <c:ptCount val="20"/>
                <c:pt idx="0">
                  <c:v>8.2920517560073943</c:v>
                </c:pt>
                <c:pt idx="1">
                  <c:v>8.4216666666666669</c:v>
                </c:pt>
                <c:pt idx="2">
                  <c:v>8.0717703349282299</c:v>
                </c:pt>
                <c:pt idx="3">
                  <c:v>8.0024630541871922</c:v>
                </c:pt>
                <c:pt idx="4">
                  <c:v>8.3929359823399565</c:v>
                </c:pt>
                <c:pt idx="5">
                  <c:v>8.1929460580912856</c:v>
                </c:pt>
                <c:pt idx="6">
                  <c:v>8.1971830985915499</c:v>
                </c:pt>
                <c:pt idx="7">
                  <c:v>7.6572327044025155</c:v>
                </c:pt>
                <c:pt idx="8">
                  <c:v>8.2083333333333339</c:v>
                </c:pt>
                <c:pt idx="9">
                  <c:v>8.1944444444444446</c:v>
                </c:pt>
                <c:pt idx="10">
                  <c:v>8.5254582484725052</c:v>
                </c:pt>
                <c:pt idx="11">
                  <c:v>7.831707317073171</c:v>
                </c:pt>
                <c:pt idx="12">
                  <c:v>7.8515625</c:v>
                </c:pt>
                <c:pt idx="13">
                  <c:v>8.2380952380952372</c:v>
                </c:pt>
                <c:pt idx="14">
                  <c:v>8.0302267002518892</c:v>
                </c:pt>
                <c:pt idx="15">
                  <c:v>8.206666666666667</c:v>
                </c:pt>
                <c:pt idx="16">
                  <c:v>8.1613924050632907</c:v>
                </c:pt>
                <c:pt idx="17">
                  <c:v>8.08041958041958</c:v>
                </c:pt>
                <c:pt idx="18">
                  <c:v>7.7563451776649748</c:v>
                </c:pt>
                <c:pt idx="19">
                  <c:v>8.7052631578947377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215488"/>
        <c:axId val="107214720"/>
      </c:scatterChart>
      <c:catAx>
        <c:axId val="10721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214720"/>
        <c:crosses val="autoZero"/>
        <c:auto val="1"/>
        <c:lblAlgn val="ctr"/>
        <c:lblOffset val="100"/>
        <c:noMultiLvlLbl val="0"/>
      </c:catAx>
      <c:valAx>
        <c:axId val="10721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21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49F46-C302-46D2-A715-76E6CADDFF7C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18D410-C6A4-4FB3-85D9-777A8C392181}">
      <dgm:prSet phldrT="[Текст]"/>
      <dgm:spPr/>
      <dgm:t>
        <a:bodyPr/>
        <a:lstStyle/>
        <a:p>
          <a:r>
            <a:rPr lang="ru-RU" dirty="0" smtClean="0"/>
            <a:t>7,8,9</a:t>
          </a:r>
          <a:endParaRPr lang="ru-RU" dirty="0"/>
        </a:p>
      </dgm:t>
    </dgm:pt>
    <dgm:pt modelId="{9819E2C6-30CB-4A36-A735-BCB006F75CBF}" type="parTrans" cxnId="{C5D14852-8639-4916-AA16-579AACFAB8D7}">
      <dgm:prSet/>
      <dgm:spPr/>
      <dgm:t>
        <a:bodyPr/>
        <a:lstStyle/>
        <a:p>
          <a:endParaRPr lang="ru-RU"/>
        </a:p>
      </dgm:t>
    </dgm:pt>
    <dgm:pt modelId="{9A1A22A5-C03A-4B31-AAD4-EE93D1B5BFD6}" type="sibTrans" cxnId="{C5D14852-8639-4916-AA16-579AACFAB8D7}">
      <dgm:prSet/>
      <dgm:spPr/>
      <dgm:t>
        <a:bodyPr/>
        <a:lstStyle/>
        <a:p>
          <a:endParaRPr lang="ru-RU"/>
        </a:p>
      </dgm:t>
    </dgm:pt>
    <dgm:pt modelId="{E2F3643B-4265-4EFF-A908-6E38E856C8C9}">
      <dgm:prSet phldrT="[Текст]"/>
      <dgm:spPr/>
      <dgm:t>
        <a:bodyPr/>
        <a:lstStyle/>
        <a:p>
          <a:r>
            <a:rPr lang="ru-RU" dirty="0" smtClean="0"/>
            <a:t>10,11,12</a:t>
          </a:r>
          <a:endParaRPr lang="ru-RU" dirty="0"/>
        </a:p>
      </dgm:t>
    </dgm:pt>
    <dgm:pt modelId="{4B0DCC7E-9C90-4B6B-9238-EE4C6555BDD0}" type="parTrans" cxnId="{189F9F05-9ECE-4C48-90FA-26B4FE64A7CF}">
      <dgm:prSet/>
      <dgm:spPr/>
      <dgm:t>
        <a:bodyPr/>
        <a:lstStyle/>
        <a:p>
          <a:endParaRPr lang="ru-RU"/>
        </a:p>
      </dgm:t>
    </dgm:pt>
    <dgm:pt modelId="{0A1412FD-16EF-492F-9ED7-28A8F52D8387}" type="sibTrans" cxnId="{189F9F05-9ECE-4C48-90FA-26B4FE64A7CF}">
      <dgm:prSet/>
      <dgm:spPr/>
      <dgm:t>
        <a:bodyPr/>
        <a:lstStyle/>
        <a:p>
          <a:endParaRPr lang="ru-RU"/>
        </a:p>
      </dgm:t>
    </dgm:pt>
    <dgm:pt modelId="{B3E58ACD-761A-4EB9-AE76-FB2DF4B81434}" type="pres">
      <dgm:prSet presAssocID="{6F749F46-C302-46D2-A715-76E6CADDFF7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3745B5-BCF2-49B0-AA0F-BDC8FC1FE74F}" type="pres">
      <dgm:prSet presAssocID="{6F749F46-C302-46D2-A715-76E6CADDFF7C}" presName="dummyMaxCanvas" presStyleCnt="0"/>
      <dgm:spPr/>
    </dgm:pt>
    <dgm:pt modelId="{00A01885-DCD1-4CFB-81B0-4480B9182A61}" type="pres">
      <dgm:prSet presAssocID="{6F749F46-C302-46D2-A715-76E6CADDFF7C}" presName="parentComposite" presStyleCnt="0"/>
      <dgm:spPr/>
    </dgm:pt>
    <dgm:pt modelId="{E7BB5D86-39B5-40B7-B757-2A51A21D4A90}" type="pres">
      <dgm:prSet presAssocID="{6F749F46-C302-46D2-A715-76E6CADDFF7C}" presName="parent1" presStyleLbl="alignAccFollowNode1" presStyleIdx="0" presStyleCnt="4" custAng="284967" custLinFactY="100000" custLinFactNeighborX="11638" custLinFactNeighborY="164463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B205D92-445C-4A88-BF30-4F8242FD563D}" type="pres">
      <dgm:prSet presAssocID="{6F749F46-C302-46D2-A715-76E6CADDFF7C}" presName="parent2" presStyleLbl="alignAccFollowNode1" presStyleIdx="1" presStyleCnt="4" custAng="293864" custLinFactY="100000" custLinFactNeighborX="-3637" custLinFactNeighborY="184100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832B0F32-66B2-4FDC-BD64-5F88873CA4A9}" type="pres">
      <dgm:prSet presAssocID="{6F749F46-C302-46D2-A715-76E6CADDFF7C}" presName="childrenComposite" presStyleCnt="0"/>
      <dgm:spPr/>
    </dgm:pt>
    <dgm:pt modelId="{CA763A52-9FE3-4757-BECD-946C1AD9B4CB}" type="pres">
      <dgm:prSet presAssocID="{6F749F46-C302-46D2-A715-76E6CADDFF7C}" presName="dummyMaxCanvas_ChildArea" presStyleCnt="0"/>
      <dgm:spPr/>
    </dgm:pt>
    <dgm:pt modelId="{6749E2C3-86D4-442C-BEB7-CFC64D6227C9}" type="pres">
      <dgm:prSet presAssocID="{6F749F46-C302-46D2-A715-76E6CADDFF7C}" presName="fulcrum" presStyleLbl="alignAccFollowNode1" presStyleIdx="2" presStyleCnt="4"/>
      <dgm:spPr/>
    </dgm:pt>
    <dgm:pt modelId="{E463E14E-9725-4E7D-8BCF-AE99614D501B}" type="pres">
      <dgm:prSet presAssocID="{6F749F46-C302-46D2-A715-76E6CADDFF7C}" presName="balance_00" presStyleLbl="alignAccFollowNode1" presStyleIdx="3" presStyleCnt="4" custAng="319218">
        <dgm:presLayoutVars>
          <dgm:bulletEnabled val="1"/>
        </dgm:presLayoutVars>
      </dgm:prSet>
      <dgm:spPr/>
    </dgm:pt>
  </dgm:ptLst>
  <dgm:cxnLst>
    <dgm:cxn modelId="{189F9F05-9ECE-4C48-90FA-26B4FE64A7CF}" srcId="{6F749F46-C302-46D2-A715-76E6CADDFF7C}" destId="{E2F3643B-4265-4EFF-A908-6E38E856C8C9}" srcOrd="1" destOrd="0" parTransId="{4B0DCC7E-9C90-4B6B-9238-EE4C6555BDD0}" sibTransId="{0A1412FD-16EF-492F-9ED7-28A8F52D8387}"/>
    <dgm:cxn modelId="{C5D14852-8639-4916-AA16-579AACFAB8D7}" srcId="{6F749F46-C302-46D2-A715-76E6CADDFF7C}" destId="{D218D410-C6A4-4FB3-85D9-777A8C392181}" srcOrd="0" destOrd="0" parTransId="{9819E2C6-30CB-4A36-A735-BCB006F75CBF}" sibTransId="{9A1A22A5-C03A-4B31-AAD4-EE93D1B5BFD6}"/>
    <dgm:cxn modelId="{5BEECA4A-181D-4D02-A09F-A550C13AF625}" type="presOf" srcId="{6F749F46-C302-46D2-A715-76E6CADDFF7C}" destId="{B3E58ACD-761A-4EB9-AE76-FB2DF4B81434}" srcOrd="0" destOrd="0" presId="urn:microsoft.com/office/officeart/2005/8/layout/balance1"/>
    <dgm:cxn modelId="{3489B01E-19E4-47E8-8423-0D0B7B01D60B}" type="presOf" srcId="{E2F3643B-4265-4EFF-A908-6E38E856C8C9}" destId="{6B205D92-445C-4A88-BF30-4F8242FD563D}" srcOrd="0" destOrd="0" presId="urn:microsoft.com/office/officeart/2005/8/layout/balance1"/>
    <dgm:cxn modelId="{4E382388-65A8-4024-9BE9-C83F001D245E}" type="presOf" srcId="{D218D410-C6A4-4FB3-85D9-777A8C392181}" destId="{E7BB5D86-39B5-40B7-B757-2A51A21D4A90}" srcOrd="0" destOrd="0" presId="urn:microsoft.com/office/officeart/2005/8/layout/balance1"/>
    <dgm:cxn modelId="{95A3B18C-23BD-4849-949E-06D2710AAF9C}" type="presParOf" srcId="{B3E58ACD-761A-4EB9-AE76-FB2DF4B81434}" destId="{493745B5-BCF2-49B0-AA0F-BDC8FC1FE74F}" srcOrd="0" destOrd="0" presId="urn:microsoft.com/office/officeart/2005/8/layout/balance1"/>
    <dgm:cxn modelId="{BD8B79CB-748B-453C-899F-754378A0FA10}" type="presParOf" srcId="{B3E58ACD-761A-4EB9-AE76-FB2DF4B81434}" destId="{00A01885-DCD1-4CFB-81B0-4480B9182A61}" srcOrd="1" destOrd="0" presId="urn:microsoft.com/office/officeart/2005/8/layout/balance1"/>
    <dgm:cxn modelId="{9D970E03-CC8E-4A0A-B39E-00B5F599A190}" type="presParOf" srcId="{00A01885-DCD1-4CFB-81B0-4480B9182A61}" destId="{E7BB5D86-39B5-40B7-B757-2A51A21D4A90}" srcOrd="0" destOrd="0" presId="urn:microsoft.com/office/officeart/2005/8/layout/balance1"/>
    <dgm:cxn modelId="{2FAA7859-29D7-4B8E-B6A7-8AAFC2B58EF0}" type="presParOf" srcId="{00A01885-DCD1-4CFB-81B0-4480B9182A61}" destId="{6B205D92-445C-4A88-BF30-4F8242FD563D}" srcOrd="1" destOrd="0" presId="urn:microsoft.com/office/officeart/2005/8/layout/balance1"/>
    <dgm:cxn modelId="{9A016AE3-5D04-4F78-9AB1-AD6985E6819D}" type="presParOf" srcId="{B3E58ACD-761A-4EB9-AE76-FB2DF4B81434}" destId="{832B0F32-66B2-4FDC-BD64-5F88873CA4A9}" srcOrd="2" destOrd="0" presId="urn:microsoft.com/office/officeart/2005/8/layout/balance1"/>
    <dgm:cxn modelId="{BEDAE46B-9E2C-4796-9834-C5A1B2F58C0B}" type="presParOf" srcId="{832B0F32-66B2-4FDC-BD64-5F88873CA4A9}" destId="{CA763A52-9FE3-4757-BECD-946C1AD9B4CB}" srcOrd="0" destOrd="0" presId="urn:microsoft.com/office/officeart/2005/8/layout/balance1"/>
    <dgm:cxn modelId="{A794588C-B0F1-4028-8A26-3234F3B5B621}" type="presParOf" srcId="{832B0F32-66B2-4FDC-BD64-5F88873CA4A9}" destId="{6749E2C3-86D4-442C-BEB7-CFC64D6227C9}" srcOrd="1" destOrd="0" presId="urn:microsoft.com/office/officeart/2005/8/layout/balance1"/>
    <dgm:cxn modelId="{F733E11C-0512-4D25-9253-E36EFC7180ED}" type="presParOf" srcId="{832B0F32-66B2-4FDC-BD64-5F88873CA4A9}" destId="{E463E14E-9725-4E7D-8BCF-AE99614D501B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B5D86-39B5-40B7-B757-2A51A21D4A90}">
      <dsp:nvSpPr>
        <dsp:cNvPr id="0" name=""/>
        <dsp:cNvSpPr/>
      </dsp:nvSpPr>
      <dsp:spPr>
        <a:xfrm rot="284967">
          <a:off x="1466557" y="1810825"/>
          <a:ext cx="1232492" cy="68471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7,8,9</a:t>
          </a:r>
          <a:endParaRPr lang="ru-RU" sz="2200" kern="1200" dirty="0"/>
        </a:p>
      </dsp:txBody>
      <dsp:txXfrm>
        <a:off x="1486612" y="1830880"/>
        <a:ext cx="1192382" cy="644607"/>
      </dsp:txXfrm>
    </dsp:sp>
    <dsp:sp modelId="{6B205D92-445C-4A88-BF30-4F8242FD563D}">
      <dsp:nvSpPr>
        <dsp:cNvPr id="0" name=""/>
        <dsp:cNvSpPr/>
      </dsp:nvSpPr>
      <dsp:spPr>
        <a:xfrm rot="293864">
          <a:off x="3058560" y="1945283"/>
          <a:ext cx="1232492" cy="68471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10,11,12</a:t>
          </a:r>
          <a:endParaRPr lang="ru-RU" sz="2200" kern="1200" dirty="0"/>
        </a:p>
      </dsp:txBody>
      <dsp:txXfrm>
        <a:off x="3078615" y="1965338"/>
        <a:ext cx="1192382" cy="644607"/>
      </dsp:txXfrm>
    </dsp:sp>
    <dsp:sp modelId="{6749E2C3-86D4-442C-BEB7-CFC64D6227C9}">
      <dsp:nvSpPr>
        <dsp:cNvPr id="0" name=""/>
        <dsp:cNvSpPr/>
      </dsp:nvSpPr>
      <dsp:spPr>
        <a:xfrm>
          <a:off x="2572730" y="2910050"/>
          <a:ext cx="513538" cy="513538"/>
        </a:xfrm>
        <a:prstGeom prst="triangle">
          <a:avLst/>
        </a:prstGeom>
        <a:solidFill>
          <a:schemeClr val="accent5">
            <a:tint val="40000"/>
            <a:alpha val="90000"/>
            <a:hueOff val="-4927836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927836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3E14E-9725-4E7D-8BCF-AE99614D501B}">
      <dsp:nvSpPr>
        <dsp:cNvPr id="0" name=""/>
        <dsp:cNvSpPr/>
      </dsp:nvSpPr>
      <dsp:spPr>
        <a:xfrm rot="319218">
          <a:off x="1288884" y="2695049"/>
          <a:ext cx="3081230" cy="208154"/>
        </a:xfrm>
        <a:prstGeom prst="rect">
          <a:avLst/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0F2F-97E6-4BE1-99A6-C2CB96D793AF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95973-1BDA-498E-BEB4-E554CA37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33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66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770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002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858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482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4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29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00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514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90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5973-1BDA-498E-BEB4-E554CA370A9E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7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kk-K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5089-CA5B-4632-A7EC-88A481179933}" type="datetime1">
              <a:rPr lang="ru-RU" smtClean="0"/>
              <a:t>17.08.2017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33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k-K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D50D-CD5A-41F4-ACB5-9C2DA0648B0E}" type="datetime1">
              <a:rPr lang="ru-RU" smtClean="0"/>
              <a:t>17.08.2017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98503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k-K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D2EE-91F9-4A8D-B2D8-1D7AC458D5E7}" type="datetime1">
              <a:rPr lang="ru-RU" smtClean="0"/>
              <a:t>17.08.2017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79238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k-K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D44D-CB51-4D2E-8634-83531BB90DC8}" type="datetime1">
              <a:rPr lang="ru-RU" smtClean="0"/>
              <a:t>17.08.2017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302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78BB-E3E8-42A6-8F46-3B679D249C21}" type="datetime1">
              <a:rPr lang="ru-RU" smtClean="0"/>
              <a:t>17.08.2017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47141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k-K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k-K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3AC8-F0DC-4635-B1E5-AD6E32935243}" type="datetime1">
              <a:rPr lang="ru-RU" smtClean="0"/>
              <a:t>17.08.2017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7443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k-K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k-K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71D4-E84E-4547-BB42-DD9CBFACBCB9}" type="datetime1">
              <a:rPr lang="ru-RU" smtClean="0"/>
              <a:t>17.08.2017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6857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215F-60BE-4CD0-AF21-9284CF4C9301}" type="datetime1">
              <a:rPr lang="ru-RU" smtClean="0"/>
              <a:t>17.08.2017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0163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D7A6-E889-4BFB-B0EB-81010432127F}" type="datetime1">
              <a:rPr lang="ru-RU" smtClean="0"/>
              <a:t>17.08.2017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9822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k-K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E050-9686-4A18-8794-47D8467FFD56}" type="datetime1">
              <a:rPr lang="ru-RU" smtClean="0"/>
              <a:t>17.08.2017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5252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9E9A-2DE3-4829-98AC-2EF335EC2671}" type="datetime1">
              <a:rPr lang="ru-RU" smtClean="0"/>
              <a:t>17.08.2017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5617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kk-K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k-K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65953-CACD-4967-8515-30357E18DDE2}" type="datetime1">
              <a:rPr lang="ru-RU" smtClean="0"/>
              <a:t>17.08.2017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6FE00-90FB-4AAC-9C97-2D124FA2337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705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k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hyperlink" Target="http://blogs.ibo.org/blog/2017/05/18/is-homework-an-unnecessary-burde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stanford.edu/2014/03/10/too-much-homework-031014/" TargetMode="Externa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eepfoundation.org/press-release/national-sleep-foundation-recommends-new-sleep-time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3030" y="2356475"/>
            <a:ext cx="12295030" cy="160329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Результаты исследования </a:t>
            </a:r>
            <a:br>
              <a:rPr lang="ru-RU" sz="3600" b="1" dirty="0" smtClean="0"/>
            </a:br>
            <a:r>
              <a:rPr lang="ru-RU" sz="3600" b="1" dirty="0" smtClean="0"/>
              <a:t>по вопросу нагрузки </a:t>
            </a:r>
            <a:br>
              <a:rPr lang="ru-RU" sz="3600" b="1" dirty="0" smtClean="0"/>
            </a:br>
            <a:r>
              <a:rPr lang="ru-RU" sz="3600" b="1" dirty="0" smtClean="0"/>
              <a:t>учащихся Интеллектуальных школ</a:t>
            </a:r>
            <a:endParaRPr lang="kk-KZ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1</a:t>
            </a:fld>
            <a:endParaRPr lang="kk-KZ"/>
          </a:p>
        </p:txBody>
      </p:sp>
      <p:sp>
        <p:nvSpPr>
          <p:cNvPr id="5" name="TextBox 4"/>
          <p:cNvSpPr txBox="1"/>
          <p:nvPr/>
        </p:nvSpPr>
        <p:spPr>
          <a:xfrm>
            <a:off x="0" y="4325025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dirty="0">
              <a:solidFill>
                <a:schemeClr val="bg1"/>
              </a:solidFill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</a:rPr>
              <a:t>Насыгазы </a:t>
            </a:r>
            <a:r>
              <a:rPr lang="ru-RU" b="1" dirty="0" smtClean="0">
                <a:solidFill>
                  <a:schemeClr val="bg1"/>
                </a:solidFill>
              </a:rPr>
              <a:t>Болат</a:t>
            </a:r>
            <a:endParaRPr lang="ru-RU" b="1" dirty="0">
              <a:solidFill>
                <a:schemeClr val="bg1"/>
              </a:solidFill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</a:rPr>
              <a:t>Менеджер Департамента исследований</a:t>
            </a:r>
          </a:p>
          <a:p>
            <a:pPr algn="r"/>
            <a:r>
              <a:rPr lang="ru-RU" b="1" dirty="0">
                <a:solidFill>
                  <a:schemeClr val="bg1"/>
                </a:solidFill>
              </a:rPr>
              <a:t>АОО «Назарбаев Интеллектуальные школы»</a:t>
            </a:r>
          </a:p>
          <a:p>
            <a:pPr algn="r"/>
            <a:endParaRPr lang="ru-RU" b="1" dirty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Август </a:t>
            </a:r>
            <a:r>
              <a:rPr lang="en-US" b="1" dirty="0">
                <a:solidFill>
                  <a:schemeClr val="bg1"/>
                </a:solidFill>
              </a:rPr>
              <a:t>201</a:t>
            </a:r>
            <a:r>
              <a:rPr lang="ru-RU" b="1" dirty="0" smtClean="0">
                <a:solidFill>
                  <a:schemeClr val="bg1"/>
                </a:solidFill>
              </a:rPr>
              <a:t>7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Интеллектуальная школа г. Астана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67339" y="509815"/>
            <a:ext cx="8354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Августовская конференция для педагогических работников АОО «Назарбаев Интеллектуальных школ»</a:t>
            </a:r>
          </a:p>
        </p:txBody>
      </p:sp>
    </p:spTree>
    <p:extLst>
      <p:ext uri="{BB962C8B-B14F-4D97-AF65-F5344CB8AC3E}">
        <p14:creationId xmlns:p14="http://schemas.microsoft.com/office/powerpoint/2010/main" val="33340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Картинки по запросу stres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056" y="2770329"/>
            <a:ext cx="2302844" cy="230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6803" y="198583"/>
            <a:ext cx="114119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+mj-lt"/>
                <a:ea typeface="+mj-ea"/>
                <a:cs typeface="+mj-cs"/>
              </a:rPr>
              <a:t>Какие факторы способствуют увеличению нагрузки учащихся? </a:t>
            </a:r>
          </a:p>
          <a:p>
            <a:pPr algn="ctr"/>
            <a:r>
              <a:rPr lang="ru-RU" sz="2800" b="1" dirty="0" smtClean="0">
                <a:latin typeface="+mj-lt"/>
                <a:ea typeface="+mj-ea"/>
                <a:cs typeface="+mj-cs"/>
              </a:rPr>
              <a:t>(согласно собранным данным)</a:t>
            </a:r>
            <a:endParaRPr lang="ru-RU" sz="2800" b="1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635" y="1419746"/>
            <a:ext cx="954713" cy="93724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328" y="4141632"/>
            <a:ext cx="954713" cy="91474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06" y="2770329"/>
            <a:ext cx="958795" cy="9171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793" y="2800308"/>
            <a:ext cx="952499" cy="9126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5237" y="4453495"/>
            <a:ext cx="2534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Дополнительные </a:t>
            </a:r>
            <a:r>
              <a:rPr lang="ru-RU" dirty="0" smtClean="0">
                <a:solidFill>
                  <a:prstClr val="black"/>
                </a:solidFill>
              </a:rPr>
              <a:t>занятия, </a:t>
            </a:r>
            <a:r>
              <a:rPr lang="ru-RU" dirty="0" err="1" smtClean="0">
                <a:solidFill>
                  <a:prstClr val="black"/>
                </a:solidFill>
              </a:rPr>
              <a:t>элективы</a:t>
            </a:r>
            <a:r>
              <a:rPr lang="ru-RU" dirty="0" smtClean="0">
                <a:solidFill>
                  <a:prstClr val="black"/>
                </a:solidFill>
              </a:rPr>
              <a:t>, воспитательная работа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87803" y="1565203"/>
            <a:ext cx="2299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Несбалансированное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6119" y="2914092"/>
            <a:ext cx="277603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Нерационально </a:t>
            </a:r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составленное </a:t>
            </a:r>
            <a:r>
              <a:rPr lang="ru-RU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расписание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613871" y="2764191"/>
            <a:ext cx="2838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Большое количество изучаемых </a:t>
            </a:r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предметов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773428" y="4246497"/>
            <a:ext cx="1570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Суммативное </a:t>
            </a:r>
            <a:endParaRPr lang="ru-RU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оценивание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74" y="5504586"/>
            <a:ext cx="971550" cy="9715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41" y="5498708"/>
            <a:ext cx="1018689" cy="101868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722" y="1380140"/>
            <a:ext cx="998033" cy="99803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214" y="4124759"/>
            <a:ext cx="956910" cy="932826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7851755" y="1535759"/>
            <a:ext cx="1615827" cy="686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Методы преподавания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7879" y="5964493"/>
            <a:ext cx="1615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Репетиторство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52738" y="5641328"/>
            <a:ext cx="23788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Слабые навыки тайм-менеджмента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1217119">
            <a:off x="4399756" y="3178814"/>
            <a:ext cx="479397" cy="2438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20380767">
            <a:off x="4399756" y="4242537"/>
            <a:ext cx="479397" cy="2438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7489542">
            <a:off x="5202772" y="5104357"/>
            <a:ext cx="479397" cy="2438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 rot="14920193">
            <a:off x="6368999" y="5122732"/>
            <a:ext cx="479397" cy="2438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 rot="12336815">
            <a:off x="7224186" y="4308021"/>
            <a:ext cx="479397" cy="2438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9764248">
            <a:off x="7173647" y="3323142"/>
            <a:ext cx="479397" cy="2438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4080848">
            <a:off x="5176139" y="2473933"/>
            <a:ext cx="479397" cy="2438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6699216">
            <a:off x="6412251" y="2471642"/>
            <a:ext cx="479397" cy="2438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3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124222"/>
            <a:ext cx="11444748" cy="982412"/>
          </a:xfrm>
        </p:spPr>
        <p:txBody>
          <a:bodyPr>
            <a:noAutofit/>
          </a:bodyPr>
          <a:lstStyle/>
          <a:p>
            <a:r>
              <a:rPr lang="ru-RU" sz="2800" b="1" dirty="0"/>
              <a:t>Домашнее задание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400" dirty="0" smtClean="0"/>
              <a:t>Почти 60% учащихся </a:t>
            </a:r>
            <a:r>
              <a:rPr lang="ru-RU" sz="2400" dirty="0"/>
              <a:t>тратят до 12 часов в </a:t>
            </a:r>
            <a:r>
              <a:rPr lang="ru-RU" sz="2400" dirty="0" smtClean="0"/>
              <a:t>неделю на выполнение домашнего задания.</a:t>
            </a:r>
            <a:endParaRPr lang="kk-KZ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11</a:t>
            </a:fld>
            <a:endParaRPr lang="kk-KZ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53815" y="5225617"/>
            <a:ext cx="10515600" cy="116941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 smtClean="0"/>
              <a:t>В ИШ учащиеся тратят в среднем </a:t>
            </a:r>
            <a:r>
              <a:rPr lang="en-US" sz="2000" dirty="0" smtClean="0"/>
              <a:t>11,7 </a:t>
            </a:r>
            <a:r>
              <a:rPr lang="ru-RU" sz="2000" dirty="0"/>
              <a:t>часов в неделю на домашние </a:t>
            </a:r>
            <a:r>
              <a:rPr lang="ru-RU" sz="2000" dirty="0" smtClean="0"/>
              <a:t>задания (10 класс – 13,6</a:t>
            </a:r>
            <a:r>
              <a:rPr lang="ru-RU" sz="2000" dirty="0"/>
              <a:t>). </a:t>
            </a:r>
            <a:r>
              <a:rPr lang="ru-RU" sz="2000" dirty="0" smtClean="0"/>
              <a:t>При этом оптимальное </a:t>
            </a:r>
            <a:r>
              <a:rPr lang="ru-RU" sz="2000" dirty="0"/>
              <a:t>время, затрачиваемое на выполнение  домашнего задания, по мнению учащихся, должно составлять от 4 до 9 часов в неделю</a:t>
            </a:r>
            <a:r>
              <a:rPr lang="ru-RU" sz="2000" dirty="0" smtClean="0"/>
              <a:t>. </a:t>
            </a:r>
          </a:p>
          <a:p>
            <a:pPr marL="0" indent="0" algn="ctr">
              <a:buNone/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Китае 15-летние </a:t>
            </a:r>
            <a:r>
              <a:rPr lang="ru-RU" sz="2000" dirty="0" smtClean="0"/>
              <a:t>учащиеся в </a:t>
            </a:r>
            <a:r>
              <a:rPr lang="ru-RU" sz="2000" dirty="0"/>
              <a:t>среднем </a:t>
            </a:r>
            <a:r>
              <a:rPr lang="ru-RU" sz="2000" dirty="0" smtClean="0"/>
              <a:t>13,8, в Финляндии - 2,8 часа </a:t>
            </a:r>
            <a:r>
              <a:rPr lang="ru-RU" sz="2000" dirty="0"/>
              <a:t>в неделю.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9381" y="6395027"/>
            <a:ext cx="9989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2"/>
              </a:rPr>
              <a:t>http://blogs.ibo.org/blog/2017/05/18/is-homework-an-unnecessary-burden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313737"/>
              </p:ext>
            </p:extLst>
          </p:nvPr>
        </p:nvGraphicFramePr>
        <p:xfrm>
          <a:off x="249381" y="1225622"/>
          <a:ext cx="11608322" cy="399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00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Домашнее задание. </a:t>
            </a:r>
            <a:br>
              <a:rPr lang="ru-RU" sz="3200" b="1" dirty="0"/>
            </a:br>
            <a:r>
              <a:rPr lang="ru-RU" sz="2400" dirty="0" smtClean="0"/>
              <a:t>Есть категория учащихся, которые затрачивают больше 3 часов в день на выполнение домашнего задания (форма </a:t>
            </a:r>
            <a:r>
              <a:rPr lang="ru-RU" sz="2400" dirty="0"/>
              <a:t>распорядка дня).</a:t>
            </a:r>
            <a:endParaRPr lang="kk-K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6630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1289566" y="30607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Количество учащихся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12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011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16" y="165945"/>
            <a:ext cx="11825741" cy="982412"/>
          </a:xfrm>
        </p:spPr>
        <p:txBody>
          <a:bodyPr>
            <a:noAutofit/>
          </a:bodyPr>
          <a:lstStyle/>
          <a:p>
            <a:r>
              <a:rPr lang="ru-RU" sz="2800" b="1" dirty="0"/>
              <a:t>Домашнее задание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400" dirty="0" smtClean="0"/>
              <a:t>В </a:t>
            </a:r>
            <a:r>
              <a:rPr lang="ru-RU" sz="2400" dirty="0"/>
              <a:t>некоторых школах более 20% </a:t>
            </a:r>
            <a:r>
              <a:rPr lang="ru-RU" sz="2400" dirty="0" smtClean="0"/>
              <a:t>учащихся затрачивают на выполнение домашнего задания </a:t>
            </a:r>
            <a:r>
              <a:rPr lang="ru-RU" sz="2400" dirty="0"/>
              <a:t>более 3 </a:t>
            </a:r>
            <a:r>
              <a:rPr lang="ru-RU" sz="2400" dirty="0" smtClean="0"/>
              <a:t>часов </a:t>
            </a:r>
            <a:r>
              <a:rPr lang="ru-RU" sz="2400" dirty="0"/>
              <a:t>в </a:t>
            </a:r>
            <a:r>
              <a:rPr lang="ru-RU" sz="2400" dirty="0" smtClean="0"/>
              <a:t>день.</a:t>
            </a:r>
            <a:endParaRPr lang="kk-K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50248"/>
              </p:ext>
            </p:extLst>
          </p:nvPr>
        </p:nvGraphicFramePr>
        <p:xfrm>
          <a:off x="232012" y="1548899"/>
          <a:ext cx="11522840" cy="362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13</a:t>
            </a:fld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544203" y="5147326"/>
            <a:ext cx="11067915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ea typeface="Calibri" panose="020F0502020204030204" pitchFamily="34" charset="0"/>
                <a:cs typeface="Times New Roman" panose="02020603050405020304" pitchFamily="18" charset="0"/>
              </a:rPr>
              <a:t>Учащиеся с высокой успеваемостью, которые тратят много времени на выполнение домашнего задания, испытывают </a:t>
            </a:r>
            <a:r>
              <a:rPr lang="ru-R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больший уровень </a:t>
            </a:r>
            <a:r>
              <a:rPr lang="ru-RU" i="1" dirty="0">
                <a:ea typeface="Calibri" panose="020F0502020204030204" pitchFamily="34" charset="0"/>
                <a:cs typeface="Times New Roman" panose="02020603050405020304" pitchFamily="18" charset="0"/>
              </a:rPr>
              <a:t>стресса, проблемы со здоровьем, и даже «</a:t>
            </a:r>
            <a:r>
              <a:rPr lang="ru-R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выпадают» </a:t>
            </a:r>
            <a:r>
              <a:rPr lang="ru-RU" i="1" dirty="0"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семейных и социальных мероприятий. </a:t>
            </a:r>
            <a:r>
              <a:rPr lang="ru-RU" i="1" dirty="0"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задание, на выполнение которого тратится больше двух часов, может считаться </a:t>
            </a:r>
            <a:r>
              <a:rPr lang="ru-R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контрпродуктивным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ru-R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Pope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2014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u="sng" dirty="0" smtClean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://news.stanford.edu/2014/03/10/too-much-homework-031014/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95338" y="1566041"/>
            <a:ext cx="1616780" cy="20915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1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935" y="260480"/>
            <a:ext cx="11235813" cy="826001"/>
          </a:xfrm>
        </p:spPr>
        <p:txBody>
          <a:bodyPr>
            <a:noAutofit/>
          </a:bodyPr>
          <a:lstStyle/>
          <a:p>
            <a:r>
              <a:rPr lang="ru-RU" sz="2800" b="1" dirty="0"/>
              <a:t>Домашнее задание.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dirty="0" smtClean="0"/>
              <a:t>Домашние задания задаются по всем предметам.</a:t>
            </a:r>
            <a:endParaRPr lang="kk-K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187385"/>
              </p:ext>
            </p:extLst>
          </p:nvPr>
        </p:nvGraphicFramePr>
        <p:xfrm>
          <a:off x="838200" y="1335506"/>
          <a:ext cx="10515600" cy="536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14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765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9487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40% учащихся отмечают, что о</a:t>
            </a:r>
            <a:r>
              <a:rPr lang="ru-RU" b="1" dirty="0" smtClean="0">
                <a:solidFill>
                  <a:prstClr val="black"/>
                </a:solidFill>
              </a:rPr>
              <a:t>бъем </a:t>
            </a:r>
            <a:r>
              <a:rPr lang="ru-RU" b="1" dirty="0">
                <a:solidFill>
                  <a:prstClr val="black"/>
                </a:solidFill>
              </a:rPr>
              <a:t>домашнего задания </a:t>
            </a:r>
            <a:r>
              <a:rPr lang="ru-RU" b="1" dirty="0" smtClean="0">
                <a:solidFill>
                  <a:prstClr val="black"/>
                </a:solidFill>
              </a:rPr>
              <a:t>распределен не равномерно  </a:t>
            </a:r>
            <a:r>
              <a:rPr lang="ru-RU" b="1" dirty="0">
                <a:solidFill>
                  <a:prstClr val="black"/>
                </a:solidFill>
              </a:rPr>
              <a:t>в течение </a:t>
            </a:r>
            <a:r>
              <a:rPr lang="ru-RU" b="1" dirty="0" smtClean="0">
                <a:solidFill>
                  <a:prstClr val="black"/>
                </a:solidFill>
              </a:rPr>
              <a:t>недели.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большинстве случаев учащиеся находят домашнюю работу </a:t>
            </a:r>
            <a:r>
              <a:rPr lang="ru-RU" dirty="0" smtClean="0"/>
              <a:t>полезной (65%), </a:t>
            </a:r>
            <a:r>
              <a:rPr lang="ru-RU" dirty="0"/>
              <a:t>междисциплинарной </a:t>
            </a:r>
            <a:r>
              <a:rPr lang="ru-RU" dirty="0" smtClean="0"/>
              <a:t>(64%) и </a:t>
            </a:r>
            <a:r>
              <a:rPr lang="ru-RU" dirty="0"/>
              <a:t>соответствующей целям </a:t>
            </a:r>
            <a:r>
              <a:rPr lang="ru-RU" dirty="0" smtClean="0"/>
              <a:t>обучения (53%).</a:t>
            </a:r>
          </a:p>
          <a:p>
            <a:r>
              <a:rPr lang="ru-RU" dirty="0"/>
              <a:t>Учителя не всегда дают обратную связь по домашнему </a:t>
            </a:r>
            <a:r>
              <a:rPr lang="ru-RU" dirty="0" smtClean="0"/>
              <a:t>заданию (26%), </a:t>
            </a:r>
            <a:r>
              <a:rPr lang="ru-RU" dirty="0"/>
              <a:t>задают однотипные задания </a:t>
            </a:r>
            <a:r>
              <a:rPr lang="ru-RU" dirty="0" smtClean="0"/>
              <a:t>(38%) и </a:t>
            </a:r>
            <a:r>
              <a:rPr lang="ru-RU" dirty="0"/>
              <a:t>могут давать домашние задания по темам, которые не объяснялись на </a:t>
            </a:r>
            <a:r>
              <a:rPr lang="ru-RU" dirty="0" smtClean="0"/>
              <a:t>уроках (28%).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15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385535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91" y="303350"/>
            <a:ext cx="11468848" cy="132556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Репетиторство.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dirty="0" smtClean="0"/>
              <a:t>Почти треть учащихся занимаются у репетиторов. </a:t>
            </a:r>
            <a:br>
              <a:rPr lang="ru-RU" sz="2400" dirty="0" smtClean="0"/>
            </a:br>
            <a:endParaRPr lang="kk-KZ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012159"/>
              </p:ext>
            </p:extLst>
          </p:nvPr>
        </p:nvGraphicFramePr>
        <p:xfrm>
          <a:off x="-316832" y="1765467"/>
          <a:ext cx="52578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16</a:t>
            </a:fld>
            <a:endParaRPr lang="kk-KZ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675025"/>
              </p:ext>
            </p:extLst>
          </p:nvPr>
        </p:nvGraphicFramePr>
        <p:xfrm>
          <a:off x="4318000" y="1320800"/>
          <a:ext cx="7434238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10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91" y="303351"/>
            <a:ext cx="11468848" cy="12952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Репетиторство.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dirty="0"/>
              <a:t>Больше других предметов учащиеся занимаются с репетитором по </a:t>
            </a:r>
            <a:r>
              <a:rPr lang="ru-RU" sz="2400" b="1" dirty="0"/>
              <a:t>английскому языку, математике и физике.</a:t>
            </a:r>
            <a:endParaRPr lang="kk-KZ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72500" y="6364288"/>
            <a:ext cx="2743200" cy="365125"/>
          </a:xfrm>
        </p:spPr>
        <p:txBody>
          <a:bodyPr/>
          <a:lstStyle/>
          <a:p>
            <a:fld id="{1A06FE00-90FB-4AAC-9C97-2D124FA23375}" type="slidenum">
              <a:rPr lang="kk-KZ" smtClean="0"/>
              <a:t>17</a:t>
            </a:fld>
            <a:endParaRPr lang="kk-KZ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557907"/>
              </p:ext>
            </p:extLst>
          </p:nvPr>
        </p:nvGraphicFramePr>
        <p:xfrm>
          <a:off x="486591" y="1825625"/>
          <a:ext cx="11468847" cy="467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257300" y="1825625"/>
            <a:ext cx="1879600" cy="26574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0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337" y="226559"/>
            <a:ext cx="11417490" cy="1325563"/>
          </a:xfrm>
        </p:spPr>
        <p:txBody>
          <a:bodyPr>
            <a:normAutofit/>
          </a:bodyPr>
          <a:lstStyle/>
          <a:p>
            <a:r>
              <a:rPr lang="ru-RU" sz="2800" b="1" dirty="0"/>
              <a:t>Дополнительная деятельность учащихся.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dirty="0" smtClean="0">
                <a:solidFill>
                  <a:prstClr val="black"/>
                </a:solidFill>
              </a:rPr>
              <a:t>Помимо домашнего задания</a:t>
            </a:r>
            <a:r>
              <a:rPr lang="en-US" sz="2400" dirty="0" smtClean="0">
                <a:solidFill>
                  <a:prstClr val="black"/>
                </a:solidFill>
              </a:rPr>
              <a:t>, </a:t>
            </a:r>
            <a:r>
              <a:rPr lang="ru-RU" sz="2400" dirty="0" smtClean="0">
                <a:solidFill>
                  <a:prstClr val="black"/>
                </a:solidFill>
              </a:rPr>
              <a:t>дополнительная учебная деятельность </a:t>
            </a:r>
            <a:r>
              <a:rPr lang="ru-RU" sz="2400" dirty="0" smtClean="0"/>
              <a:t>занимает почти </a:t>
            </a:r>
            <a:r>
              <a:rPr lang="ru-RU" sz="2400" dirty="0"/>
              <a:t>час в </a:t>
            </a:r>
            <a:r>
              <a:rPr lang="ru-RU" sz="2400" dirty="0" smtClean="0"/>
              <a:t>день.</a:t>
            </a:r>
            <a:endParaRPr lang="kk-KZ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18</a:t>
            </a:fld>
            <a:endParaRPr lang="kk-KZ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7958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297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58" y="296886"/>
            <a:ext cx="11199126" cy="13255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Воспитательная работа.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400" dirty="0"/>
              <a:t>Учащиеся </a:t>
            </a:r>
            <a:r>
              <a:rPr lang="ru-RU" sz="2400" dirty="0" smtClean="0"/>
              <a:t>участвуют во </a:t>
            </a:r>
            <a:r>
              <a:rPr lang="ru-RU" sz="2400" dirty="0"/>
              <a:t>многих </a:t>
            </a:r>
            <a:r>
              <a:rPr lang="ru-RU" sz="2400" dirty="0" smtClean="0"/>
              <a:t>дополнительных неакадемических мероприятиях, организованных школой.</a:t>
            </a:r>
            <a:endParaRPr lang="kk-KZ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555790"/>
              </p:ext>
            </p:extLst>
          </p:nvPr>
        </p:nvGraphicFramePr>
        <p:xfrm>
          <a:off x="838200" y="1825624"/>
          <a:ext cx="10515600" cy="4755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19</a:t>
            </a:fld>
            <a:endParaRPr lang="kk-KZ"/>
          </a:p>
        </p:txBody>
      </p:sp>
      <p:sp>
        <p:nvSpPr>
          <p:cNvPr id="5" name="Стрелка вниз 4"/>
          <p:cNvSpPr/>
          <p:nvPr/>
        </p:nvSpPr>
        <p:spPr>
          <a:xfrm>
            <a:off x="10710041" y="3237186"/>
            <a:ext cx="252249" cy="378373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4957" y="226760"/>
            <a:ext cx="10988843" cy="633496"/>
          </a:xfrm>
        </p:spPr>
        <p:txBody>
          <a:bodyPr>
            <a:normAutofit/>
          </a:bodyPr>
          <a:lstStyle/>
          <a:p>
            <a:r>
              <a:rPr lang="kk-KZ" sz="2800" b="1" dirty="0" smtClean="0"/>
              <a:t>Методология</a:t>
            </a:r>
            <a:endParaRPr lang="kk-KZ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4957" y="1155532"/>
            <a:ext cx="11654977" cy="531901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2400" b="1" dirty="0"/>
              <a:t>Вопросы исследования</a:t>
            </a:r>
          </a:p>
          <a:p>
            <a:pPr lvl="0"/>
            <a:r>
              <a:rPr lang="ru-RU" sz="2400" dirty="0" smtClean="0"/>
              <a:t>Какова </a:t>
            </a:r>
            <a:r>
              <a:rPr lang="ru-RU" sz="2400" dirty="0"/>
              <a:t>степень загруженности учащихся в Интеллектуальных школах?</a:t>
            </a:r>
          </a:p>
          <a:p>
            <a:pPr lvl="0"/>
            <a:r>
              <a:rPr lang="ru-RU" sz="2400" dirty="0" smtClean="0"/>
              <a:t>Каковы </a:t>
            </a:r>
            <a:r>
              <a:rPr lang="ru-RU" sz="2400" dirty="0"/>
              <a:t>основные причины загруженности учащихся в Интеллектуальных школах?</a:t>
            </a:r>
          </a:p>
          <a:p>
            <a:pPr lvl="0"/>
            <a:r>
              <a:rPr lang="ru-RU" sz="2400" dirty="0" smtClean="0"/>
              <a:t>Каким </a:t>
            </a:r>
            <a:r>
              <a:rPr lang="ru-RU" sz="2400" dirty="0"/>
              <a:t>образом возможно сбалансировать/оптимизировать нагрузку </a:t>
            </a:r>
            <a:r>
              <a:rPr lang="ru-RU" sz="2400" dirty="0" smtClean="0"/>
              <a:t>учащихся?</a:t>
            </a:r>
          </a:p>
          <a:p>
            <a:pPr marL="0" lv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dirty="0"/>
              <a:t>Использован смешанный метод исследования, включающий:</a:t>
            </a:r>
          </a:p>
          <a:p>
            <a:pPr lvl="1"/>
            <a:r>
              <a:rPr lang="ru-RU" dirty="0"/>
              <a:t>Онлайн опрос учащихся 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dirty="0"/>
              <a:t>= 7308)</a:t>
            </a:r>
            <a:r>
              <a:rPr lang="ru-RU" dirty="0"/>
              <a:t> </a:t>
            </a:r>
          </a:p>
          <a:p>
            <a:pPr lvl="1"/>
            <a:r>
              <a:rPr lang="ru-RU" dirty="0"/>
              <a:t>Беседы с учащимся (</a:t>
            </a:r>
            <a:r>
              <a:rPr lang="en-US" i="1" dirty="0"/>
              <a:t>N</a:t>
            </a:r>
            <a:r>
              <a:rPr lang="en-US" dirty="0"/>
              <a:t> = 320)</a:t>
            </a:r>
            <a:endParaRPr lang="ru-RU" dirty="0"/>
          </a:p>
          <a:p>
            <a:pPr lvl="1"/>
            <a:r>
              <a:rPr lang="ru-RU" dirty="0" err="1"/>
              <a:t>Наблюдени</a:t>
            </a:r>
            <a:r>
              <a:rPr lang="kk-KZ" dirty="0"/>
              <a:t>я</a:t>
            </a:r>
            <a:r>
              <a:rPr lang="ru-RU" dirty="0"/>
              <a:t> уроков (</a:t>
            </a:r>
            <a:r>
              <a:rPr lang="en-US" i="1" dirty="0"/>
              <a:t>N </a:t>
            </a:r>
            <a:r>
              <a:rPr lang="en-US" dirty="0"/>
              <a:t>= 127)</a:t>
            </a:r>
            <a:endParaRPr lang="ru-RU" dirty="0"/>
          </a:p>
          <a:p>
            <a:pPr lvl="1"/>
            <a:r>
              <a:rPr lang="ru-RU" dirty="0"/>
              <a:t>Анализ распорядка дня (</a:t>
            </a:r>
            <a:r>
              <a:rPr lang="en-US" i="1" dirty="0"/>
              <a:t>N 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1252, 13 школ</a:t>
            </a:r>
            <a:r>
              <a:rPr lang="en-US" dirty="0" smtClean="0"/>
              <a:t>)</a:t>
            </a:r>
            <a:r>
              <a:rPr lang="ru-RU" dirty="0" smtClean="0"/>
              <a:t>*</a:t>
            </a:r>
          </a:p>
          <a:p>
            <a:pPr lvl="1"/>
            <a:r>
              <a:rPr lang="kk-KZ" dirty="0" smtClean="0"/>
              <a:t>Анализ </a:t>
            </a:r>
            <a:r>
              <a:rPr lang="kk-KZ" dirty="0"/>
              <a:t>расписания </a:t>
            </a:r>
            <a:r>
              <a:rPr lang="en-US" dirty="0"/>
              <a:t>(</a:t>
            </a:r>
            <a:r>
              <a:rPr lang="ru-RU" dirty="0"/>
              <a:t>в</a:t>
            </a:r>
            <a:r>
              <a:rPr lang="kk-KZ" dirty="0"/>
              <a:t>се </a:t>
            </a:r>
            <a:r>
              <a:rPr lang="en-US" dirty="0"/>
              <a:t>20</a:t>
            </a:r>
            <a:r>
              <a:rPr lang="ru-RU" dirty="0"/>
              <a:t> школ</a:t>
            </a:r>
            <a:r>
              <a:rPr lang="en-US" dirty="0"/>
              <a:t>)</a:t>
            </a:r>
            <a:endParaRPr lang="kk-KZ" dirty="0"/>
          </a:p>
          <a:p>
            <a:pPr marL="0" indent="0">
              <a:buNone/>
            </a:pPr>
            <a:r>
              <a:rPr lang="en-US" sz="2600" dirty="0"/>
              <a:t>“</a:t>
            </a:r>
            <a:r>
              <a:rPr lang="ru-RU" sz="2600" dirty="0"/>
              <a:t>…</a:t>
            </a:r>
            <a:r>
              <a:rPr lang="ru-RU" sz="2600" i="1" dirty="0"/>
              <a:t>с помощью чего можно получить наиболее полную картину по исследуемому вопросу, где каждый метод восполняет недостатки другого</a:t>
            </a:r>
            <a:r>
              <a:rPr lang="en-US" sz="2600" dirty="0"/>
              <a:t>…” </a:t>
            </a:r>
            <a:r>
              <a:rPr lang="ru-RU" sz="2600" dirty="0"/>
              <a:t>(</a:t>
            </a:r>
            <a:r>
              <a:rPr lang="ru-RU" sz="2600" dirty="0" err="1"/>
              <a:t>Cohen</a:t>
            </a:r>
            <a:r>
              <a:rPr lang="ru-RU" sz="2600" dirty="0"/>
              <a:t>, </a:t>
            </a:r>
            <a:r>
              <a:rPr lang="ru-RU" sz="2600" dirty="0" err="1"/>
              <a:t>Manion</a:t>
            </a:r>
            <a:r>
              <a:rPr lang="ru-RU" sz="2600" dirty="0"/>
              <a:t> &amp; </a:t>
            </a:r>
            <a:r>
              <a:rPr lang="ru-RU" sz="2600" dirty="0" err="1"/>
              <a:t>Morrison</a:t>
            </a:r>
            <a:r>
              <a:rPr lang="ru-RU" sz="2600" dirty="0"/>
              <a:t>, 2011</a:t>
            </a:r>
            <a:r>
              <a:rPr lang="ru-RU" sz="2600" dirty="0" smtClean="0"/>
              <a:t>)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*Примечание</a:t>
            </a:r>
            <a:r>
              <a:rPr lang="ru-RU" sz="2400" dirty="0"/>
              <a:t>: некоторые школы были </a:t>
            </a:r>
            <a:r>
              <a:rPr lang="ru-RU" sz="2400" dirty="0" smtClean="0"/>
              <a:t>исключены из-за некорректных данных.</a:t>
            </a:r>
            <a:endParaRPr lang="kk-KZ" sz="2400" dirty="0"/>
          </a:p>
          <a:p>
            <a:pPr marL="0" indent="0">
              <a:buNone/>
            </a:pPr>
            <a:endParaRPr lang="ru-RU" sz="2600" dirty="0"/>
          </a:p>
          <a:p>
            <a:endParaRPr lang="kk-KZ" dirty="0"/>
          </a:p>
          <a:p>
            <a:pPr lvl="1"/>
            <a:endParaRPr lang="ru-RU" dirty="0"/>
          </a:p>
          <a:p>
            <a:endParaRPr lang="kk-KZ" dirty="0"/>
          </a:p>
          <a:p>
            <a:pPr marL="0" lvl="0" indent="0">
              <a:buNone/>
            </a:pPr>
            <a:endParaRPr lang="ru-RU" sz="2400" dirty="0"/>
          </a:p>
          <a:p>
            <a:endParaRPr lang="kk-KZ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479716"/>
            <a:ext cx="10515600" cy="2832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k-KZ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2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92198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44" y="269590"/>
            <a:ext cx="11321956" cy="1325563"/>
          </a:xfrm>
        </p:spPr>
        <p:txBody>
          <a:bodyPr>
            <a:noAutofit/>
          </a:bodyPr>
          <a:lstStyle/>
          <a:p>
            <a:r>
              <a:rPr lang="ru-RU" sz="2800" b="1" dirty="0"/>
              <a:t>Воспитательная работа.</a:t>
            </a:r>
            <a:br>
              <a:rPr lang="ru-RU" sz="2800" b="1" dirty="0"/>
            </a:br>
            <a:r>
              <a:rPr lang="ru-RU" sz="2400" dirty="0" smtClean="0"/>
              <a:t>Учащиеся </a:t>
            </a:r>
            <a:r>
              <a:rPr lang="ru-RU" sz="2400" dirty="0"/>
              <a:t>участвуют в широком спектре внешкольной неакадемической деятельности</a:t>
            </a:r>
            <a:endParaRPr lang="kk-K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3268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20</a:t>
            </a:fld>
            <a:endParaRPr lang="kk-KZ"/>
          </a:p>
        </p:txBody>
      </p:sp>
      <p:sp>
        <p:nvSpPr>
          <p:cNvPr id="5" name="Стрелка вниз 4"/>
          <p:cNvSpPr/>
          <p:nvPr/>
        </p:nvSpPr>
        <p:spPr>
          <a:xfrm>
            <a:off x="10478814" y="1595153"/>
            <a:ext cx="252249" cy="378373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2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895608" y="6190096"/>
            <a:ext cx="2743200" cy="365125"/>
          </a:xfrm>
        </p:spPr>
        <p:txBody>
          <a:bodyPr/>
          <a:lstStyle/>
          <a:p>
            <a:fld id="{1A06FE00-90FB-4AAC-9C97-2D124FA23375}" type="slidenum">
              <a:rPr lang="kk-KZ" smtClean="0"/>
              <a:t>21</a:t>
            </a:fld>
            <a:endParaRPr lang="kk-KZ"/>
          </a:p>
        </p:txBody>
      </p:sp>
      <p:sp>
        <p:nvSpPr>
          <p:cNvPr id="3" name="TextBox 2"/>
          <p:cNvSpPr txBox="1"/>
          <p:nvPr/>
        </p:nvSpPr>
        <p:spPr>
          <a:xfrm>
            <a:off x="504967" y="223615"/>
            <a:ext cx="113527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Расписание.</a:t>
            </a:r>
          </a:p>
          <a:p>
            <a:r>
              <a:rPr lang="ru-RU" sz="2400" dirty="0" smtClean="0">
                <a:latin typeface="+mj-lt"/>
              </a:rPr>
              <a:t>Школьное расписание не всегда составляется рационально.</a:t>
            </a:r>
            <a:endParaRPr lang="ru-RU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332" y="1443875"/>
            <a:ext cx="66847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Согласно анализу школьных расписаний было выявлено, что: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Нет </a:t>
            </a:r>
            <a:r>
              <a:rPr lang="ru-RU" sz="2200" dirty="0"/>
              <a:t>единого </a:t>
            </a:r>
            <a:r>
              <a:rPr lang="ru-RU" sz="2200" dirty="0" smtClean="0"/>
              <a:t>формата и </a:t>
            </a:r>
            <a:r>
              <a:rPr lang="ru-RU" sz="2200" dirty="0"/>
              <a:t>требований к составлению </a:t>
            </a:r>
            <a:r>
              <a:rPr lang="ru-RU" sz="2200" dirty="0" smtClean="0"/>
              <a:t>расписания уроков: дается список предметов по дням недели, без указания расписания перемен, элективных курсов, времени на дополнительные занятия и кружки.</a:t>
            </a:r>
            <a:r>
              <a:rPr lang="ru-RU" sz="2200" dirty="0"/>
              <a:t> Р</a:t>
            </a:r>
            <a:r>
              <a:rPr lang="ru-RU" sz="2200" dirty="0" smtClean="0"/>
              <a:t>асписания составляются на разных языках.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В расписании не указываются нулевые уроки, хотя фактически учащиеся их посещают.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Посещение кружков в некоторых школах необязательно, учащимся лишь «рекомендуется в обязательном порядке» либо «настоятельно рекомендуется».  </a:t>
            </a:r>
          </a:p>
          <a:p>
            <a:pPr marL="457200" indent="-457200">
              <a:buFont typeface="+mj-lt"/>
              <a:buAutoNum type="arabicPeriod"/>
            </a:pPr>
            <a:endParaRPr lang="ru-RU" sz="2200" dirty="0" smtClean="0"/>
          </a:p>
          <a:p>
            <a:pPr marL="457200" indent="-457200">
              <a:buFont typeface="+mj-lt"/>
              <a:buAutoNum type="arabicPeriod"/>
            </a:pPr>
            <a:endParaRPr lang="ru-RU" sz="2200" dirty="0" smtClean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08105621"/>
              </p:ext>
            </p:extLst>
          </p:nvPr>
        </p:nvGraphicFramePr>
        <p:xfrm>
          <a:off x="6000327" y="14393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484179" y="1116167"/>
            <a:ext cx="2999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Утверждение </a:t>
            </a:r>
            <a:r>
              <a:rPr lang="ru-RU" b="1" dirty="0"/>
              <a:t>«Расписание составлено рационально».</a:t>
            </a:r>
            <a:endParaRPr lang="kk-KZ" b="1" dirty="0"/>
          </a:p>
        </p:txBody>
      </p:sp>
    </p:spTree>
    <p:extLst>
      <p:ext uri="{BB962C8B-B14F-4D97-AF65-F5344CB8AC3E}">
        <p14:creationId xmlns:p14="http://schemas.microsoft.com/office/powerpoint/2010/main" val="23037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school timetable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187" y="2856110"/>
            <a:ext cx="3348015" cy="334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4490" y="395246"/>
            <a:ext cx="5272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Несбалансированное </a:t>
            </a:r>
            <a:r>
              <a:rPr lang="ru-RU" sz="2800" b="1" dirty="0" smtClean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расписание</a:t>
            </a:r>
            <a:endParaRPr lang="ru-RU" sz="28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307" y="5218117"/>
            <a:ext cx="43728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тменить обучение в субботу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48203" y="4066698"/>
            <a:ext cx="34055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субботу ученики </a:t>
            </a:r>
            <a:r>
              <a:rPr lang="ru-RU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хотели бы заниматься </a:t>
            </a:r>
            <a:r>
              <a:rPr lang="ru-RU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творчеством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7782" y="1479546"/>
            <a:ext cx="4629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ru-RU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ередовать предметы по уровню сложности и направлению</a:t>
            </a:r>
            <a:endParaRPr lang="ru-RU" sz="2000" dirty="0">
              <a:solidFill>
                <a:srgbClr val="ED7D31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121" y="3849585"/>
            <a:ext cx="4421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Поставить физкультуру в конце учебного дня</a:t>
            </a:r>
            <a:endParaRPr lang="ru-RU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1176" y="1402283"/>
            <a:ext cx="5789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Сделать </a:t>
            </a:r>
            <a:r>
              <a:rPr lang="ru-RU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расписание более </a:t>
            </a:r>
            <a:r>
              <a:rPr lang="ru-RU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стабильным </a:t>
            </a:r>
            <a:r>
              <a:rPr lang="ru-RU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нежели изменчивым, чтобы учеников не задерживали по незапланированным занятиям.</a:t>
            </a:r>
          </a:p>
        </p:txBody>
      </p:sp>
      <p:sp>
        <p:nvSpPr>
          <p:cNvPr id="17" name="Двойные фигурные скобки 16"/>
          <p:cNvSpPr/>
          <p:nvPr/>
        </p:nvSpPr>
        <p:spPr>
          <a:xfrm>
            <a:off x="227307" y="2257169"/>
            <a:ext cx="4465276" cy="1494252"/>
          </a:xfrm>
          <a:prstGeom prst="bracePair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r>
              <a:rPr lang="ru-RU" sz="1600" i="1" dirty="0" smtClean="0">
                <a:solidFill>
                  <a:srgbClr val="0070C0"/>
                </a:solidFill>
              </a:rPr>
              <a:t>«Я </a:t>
            </a:r>
            <a:r>
              <a:rPr lang="ru-RU" sz="1600" i="1" dirty="0">
                <a:solidFill>
                  <a:srgbClr val="0070C0"/>
                </a:solidFill>
              </a:rPr>
              <a:t>поменял бы расписание. У нас бывает </a:t>
            </a:r>
            <a:r>
              <a:rPr lang="ru-RU" sz="1600" i="1" dirty="0" smtClean="0">
                <a:solidFill>
                  <a:srgbClr val="0070C0"/>
                </a:solidFill>
              </a:rPr>
              <a:t>такое </a:t>
            </a:r>
            <a:r>
              <a:rPr lang="ru-RU" sz="1600" i="1" dirty="0">
                <a:solidFill>
                  <a:srgbClr val="0070C0"/>
                </a:solidFill>
              </a:rPr>
              <a:t>что  в </a:t>
            </a:r>
            <a:r>
              <a:rPr lang="ru-RU" sz="1600" i="1" dirty="0" smtClean="0">
                <a:solidFill>
                  <a:srgbClr val="0070C0"/>
                </a:solidFill>
              </a:rPr>
              <a:t>один день, </a:t>
            </a:r>
            <a:r>
              <a:rPr lang="ru-RU" sz="1600" i="1" dirty="0">
                <a:solidFill>
                  <a:srgbClr val="0070C0"/>
                </a:solidFill>
              </a:rPr>
              <a:t>и химия, и биология, и физика, и математика. А в другие дни </a:t>
            </a:r>
            <a:r>
              <a:rPr lang="ru-RU" sz="1600" i="1" dirty="0" smtClean="0">
                <a:solidFill>
                  <a:srgbClr val="0070C0"/>
                </a:solidFill>
              </a:rPr>
              <a:t>бывает, </a:t>
            </a:r>
            <a:r>
              <a:rPr lang="ru-RU" sz="1600" i="1" dirty="0">
                <a:solidFill>
                  <a:srgbClr val="0070C0"/>
                </a:solidFill>
              </a:rPr>
              <a:t>что 8 уроков и </a:t>
            </a:r>
            <a:r>
              <a:rPr lang="ru-RU" sz="1600" i="1" dirty="0" smtClean="0">
                <a:solidFill>
                  <a:srgbClr val="0070C0"/>
                </a:solidFill>
              </a:rPr>
              <a:t>с ними </a:t>
            </a:r>
            <a:r>
              <a:rPr lang="ru-RU" sz="1600" i="1" dirty="0">
                <a:solidFill>
                  <a:srgbClr val="0070C0"/>
                </a:solidFill>
              </a:rPr>
              <a:t>еще и физкультура и получается в эти дни очень сильно </a:t>
            </a:r>
            <a:r>
              <a:rPr lang="ru-RU" sz="1600" i="1" dirty="0" smtClean="0">
                <a:solidFill>
                  <a:srgbClr val="0070C0"/>
                </a:solidFill>
              </a:rPr>
              <a:t>устаешь» </a:t>
            </a:r>
            <a:r>
              <a:rPr lang="ru-RU" sz="1600" b="1" i="1" dirty="0" smtClean="0">
                <a:solidFill>
                  <a:srgbClr val="0070C0"/>
                </a:solidFill>
              </a:rPr>
              <a:t>8 класс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20" name="Двойные фигурные скобки 19"/>
          <p:cNvSpPr/>
          <p:nvPr/>
        </p:nvSpPr>
        <p:spPr>
          <a:xfrm>
            <a:off x="1045028" y="4592339"/>
            <a:ext cx="2841656" cy="556041"/>
          </a:xfrm>
          <a:prstGeom prst="bracePair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r>
              <a:rPr lang="ru-RU" sz="1600" i="1" dirty="0" smtClean="0">
                <a:solidFill>
                  <a:srgbClr val="0070C0"/>
                </a:solidFill>
              </a:rPr>
              <a:t>«Дене </a:t>
            </a:r>
            <a:r>
              <a:rPr lang="ru-RU" sz="1600" i="1" dirty="0">
                <a:solidFill>
                  <a:srgbClr val="0070C0"/>
                </a:solidFill>
              </a:rPr>
              <a:t>шынықтыруды соңғы сабаққа </a:t>
            </a:r>
            <a:r>
              <a:rPr lang="ru-RU" sz="1600" i="1" dirty="0" smtClean="0">
                <a:solidFill>
                  <a:srgbClr val="0070C0"/>
                </a:solidFill>
              </a:rPr>
              <a:t>қойса» </a:t>
            </a:r>
            <a:r>
              <a:rPr lang="ru-RU" sz="1600" b="1" i="1" dirty="0" smtClean="0">
                <a:solidFill>
                  <a:srgbClr val="0070C0"/>
                </a:solidFill>
              </a:rPr>
              <a:t>11 класс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21" name="Двойные фигурные скобки 20"/>
          <p:cNvSpPr/>
          <p:nvPr/>
        </p:nvSpPr>
        <p:spPr>
          <a:xfrm>
            <a:off x="7692606" y="2527921"/>
            <a:ext cx="3996714" cy="1223500"/>
          </a:xfrm>
          <a:prstGeom prst="bracePair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r>
              <a:rPr lang="ru-RU" sz="1600" i="1" dirty="0" smtClean="0">
                <a:solidFill>
                  <a:srgbClr val="0070C0"/>
                </a:solidFill>
              </a:rPr>
              <a:t>«Так </a:t>
            </a:r>
            <a:r>
              <a:rPr lang="ru-RU" sz="1600" i="1" dirty="0">
                <a:solidFill>
                  <a:srgbClr val="0070C0"/>
                </a:solidFill>
              </a:rPr>
              <a:t>как у нас расписание не стационарное, после занятий  могут задержать на 1-2 часа, и в итоге я могу быть уверенным во сколько я уйду в тот или иной </a:t>
            </a:r>
            <a:r>
              <a:rPr lang="ru-RU" sz="1600" i="1" dirty="0" smtClean="0">
                <a:solidFill>
                  <a:srgbClr val="0070C0"/>
                </a:solidFill>
              </a:rPr>
              <a:t>день» </a:t>
            </a:r>
            <a:r>
              <a:rPr lang="ru-RU" sz="1600" b="1" i="1" dirty="0" smtClean="0">
                <a:solidFill>
                  <a:srgbClr val="0070C0"/>
                </a:solidFill>
              </a:rPr>
              <a:t>9 класс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22" name="Двойные фигурные скобки 21"/>
          <p:cNvSpPr/>
          <p:nvPr/>
        </p:nvSpPr>
        <p:spPr>
          <a:xfrm>
            <a:off x="564490" y="5797208"/>
            <a:ext cx="3802733" cy="779445"/>
          </a:xfrm>
          <a:prstGeom prst="bracePair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r>
              <a:rPr lang="ru-RU" sz="1600" i="1" dirty="0">
                <a:solidFill>
                  <a:srgbClr val="0070C0"/>
                </a:solidFill>
              </a:rPr>
              <a:t>«Освободить субботу за счет других дней недели. Не хватает времени на отдых» </a:t>
            </a:r>
            <a:r>
              <a:rPr lang="ru-RU" sz="1600" b="1" i="1" dirty="0" smtClean="0">
                <a:solidFill>
                  <a:srgbClr val="0070C0"/>
                </a:solidFill>
              </a:rPr>
              <a:t>7 кла</a:t>
            </a:r>
            <a:r>
              <a:rPr lang="ru-RU" sz="1600" i="1" dirty="0" smtClean="0">
                <a:solidFill>
                  <a:srgbClr val="0070C0"/>
                </a:solidFill>
              </a:rPr>
              <a:t>сс</a:t>
            </a:r>
            <a:endParaRPr lang="ru-RU" sz="1600" i="1" dirty="0">
              <a:solidFill>
                <a:srgbClr val="0070C0"/>
              </a:solidFill>
            </a:endParaRPr>
          </a:p>
        </p:txBody>
      </p:sp>
      <p:sp>
        <p:nvSpPr>
          <p:cNvPr id="23" name="Двойные фигурные скобки 22"/>
          <p:cNvSpPr/>
          <p:nvPr/>
        </p:nvSpPr>
        <p:spPr>
          <a:xfrm>
            <a:off x="7968343" y="4994534"/>
            <a:ext cx="3385457" cy="819609"/>
          </a:xfrm>
          <a:prstGeom prst="bracePair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r>
              <a:rPr lang="ru-RU" sz="1600" i="1" dirty="0" smtClean="0">
                <a:solidFill>
                  <a:srgbClr val="0070C0"/>
                </a:solidFill>
              </a:rPr>
              <a:t>«</a:t>
            </a:r>
            <a:r>
              <a:rPr lang="ru-RU" sz="1600" i="1" dirty="0" err="1" smtClean="0">
                <a:solidFill>
                  <a:srgbClr val="0070C0"/>
                </a:solidFill>
              </a:rPr>
              <a:t>Сенбіні</a:t>
            </a:r>
            <a:r>
              <a:rPr lang="ru-RU" sz="1600" i="1" dirty="0" smtClean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шығармашылық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дамуға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жұмсасақ</a:t>
            </a:r>
            <a:r>
              <a:rPr lang="ru-RU" sz="1600" i="1" dirty="0">
                <a:solidFill>
                  <a:srgbClr val="0070C0"/>
                </a:solidFill>
              </a:rPr>
              <a:t>, </a:t>
            </a:r>
            <a:r>
              <a:rPr lang="ru-RU" sz="1600" i="1" dirty="0" err="1">
                <a:solidFill>
                  <a:srgbClr val="0070C0"/>
                </a:solidFill>
              </a:rPr>
              <a:t>жексенбі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күнін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үй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>
                <a:solidFill>
                  <a:srgbClr val="0070C0"/>
                </a:solidFill>
              </a:rPr>
              <a:t>жұмысын</a:t>
            </a:r>
            <a:r>
              <a:rPr lang="ru-RU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 err="1" smtClean="0">
                <a:solidFill>
                  <a:srgbClr val="0070C0"/>
                </a:solidFill>
              </a:rPr>
              <a:t>орындаймыз</a:t>
            </a:r>
            <a:r>
              <a:rPr lang="ru-RU" sz="1600" i="1" dirty="0" smtClean="0">
                <a:solidFill>
                  <a:srgbClr val="0070C0"/>
                </a:solidFill>
              </a:rPr>
              <a:t>» </a:t>
            </a:r>
            <a:r>
              <a:rPr lang="ru-RU" sz="1600" b="1" i="1" dirty="0" smtClean="0">
                <a:solidFill>
                  <a:srgbClr val="0070C0"/>
                </a:solidFill>
              </a:rPr>
              <a:t>11 класс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31478"/>
            <a:ext cx="10515600" cy="62301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Наблюдения уроков.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dirty="0" smtClean="0"/>
              <a:t>Наблюдение уроков выявили как положительные, так и отрицательные моменты.</a:t>
            </a:r>
            <a:endParaRPr lang="kk-K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93175"/>
            <a:ext cx="5240286" cy="50601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В основном, учителя </a:t>
            </a:r>
            <a:r>
              <a:rPr lang="ru-RU" sz="2000" dirty="0">
                <a:solidFill>
                  <a:schemeClr val="tx1"/>
                </a:solidFill>
              </a:rPr>
              <a:t>практикуют </a:t>
            </a:r>
            <a:r>
              <a:rPr lang="ru-RU" sz="2000" dirty="0" smtClean="0">
                <a:solidFill>
                  <a:schemeClr val="tx1"/>
                </a:solidFill>
              </a:rPr>
              <a:t>соразмерный темп обучения и создают на уроке благоприятную обстановку.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Часто используемые методы преподавания: стратегии </a:t>
            </a:r>
            <a:r>
              <a:rPr lang="ru-RU" sz="2000" dirty="0">
                <a:solidFill>
                  <a:schemeClr val="tx1"/>
                </a:solidFill>
              </a:rPr>
              <a:t>CLIL, работа на преодоление языкового барьера, </a:t>
            </a:r>
            <a:r>
              <a:rPr lang="ru-RU" sz="2000" dirty="0" err="1" smtClean="0">
                <a:solidFill>
                  <a:schemeClr val="tx1"/>
                </a:solidFill>
              </a:rPr>
              <a:t>взаимооценивание</a:t>
            </a:r>
            <a:r>
              <a:rPr lang="ru-RU" sz="2000" dirty="0" smtClean="0">
                <a:solidFill>
                  <a:schemeClr val="tx1"/>
                </a:solidFill>
              </a:rPr>
              <a:t>; а также индивидуальный подход (обучение </a:t>
            </a:r>
            <a:r>
              <a:rPr lang="ru-RU" sz="2000" dirty="0">
                <a:solidFill>
                  <a:schemeClr val="tx1"/>
                </a:solidFill>
              </a:rPr>
              <a:t>детей самостоятельной работе, </a:t>
            </a:r>
            <a:r>
              <a:rPr lang="ru-RU" sz="2000" dirty="0" smtClean="0">
                <a:solidFill>
                  <a:schemeClr val="tx1"/>
                </a:solidFill>
              </a:rPr>
              <a:t>дифференцированный подход);</a:t>
            </a:r>
            <a:endParaRPr lang="kk-KZ" sz="2000" dirty="0">
              <a:solidFill>
                <a:schemeClr val="tx1"/>
              </a:solidFill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</a:rPr>
              <a:t>На 110 из 127 </a:t>
            </a:r>
            <a:r>
              <a:rPr lang="ru-RU" sz="2000" dirty="0">
                <a:solidFill>
                  <a:schemeClr val="tx1"/>
                </a:solidFill>
              </a:rPr>
              <a:t>уроков наблюдается средняя либо высокая заинтересованность учащихся в изучении </a:t>
            </a:r>
            <a:r>
              <a:rPr lang="ru-RU" sz="2000" dirty="0" smtClean="0">
                <a:solidFill>
                  <a:schemeClr val="tx1"/>
                </a:solidFill>
              </a:rPr>
              <a:t>предмета;</a:t>
            </a:r>
            <a:endParaRPr lang="kk-KZ" sz="2000" dirty="0">
              <a:solidFill>
                <a:schemeClr val="tx1"/>
              </a:solidFill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</a:rPr>
              <a:t>На 108 уроках из 127 </a:t>
            </a:r>
            <a:r>
              <a:rPr lang="ru-RU" sz="2000" dirty="0">
                <a:solidFill>
                  <a:schemeClr val="tx1"/>
                </a:solidFill>
              </a:rPr>
              <a:t>с заданиями все дети справляются хорошо, на 9 уроках справляются не все учащиеся и на 3 уроках </a:t>
            </a:r>
            <a:r>
              <a:rPr lang="ru-RU" sz="2000" dirty="0" smtClean="0">
                <a:solidFill>
                  <a:schemeClr val="tx1"/>
                </a:solidFill>
              </a:rPr>
              <a:t>учащиеся не смогли выполнить задания.</a:t>
            </a:r>
            <a:endParaRPr lang="kk-KZ" sz="20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81940" y="1393175"/>
            <a:ext cx="5342604" cy="50601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lvl="1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Часто отмечается применение традиционной учитель-центрированной стратегии;</a:t>
            </a:r>
            <a:endParaRPr lang="kk-KZ" sz="2000" dirty="0" smtClean="0"/>
          </a:p>
          <a:p>
            <a:pPr marL="354013" lvl="1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Неэффективное планирование урока (отсутствие подведения итогов, логического построения, тайм-менеджмента </a:t>
            </a:r>
            <a:r>
              <a:rPr lang="ru-RU" sz="2000" dirty="0"/>
              <a:t>на </a:t>
            </a:r>
            <a:r>
              <a:rPr lang="ru-RU" sz="2000" dirty="0" smtClean="0"/>
              <a:t>уроках, несоответствие содержания урока плану);</a:t>
            </a:r>
            <a:endParaRPr lang="kk-KZ" sz="2000" dirty="0" smtClean="0"/>
          </a:p>
          <a:p>
            <a:pPr marL="354013" lvl="1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Недостаточная подготовленность учителей к урокам (неготовность заданий, планы уроков не подписаны завучем); </a:t>
            </a:r>
            <a:endParaRPr lang="kk-KZ" sz="2000" dirty="0" smtClean="0"/>
          </a:p>
          <a:p>
            <a:pPr marL="354013" lvl="1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Необходимость в повышении уровня знаний и педагогического мастерства учителей (неуверенность учителя, частые речевые ошибки, управление классом</a:t>
            </a:r>
            <a:r>
              <a:rPr lang="en-US" sz="2000" dirty="0" smtClean="0"/>
              <a:t>);</a:t>
            </a:r>
            <a:endParaRPr lang="kk-KZ" sz="2000" dirty="0" smtClean="0"/>
          </a:p>
          <a:p>
            <a:pPr marL="354013" lvl="1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Недостаточное внимание на дифференциации заданий. </a:t>
            </a:r>
            <a:endParaRPr lang="kk-KZ" sz="2000" dirty="0" smtClean="0"/>
          </a:p>
          <a:p>
            <a:pPr marL="354013">
              <a:lnSpc>
                <a:spcPct val="100000"/>
              </a:lnSpc>
              <a:spcBef>
                <a:spcPts val="0"/>
              </a:spcBef>
            </a:pPr>
            <a:endParaRPr lang="kk-KZ" sz="2000" dirty="0"/>
          </a:p>
        </p:txBody>
      </p:sp>
      <p:sp>
        <p:nvSpPr>
          <p:cNvPr id="11" name="Овал 10"/>
          <p:cNvSpPr/>
          <p:nvPr/>
        </p:nvSpPr>
        <p:spPr>
          <a:xfrm>
            <a:off x="129970" y="1356303"/>
            <a:ext cx="765073" cy="75216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6299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186812" y="1393174"/>
            <a:ext cx="651387" cy="678426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92619" y="1316256"/>
            <a:ext cx="765073" cy="75216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6163595" y="1412120"/>
            <a:ext cx="623119" cy="560439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23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41502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468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/>
              <a:t>Наблюдения </a:t>
            </a:r>
            <a:r>
              <a:rPr lang="ru-RU" sz="2800" b="1" dirty="0" smtClean="0"/>
              <a:t>уроков.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ru-RU" sz="2400" dirty="0"/>
              <a:t>Во время наблюдения уроков были отмечены следующие проблемы</a:t>
            </a:r>
            <a:endParaRPr lang="kk-KZ" sz="24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352369"/>
              </p:ext>
            </p:extLst>
          </p:nvPr>
        </p:nvGraphicFramePr>
        <p:xfrm>
          <a:off x="838200" y="1596119"/>
          <a:ext cx="10515600" cy="472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24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1946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086" y="262654"/>
            <a:ext cx="10515600" cy="562154"/>
          </a:xfrm>
        </p:spPr>
        <p:txBody>
          <a:bodyPr>
            <a:normAutofit/>
          </a:bodyPr>
          <a:lstStyle/>
          <a:p>
            <a:r>
              <a:rPr lang="ru-RU" sz="3100" b="1" dirty="0"/>
              <a:t>Навыки тайм менеджмента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80367" y="1304708"/>
            <a:ext cx="7570858" cy="3539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Согласно мнению учеников, они планируют свое время на день, на неделю  (в воскресенье),  на месяц и на календарный год  (в начале года). Также, они используют приоритетное планирование и планирование от сложного к легкому.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Ученики старших классов</a:t>
            </a:r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 по причине несбалансированного расписания, планируют в воскресенье, стараясь равномерно распределить задания в течение недели.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dirty="0">
                <a:solidFill>
                  <a:prstClr val="black"/>
                </a:solidFill>
              </a:rPr>
              <a:t>некоторых школах имеется положительный опыт, когда в рамках предмета «Самопознание» проводятся уроки по обучению учащихся навыкам тайм менеджмента.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Также, учащимися были положительно отмечены курсы по тайм менеджменту, проводимые </a:t>
            </a:r>
            <a:r>
              <a:rPr lang="ru-RU" dirty="0" smtClean="0">
                <a:solidFill>
                  <a:prstClr val="black"/>
                </a:solidFill>
              </a:rPr>
              <a:t>другими </a:t>
            </a:r>
            <a:r>
              <a:rPr lang="ru-RU" dirty="0">
                <a:solidFill>
                  <a:prstClr val="black"/>
                </a:solidFill>
              </a:rPr>
              <a:t>сотрудниками школы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272095287"/>
              </p:ext>
            </p:extLst>
          </p:nvPr>
        </p:nvGraphicFramePr>
        <p:xfrm>
          <a:off x="173701" y="1338700"/>
          <a:ext cx="3708186" cy="538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5192" y="1187191"/>
            <a:ext cx="32097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53% учащихся согласны с утверждением «</a:t>
            </a:r>
            <a:r>
              <a:rPr lang="ru-RU" b="1" dirty="0" smtClean="0"/>
              <a:t>Мне требуется развитие навыков тайм-менеджмента, чтобы эффективно использовать свое время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1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238126"/>
            <a:ext cx="10515600" cy="562154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Краткие рекомендации </a:t>
            </a:r>
            <a:endParaRPr lang="kk-KZ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800280"/>
            <a:ext cx="11277600" cy="5249683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Рекомендуется, что время</a:t>
            </a:r>
            <a:r>
              <a:rPr lang="ru-RU" sz="2000" dirty="0"/>
              <a:t>, затрачиваемое на выполнение домашнего задания, </a:t>
            </a:r>
            <a:r>
              <a:rPr lang="ru-RU" sz="2000" dirty="0" smtClean="0"/>
              <a:t>не превышает </a:t>
            </a:r>
            <a:r>
              <a:rPr lang="ru-RU" sz="2000" dirty="0"/>
              <a:t>двух часов в </a:t>
            </a:r>
            <a:r>
              <a:rPr lang="ru-RU" sz="2000" dirty="0" smtClean="0"/>
              <a:t>день, </a:t>
            </a:r>
            <a:r>
              <a:rPr lang="ru-RU" sz="2000" dirty="0"/>
              <a:t>учитывая, что учащиеся до вечера </a:t>
            </a:r>
            <a:r>
              <a:rPr lang="ru-RU" sz="2000" dirty="0" smtClean="0"/>
              <a:t>могут находиться </a:t>
            </a:r>
            <a:r>
              <a:rPr lang="ru-RU" sz="2000" dirty="0"/>
              <a:t>в стенах школы.  </a:t>
            </a:r>
            <a:r>
              <a:rPr lang="ru-RU" sz="2000" dirty="0" smtClean="0"/>
              <a:t>Для регулирования домашнего задания школы могут составлять общее расписание </a:t>
            </a:r>
            <a:r>
              <a:rPr lang="ru-RU" sz="2000" dirty="0"/>
              <a:t>для домашнего </a:t>
            </a:r>
            <a:r>
              <a:rPr lang="ru-RU" sz="2000" dirty="0" smtClean="0"/>
              <a:t>задания, чтобы равномерно распределить нагрузку или снизить ее.</a:t>
            </a:r>
            <a:endParaRPr lang="ru-RU" sz="2000" dirty="0"/>
          </a:p>
          <a:p>
            <a:r>
              <a:rPr lang="ru-RU" sz="2000" dirty="0" smtClean="0"/>
              <a:t>По </a:t>
            </a:r>
            <a:r>
              <a:rPr lang="ru-RU" sz="2000" dirty="0"/>
              <a:t>возможности, необходимо сократить количество </a:t>
            </a:r>
            <a:r>
              <a:rPr lang="ru-RU" sz="2000" dirty="0" smtClean="0"/>
              <a:t>предметов/часов по предметам/экзаменов </a:t>
            </a:r>
            <a:r>
              <a:rPr lang="ru-RU" sz="2000" dirty="0"/>
              <a:t>в старшей </a:t>
            </a:r>
            <a:r>
              <a:rPr lang="ru-RU" sz="2000" dirty="0" smtClean="0"/>
              <a:t>школе в </a:t>
            </a:r>
            <a:r>
              <a:rPr lang="ru-RU" sz="2000" dirty="0"/>
              <a:t>сторону большей глубины </a:t>
            </a:r>
            <a:r>
              <a:rPr lang="ru-RU" sz="2000" dirty="0" smtClean="0"/>
              <a:t>изучения и предоставления </a:t>
            </a:r>
            <a:r>
              <a:rPr lang="ru-RU" sz="2000" dirty="0"/>
              <a:t>учащимся  </a:t>
            </a:r>
            <a:r>
              <a:rPr lang="ru-RU" sz="2000" dirty="0" smtClean="0"/>
              <a:t>больше </a:t>
            </a:r>
            <a:r>
              <a:rPr lang="ru-RU" sz="2000" dirty="0"/>
              <a:t>времени для самостоятельного изучения. </a:t>
            </a:r>
            <a:endParaRPr lang="ru-RU" sz="2000" dirty="0" smtClean="0"/>
          </a:p>
          <a:p>
            <a:r>
              <a:rPr lang="ru-RU" sz="2000" dirty="0" smtClean="0"/>
              <a:t>По </a:t>
            </a:r>
            <a:r>
              <a:rPr lang="ru-RU" sz="2000" dirty="0"/>
              <a:t>возможности, </a:t>
            </a:r>
            <a:r>
              <a:rPr lang="ru-RU" sz="2000" dirty="0" smtClean="0"/>
              <a:t>осуществить переход </a:t>
            </a:r>
            <a:r>
              <a:rPr lang="ru-RU" sz="2000" dirty="0"/>
              <a:t>на 5-дневное </a:t>
            </a:r>
            <a:r>
              <a:rPr lang="ru-RU" sz="2000" dirty="0" smtClean="0"/>
              <a:t>обучение (в определенных классах).</a:t>
            </a:r>
            <a:endParaRPr lang="ru-RU" sz="2000" dirty="0"/>
          </a:p>
          <a:p>
            <a:r>
              <a:rPr lang="ru-RU" sz="2000" dirty="0"/>
              <a:t>Предложить участие в факультативных занятиях, дополнительных занятиях и клубах (в академической и неакадемической деятельности) по желанию</a:t>
            </a:r>
            <a:r>
              <a:rPr lang="ru-RU" sz="2000" dirty="0" smtClean="0"/>
              <a:t>. А также повысить качество проводимых дополнительных занятий, </a:t>
            </a:r>
            <a:r>
              <a:rPr lang="ru-RU" sz="2000" dirty="0" err="1" smtClean="0"/>
              <a:t>элективов</a:t>
            </a:r>
            <a:r>
              <a:rPr lang="ru-RU" sz="2000" dirty="0"/>
              <a:t> </a:t>
            </a:r>
            <a:r>
              <a:rPr lang="ru-RU" sz="2000" dirty="0" smtClean="0"/>
              <a:t>и кружков.</a:t>
            </a:r>
            <a:endParaRPr lang="ru-RU" sz="2000" dirty="0"/>
          </a:p>
          <a:p>
            <a:r>
              <a:rPr lang="ru-RU" sz="2000" dirty="0"/>
              <a:t>Отказаться от постоянного использования репетиторов.</a:t>
            </a:r>
            <a:endParaRPr lang="en-US" sz="2000" dirty="0"/>
          </a:p>
          <a:p>
            <a:r>
              <a:rPr lang="ru-RU" sz="2000" dirty="0"/>
              <a:t>Школам самим необходимо проводить </a:t>
            </a:r>
            <a:r>
              <a:rPr lang="ru-RU" sz="2000" dirty="0" smtClean="0"/>
              <a:t>постоянный мониторинг </a:t>
            </a:r>
            <a:r>
              <a:rPr lang="ru-RU" sz="2000" dirty="0"/>
              <a:t>по уровню загруженности учащихся, вовлекая кураторов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Организация обучения стратегиям тайм менеджменту коллектива школы и учащихся (в рамках предмета «Самопознание»).</a:t>
            </a:r>
          </a:p>
          <a:p>
            <a:r>
              <a:rPr lang="ru-RU" sz="2000" dirty="0" smtClean="0"/>
              <a:t>Разработать совместно со школами политику домашнего задания.</a:t>
            </a:r>
          </a:p>
          <a:p>
            <a:r>
              <a:rPr lang="ru-RU" sz="2000" dirty="0" smtClean="0"/>
              <a:t>Разработать </a:t>
            </a:r>
            <a:r>
              <a:rPr lang="ru-RU" sz="2000" dirty="0"/>
              <a:t>совместно со школами инструкции </a:t>
            </a:r>
            <a:r>
              <a:rPr lang="ru-RU" sz="2000" dirty="0" smtClean="0"/>
              <a:t>по составлению расписания.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26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059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49" y="0"/>
            <a:ext cx="12192000" cy="6858000"/>
          </a:xfrm>
          <a:prstGeom prst="rect">
            <a:avLst/>
          </a:prstGeom>
        </p:spPr>
      </p:pic>
      <p:sp>
        <p:nvSpPr>
          <p:cNvPr id="3" name="Snip Single Corner Rectangle 2"/>
          <p:cNvSpPr/>
          <p:nvPr/>
        </p:nvSpPr>
        <p:spPr>
          <a:xfrm flipH="1">
            <a:off x="0" y="0"/>
            <a:ext cx="12192000" cy="6858000"/>
          </a:xfrm>
          <a:prstGeom prst="snip1Rect">
            <a:avLst>
              <a:gd name="adj" fmla="val 45556"/>
            </a:avLst>
          </a:prstGeom>
          <a:gradFill>
            <a:gsLst>
              <a:gs pos="0">
                <a:srgbClr val="0C4068"/>
              </a:gs>
              <a:gs pos="50000">
                <a:srgbClr val="46B688">
                  <a:alpha val="70000"/>
                </a:srgbClr>
              </a:gs>
              <a:gs pos="100000">
                <a:srgbClr val="016AA3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-4611408" y="1132113"/>
            <a:ext cx="10467560" cy="4115512"/>
            <a:chOff x="5144303" y="3523114"/>
            <a:chExt cx="10467560" cy="4115512"/>
          </a:xfrm>
        </p:grpSpPr>
        <p:sp>
          <p:nvSpPr>
            <p:cNvPr id="2" name="Rectangle 1"/>
            <p:cNvSpPr/>
            <p:nvPr/>
          </p:nvSpPr>
          <p:spPr>
            <a:xfrm rot="18900000">
              <a:off x="5144303" y="7149899"/>
              <a:ext cx="7678494" cy="48872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8900000">
              <a:off x="7933369" y="3523114"/>
              <a:ext cx="7678494" cy="48872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71765" y="5682274"/>
            <a:ext cx="2035771" cy="110557"/>
            <a:chOff x="-170626" y="0"/>
            <a:chExt cx="13534857" cy="166915"/>
          </a:xfrm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grpSpPr>
        <p:sp>
          <p:nvSpPr>
            <p:cNvPr id="19" name="Parallelogram 18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07828" y="3175489"/>
            <a:ext cx="6203664" cy="2574438"/>
            <a:chOff x="5757521" y="3925452"/>
            <a:chExt cx="6203664" cy="2574438"/>
          </a:xfrm>
        </p:grpSpPr>
        <p:sp>
          <p:nvSpPr>
            <p:cNvPr id="22" name="Title 1"/>
            <p:cNvSpPr txBox="1">
              <a:spLocks/>
            </p:cNvSpPr>
            <p:nvPr/>
          </p:nvSpPr>
          <p:spPr>
            <a:xfrm>
              <a:off x="5757521" y="3925452"/>
              <a:ext cx="6203664" cy="44319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3200" b="1" dirty="0" smtClean="0">
                  <a:solidFill>
                    <a:schemeClr val="bg1"/>
                  </a:solidFill>
                </a:rPr>
                <a:t>Спасибо за внимание!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Title 1"/>
            <p:cNvSpPr txBox="1">
              <a:spLocks/>
            </p:cNvSpPr>
            <p:nvPr/>
          </p:nvSpPr>
          <p:spPr>
            <a:xfrm>
              <a:off x="6366232" y="4837897"/>
              <a:ext cx="4958921" cy="1661993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Насыгазы Болат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Департамент исследований,</a:t>
              </a:r>
              <a:br>
                <a:rPr lang="ru-RU" sz="2000" b="1" dirty="0">
                  <a:solidFill>
                    <a:schemeClr val="bg1"/>
                  </a:solidFill>
                </a:rPr>
              </a:br>
              <a:r>
                <a:rPr lang="ru-RU" sz="2000" b="1" dirty="0">
                  <a:solidFill>
                    <a:schemeClr val="bg1"/>
                  </a:solidFill>
                </a:rPr>
                <a:t> АОО «Назарбаев Интеллектуальные школы»</a:t>
              </a:r>
              <a:endParaRPr lang="en-US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000" b="1" u="sng" dirty="0">
                  <a:solidFill>
                    <a:schemeClr val="bg1"/>
                  </a:solidFill>
                </a:rPr>
                <a:t>nassygazy_b@nis.edu.kz</a:t>
              </a:r>
            </a:p>
            <a:p>
              <a:pPr algn="ctr"/>
              <a:r>
                <a:rPr lang="en-US" sz="2000" b="1" u="sng" dirty="0" smtClean="0">
                  <a:solidFill>
                    <a:schemeClr val="bg1"/>
                  </a:solidFill>
                </a:rPr>
                <a:t>research@nis.edu.kz</a:t>
              </a:r>
            </a:p>
            <a:p>
              <a:pPr algn="ctr"/>
              <a:endParaRPr lang="en-US" sz="2000" b="1" u="sng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869256" y="4654312"/>
              <a:ext cx="395287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hape 368"/>
          <p:cNvSpPr/>
          <p:nvPr/>
        </p:nvSpPr>
        <p:spPr>
          <a:xfrm>
            <a:off x="4119563" y="5003261"/>
            <a:ext cx="421211" cy="298888"/>
          </a:xfrm>
          <a:custGeom>
            <a:avLst/>
            <a:gdLst/>
            <a:ahLst/>
            <a:cxnLst/>
            <a:rect l="0" t="0" r="0" b="0"/>
            <a:pathLst>
              <a:path w="19273" h="13676" extrusionOk="0">
                <a:moveTo>
                  <a:pt x="5354" y="536"/>
                </a:moveTo>
                <a:lnTo>
                  <a:pt x="6717" y="560"/>
                </a:lnTo>
                <a:lnTo>
                  <a:pt x="8079" y="633"/>
                </a:lnTo>
                <a:lnTo>
                  <a:pt x="10805" y="779"/>
                </a:lnTo>
                <a:lnTo>
                  <a:pt x="12143" y="804"/>
                </a:lnTo>
                <a:lnTo>
                  <a:pt x="13481" y="804"/>
                </a:lnTo>
                <a:lnTo>
                  <a:pt x="14795" y="779"/>
                </a:lnTo>
                <a:lnTo>
                  <a:pt x="16133" y="706"/>
                </a:lnTo>
                <a:lnTo>
                  <a:pt x="16571" y="706"/>
                </a:lnTo>
                <a:lnTo>
                  <a:pt x="16985" y="731"/>
                </a:lnTo>
                <a:lnTo>
                  <a:pt x="17861" y="804"/>
                </a:lnTo>
                <a:lnTo>
                  <a:pt x="18275" y="828"/>
                </a:lnTo>
                <a:lnTo>
                  <a:pt x="18494" y="852"/>
                </a:lnTo>
                <a:lnTo>
                  <a:pt x="18713" y="828"/>
                </a:lnTo>
                <a:lnTo>
                  <a:pt x="18713" y="828"/>
                </a:lnTo>
                <a:lnTo>
                  <a:pt x="18664" y="1096"/>
                </a:lnTo>
                <a:lnTo>
                  <a:pt x="18640" y="1363"/>
                </a:lnTo>
                <a:lnTo>
                  <a:pt x="18615" y="1534"/>
                </a:lnTo>
                <a:lnTo>
                  <a:pt x="18421" y="1461"/>
                </a:lnTo>
                <a:lnTo>
                  <a:pt x="18226" y="1363"/>
                </a:lnTo>
                <a:lnTo>
                  <a:pt x="17788" y="1144"/>
                </a:lnTo>
                <a:lnTo>
                  <a:pt x="17545" y="1047"/>
                </a:lnTo>
                <a:lnTo>
                  <a:pt x="17447" y="1023"/>
                </a:lnTo>
                <a:lnTo>
                  <a:pt x="17326" y="998"/>
                </a:lnTo>
                <a:lnTo>
                  <a:pt x="17277" y="1023"/>
                </a:lnTo>
                <a:lnTo>
                  <a:pt x="17253" y="1047"/>
                </a:lnTo>
                <a:lnTo>
                  <a:pt x="17228" y="1096"/>
                </a:lnTo>
                <a:lnTo>
                  <a:pt x="17253" y="1144"/>
                </a:lnTo>
                <a:lnTo>
                  <a:pt x="17326" y="1242"/>
                </a:lnTo>
                <a:lnTo>
                  <a:pt x="17399" y="1339"/>
                </a:lnTo>
                <a:lnTo>
                  <a:pt x="17642" y="1509"/>
                </a:lnTo>
                <a:lnTo>
                  <a:pt x="17885" y="1655"/>
                </a:lnTo>
                <a:lnTo>
                  <a:pt x="18104" y="1777"/>
                </a:lnTo>
                <a:lnTo>
                  <a:pt x="18445" y="1947"/>
                </a:lnTo>
                <a:lnTo>
                  <a:pt x="18153" y="2191"/>
                </a:lnTo>
                <a:lnTo>
                  <a:pt x="17788" y="2045"/>
                </a:lnTo>
                <a:lnTo>
                  <a:pt x="17423" y="1874"/>
                </a:lnTo>
                <a:lnTo>
                  <a:pt x="17107" y="1728"/>
                </a:lnTo>
                <a:lnTo>
                  <a:pt x="16912" y="1680"/>
                </a:lnTo>
                <a:lnTo>
                  <a:pt x="16742" y="1655"/>
                </a:lnTo>
                <a:lnTo>
                  <a:pt x="16669" y="1704"/>
                </a:lnTo>
                <a:lnTo>
                  <a:pt x="16620" y="1753"/>
                </a:lnTo>
                <a:lnTo>
                  <a:pt x="16620" y="1826"/>
                </a:lnTo>
                <a:lnTo>
                  <a:pt x="16693" y="1899"/>
                </a:lnTo>
                <a:lnTo>
                  <a:pt x="16985" y="2093"/>
                </a:lnTo>
                <a:lnTo>
                  <a:pt x="17301" y="2264"/>
                </a:lnTo>
                <a:lnTo>
                  <a:pt x="17520" y="2361"/>
                </a:lnTo>
                <a:lnTo>
                  <a:pt x="17739" y="2458"/>
                </a:lnTo>
                <a:lnTo>
                  <a:pt x="17618" y="2531"/>
                </a:lnTo>
                <a:lnTo>
                  <a:pt x="17545" y="2580"/>
                </a:lnTo>
                <a:lnTo>
                  <a:pt x="17253" y="2507"/>
                </a:lnTo>
                <a:lnTo>
                  <a:pt x="16961" y="2434"/>
                </a:lnTo>
                <a:lnTo>
                  <a:pt x="16450" y="2288"/>
                </a:lnTo>
                <a:lnTo>
                  <a:pt x="16182" y="2215"/>
                </a:lnTo>
                <a:lnTo>
                  <a:pt x="15890" y="2215"/>
                </a:lnTo>
                <a:lnTo>
                  <a:pt x="15866" y="2239"/>
                </a:lnTo>
                <a:lnTo>
                  <a:pt x="15866" y="2264"/>
                </a:lnTo>
                <a:lnTo>
                  <a:pt x="15866" y="2312"/>
                </a:lnTo>
                <a:lnTo>
                  <a:pt x="16060" y="2458"/>
                </a:lnTo>
                <a:lnTo>
                  <a:pt x="16279" y="2556"/>
                </a:lnTo>
                <a:lnTo>
                  <a:pt x="16498" y="2653"/>
                </a:lnTo>
                <a:lnTo>
                  <a:pt x="16742" y="2750"/>
                </a:lnTo>
                <a:lnTo>
                  <a:pt x="17034" y="2847"/>
                </a:lnTo>
                <a:lnTo>
                  <a:pt x="16717" y="3042"/>
                </a:lnTo>
                <a:lnTo>
                  <a:pt x="16425" y="3212"/>
                </a:lnTo>
                <a:lnTo>
                  <a:pt x="16109" y="3139"/>
                </a:lnTo>
                <a:lnTo>
                  <a:pt x="15793" y="3042"/>
                </a:lnTo>
                <a:lnTo>
                  <a:pt x="15647" y="2969"/>
                </a:lnTo>
                <a:lnTo>
                  <a:pt x="15501" y="2896"/>
                </a:lnTo>
                <a:lnTo>
                  <a:pt x="15330" y="2823"/>
                </a:lnTo>
                <a:lnTo>
                  <a:pt x="15184" y="2799"/>
                </a:lnTo>
                <a:lnTo>
                  <a:pt x="15136" y="2823"/>
                </a:lnTo>
                <a:lnTo>
                  <a:pt x="15136" y="2872"/>
                </a:lnTo>
                <a:lnTo>
                  <a:pt x="15160" y="2945"/>
                </a:lnTo>
                <a:lnTo>
                  <a:pt x="15209" y="2993"/>
                </a:lnTo>
                <a:lnTo>
                  <a:pt x="15306" y="3115"/>
                </a:lnTo>
                <a:lnTo>
                  <a:pt x="15452" y="3212"/>
                </a:lnTo>
                <a:lnTo>
                  <a:pt x="15598" y="3310"/>
                </a:lnTo>
                <a:lnTo>
                  <a:pt x="15793" y="3407"/>
                </a:lnTo>
                <a:lnTo>
                  <a:pt x="16012" y="3480"/>
                </a:lnTo>
                <a:lnTo>
                  <a:pt x="15720" y="3699"/>
                </a:lnTo>
                <a:lnTo>
                  <a:pt x="15379" y="3504"/>
                </a:lnTo>
                <a:lnTo>
                  <a:pt x="15014" y="3334"/>
                </a:lnTo>
                <a:lnTo>
                  <a:pt x="14819" y="3237"/>
                </a:lnTo>
                <a:lnTo>
                  <a:pt x="14625" y="3188"/>
                </a:lnTo>
                <a:lnTo>
                  <a:pt x="14552" y="3188"/>
                </a:lnTo>
                <a:lnTo>
                  <a:pt x="14479" y="3212"/>
                </a:lnTo>
                <a:lnTo>
                  <a:pt x="14357" y="3261"/>
                </a:lnTo>
                <a:lnTo>
                  <a:pt x="14333" y="3285"/>
                </a:lnTo>
                <a:lnTo>
                  <a:pt x="14333" y="3310"/>
                </a:lnTo>
                <a:lnTo>
                  <a:pt x="14454" y="3383"/>
                </a:lnTo>
                <a:lnTo>
                  <a:pt x="14552" y="3456"/>
                </a:lnTo>
                <a:lnTo>
                  <a:pt x="14990" y="3723"/>
                </a:lnTo>
                <a:lnTo>
                  <a:pt x="15379" y="3942"/>
                </a:lnTo>
                <a:lnTo>
                  <a:pt x="15038" y="4234"/>
                </a:lnTo>
                <a:lnTo>
                  <a:pt x="14698" y="4137"/>
                </a:lnTo>
                <a:lnTo>
                  <a:pt x="14357" y="3991"/>
                </a:lnTo>
                <a:lnTo>
                  <a:pt x="14138" y="3894"/>
                </a:lnTo>
                <a:lnTo>
                  <a:pt x="13943" y="3748"/>
                </a:lnTo>
                <a:lnTo>
                  <a:pt x="13554" y="3456"/>
                </a:lnTo>
                <a:lnTo>
                  <a:pt x="13530" y="3456"/>
                </a:lnTo>
                <a:lnTo>
                  <a:pt x="13505" y="3480"/>
                </a:lnTo>
                <a:lnTo>
                  <a:pt x="13530" y="3602"/>
                </a:lnTo>
                <a:lnTo>
                  <a:pt x="13554" y="3723"/>
                </a:lnTo>
                <a:lnTo>
                  <a:pt x="13627" y="3821"/>
                </a:lnTo>
                <a:lnTo>
                  <a:pt x="13724" y="3918"/>
                </a:lnTo>
                <a:lnTo>
                  <a:pt x="13919" y="4088"/>
                </a:lnTo>
                <a:lnTo>
                  <a:pt x="14114" y="4210"/>
                </a:lnTo>
                <a:lnTo>
                  <a:pt x="14381" y="4356"/>
                </a:lnTo>
                <a:lnTo>
                  <a:pt x="14698" y="4502"/>
                </a:lnTo>
                <a:lnTo>
                  <a:pt x="14479" y="4672"/>
                </a:lnTo>
                <a:lnTo>
                  <a:pt x="14357" y="4624"/>
                </a:lnTo>
                <a:lnTo>
                  <a:pt x="14041" y="4526"/>
                </a:lnTo>
                <a:lnTo>
                  <a:pt x="13749" y="4380"/>
                </a:lnTo>
                <a:lnTo>
                  <a:pt x="13505" y="4259"/>
                </a:lnTo>
                <a:lnTo>
                  <a:pt x="13262" y="4161"/>
                </a:lnTo>
                <a:lnTo>
                  <a:pt x="13019" y="4088"/>
                </a:lnTo>
                <a:lnTo>
                  <a:pt x="12897" y="4064"/>
                </a:lnTo>
                <a:lnTo>
                  <a:pt x="12751" y="4064"/>
                </a:lnTo>
                <a:lnTo>
                  <a:pt x="12727" y="4088"/>
                </a:lnTo>
                <a:lnTo>
                  <a:pt x="12702" y="4113"/>
                </a:lnTo>
                <a:lnTo>
                  <a:pt x="12702" y="4137"/>
                </a:lnTo>
                <a:lnTo>
                  <a:pt x="12727" y="4161"/>
                </a:lnTo>
                <a:lnTo>
                  <a:pt x="13213" y="4478"/>
                </a:lnTo>
                <a:lnTo>
                  <a:pt x="13724" y="4794"/>
                </a:lnTo>
                <a:lnTo>
                  <a:pt x="13919" y="4891"/>
                </a:lnTo>
                <a:lnTo>
                  <a:pt x="14138" y="4964"/>
                </a:lnTo>
                <a:lnTo>
                  <a:pt x="13797" y="5256"/>
                </a:lnTo>
                <a:lnTo>
                  <a:pt x="13554" y="5451"/>
                </a:lnTo>
                <a:lnTo>
                  <a:pt x="13530" y="5402"/>
                </a:lnTo>
                <a:lnTo>
                  <a:pt x="13481" y="5354"/>
                </a:lnTo>
                <a:lnTo>
                  <a:pt x="13067" y="5135"/>
                </a:lnTo>
                <a:lnTo>
                  <a:pt x="12678" y="4891"/>
                </a:lnTo>
                <a:lnTo>
                  <a:pt x="12508" y="4794"/>
                </a:lnTo>
                <a:lnTo>
                  <a:pt x="12337" y="4697"/>
                </a:lnTo>
                <a:lnTo>
                  <a:pt x="12167" y="4624"/>
                </a:lnTo>
                <a:lnTo>
                  <a:pt x="11972" y="4575"/>
                </a:lnTo>
                <a:lnTo>
                  <a:pt x="11948" y="4599"/>
                </a:lnTo>
                <a:lnTo>
                  <a:pt x="11924" y="4624"/>
                </a:lnTo>
                <a:lnTo>
                  <a:pt x="11899" y="4648"/>
                </a:lnTo>
                <a:lnTo>
                  <a:pt x="11924" y="4672"/>
                </a:lnTo>
                <a:lnTo>
                  <a:pt x="12045" y="4843"/>
                </a:lnTo>
                <a:lnTo>
                  <a:pt x="12191" y="4989"/>
                </a:lnTo>
                <a:lnTo>
                  <a:pt x="12532" y="5256"/>
                </a:lnTo>
                <a:lnTo>
                  <a:pt x="12897" y="5500"/>
                </a:lnTo>
                <a:lnTo>
                  <a:pt x="13262" y="5670"/>
                </a:lnTo>
                <a:lnTo>
                  <a:pt x="12921" y="5962"/>
                </a:lnTo>
                <a:lnTo>
                  <a:pt x="12824" y="5840"/>
                </a:lnTo>
                <a:lnTo>
                  <a:pt x="12678" y="5743"/>
                </a:lnTo>
                <a:lnTo>
                  <a:pt x="12362" y="5573"/>
                </a:lnTo>
                <a:lnTo>
                  <a:pt x="11948" y="5329"/>
                </a:lnTo>
                <a:lnTo>
                  <a:pt x="11705" y="5232"/>
                </a:lnTo>
                <a:lnTo>
                  <a:pt x="11486" y="5135"/>
                </a:lnTo>
                <a:lnTo>
                  <a:pt x="11388" y="5135"/>
                </a:lnTo>
                <a:lnTo>
                  <a:pt x="11340" y="5183"/>
                </a:lnTo>
                <a:lnTo>
                  <a:pt x="11291" y="5281"/>
                </a:lnTo>
                <a:lnTo>
                  <a:pt x="11291" y="5305"/>
                </a:lnTo>
                <a:lnTo>
                  <a:pt x="11315" y="5354"/>
                </a:lnTo>
                <a:lnTo>
                  <a:pt x="11388" y="5451"/>
                </a:lnTo>
                <a:lnTo>
                  <a:pt x="11461" y="5524"/>
                </a:lnTo>
                <a:lnTo>
                  <a:pt x="11632" y="5646"/>
                </a:lnTo>
                <a:lnTo>
                  <a:pt x="11997" y="5865"/>
                </a:lnTo>
                <a:lnTo>
                  <a:pt x="12459" y="6132"/>
                </a:lnTo>
                <a:lnTo>
                  <a:pt x="12605" y="6230"/>
                </a:lnTo>
                <a:lnTo>
                  <a:pt x="12313" y="6473"/>
                </a:lnTo>
                <a:lnTo>
                  <a:pt x="12289" y="6400"/>
                </a:lnTo>
                <a:lnTo>
                  <a:pt x="12264" y="6351"/>
                </a:lnTo>
                <a:lnTo>
                  <a:pt x="12216" y="6327"/>
                </a:lnTo>
                <a:lnTo>
                  <a:pt x="11997" y="6230"/>
                </a:lnTo>
                <a:lnTo>
                  <a:pt x="11802" y="6157"/>
                </a:lnTo>
                <a:lnTo>
                  <a:pt x="11364" y="6011"/>
                </a:lnTo>
                <a:lnTo>
                  <a:pt x="10853" y="5840"/>
                </a:lnTo>
                <a:lnTo>
                  <a:pt x="10659" y="5792"/>
                </a:lnTo>
                <a:lnTo>
                  <a:pt x="10561" y="5767"/>
                </a:lnTo>
                <a:lnTo>
                  <a:pt x="10488" y="5743"/>
                </a:lnTo>
                <a:lnTo>
                  <a:pt x="10440" y="5743"/>
                </a:lnTo>
                <a:lnTo>
                  <a:pt x="10440" y="5767"/>
                </a:lnTo>
                <a:lnTo>
                  <a:pt x="10440" y="5792"/>
                </a:lnTo>
                <a:lnTo>
                  <a:pt x="10537" y="5962"/>
                </a:lnTo>
                <a:lnTo>
                  <a:pt x="10659" y="6084"/>
                </a:lnTo>
                <a:lnTo>
                  <a:pt x="10805" y="6205"/>
                </a:lnTo>
                <a:lnTo>
                  <a:pt x="10999" y="6278"/>
                </a:lnTo>
                <a:lnTo>
                  <a:pt x="11510" y="6473"/>
                </a:lnTo>
                <a:lnTo>
                  <a:pt x="12021" y="6668"/>
                </a:lnTo>
                <a:lnTo>
                  <a:pt x="12070" y="6692"/>
                </a:lnTo>
                <a:lnTo>
                  <a:pt x="11510" y="7130"/>
                </a:lnTo>
                <a:lnTo>
                  <a:pt x="11461" y="7106"/>
                </a:lnTo>
                <a:lnTo>
                  <a:pt x="11291" y="6984"/>
                </a:lnTo>
                <a:lnTo>
                  <a:pt x="11072" y="6911"/>
                </a:lnTo>
                <a:lnTo>
                  <a:pt x="10853" y="6814"/>
                </a:lnTo>
                <a:lnTo>
                  <a:pt x="10659" y="6741"/>
                </a:lnTo>
                <a:lnTo>
                  <a:pt x="10221" y="6497"/>
                </a:lnTo>
                <a:lnTo>
                  <a:pt x="10002" y="6376"/>
                </a:lnTo>
                <a:lnTo>
                  <a:pt x="9783" y="6278"/>
                </a:lnTo>
                <a:lnTo>
                  <a:pt x="9710" y="6278"/>
                </a:lnTo>
                <a:lnTo>
                  <a:pt x="9637" y="6327"/>
                </a:lnTo>
                <a:lnTo>
                  <a:pt x="9612" y="6400"/>
                </a:lnTo>
                <a:lnTo>
                  <a:pt x="9637" y="6473"/>
                </a:lnTo>
                <a:lnTo>
                  <a:pt x="9710" y="6570"/>
                </a:lnTo>
                <a:lnTo>
                  <a:pt x="9783" y="6668"/>
                </a:lnTo>
                <a:lnTo>
                  <a:pt x="9977" y="6838"/>
                </a:lnTo>
                <a:lnTo>
                  <a:pt x="10221" y="6984"/>
                </a:lnTo>
                <a:lnTo>
                  <a:pt x="10440" y="7106"/>
                </a:lnTo>
                <a:lnTo>
                  <a:pt x="10756" y="7276"/>
                </a:lnTo>
                <a:lnTo>
                  <a:pt x="10950" y="7373"/>
                </a:lnTo>
                <a:lnTo>
                  <a:pt x="11121" y="7422"/>
                </a:lnTo>
                <a:lnTo>
                  <a:pt x="10780" y="7665"/>
                </a:lnTo>
                <a:lnTo>
                  <a:pt x="10561" y="7544"/>
                </a:lnTo>
                <a:lnTo>
                  <a:pt x="10342" y="7422"/>
                </a:lnTo>
                <a:lnTo>
                  <a:pt x="10099" y="7325"/>
                </a:lnTo>
                <a:lnTo>
                  <a:pt x="9880" y="7227"/>
                </a:lnTo>
                <a:lnTo>
                  <a:pt x="9369" y="6911"/>
                </a:lnTo>
                <a:lnTo>
                  <a:pt x="9296" y="6887"/>
                </a:lnTo>
                <a:lnTo>
                  <a:pt x="9199" y="6862"/>
                </a:lnTo>
                <a:lnTo>
                  <a:pt x="9077" y="6814"/>
                </a:lnTo>
                <a:lnTo>
                  <a:pt x="9028" y="6814"/>
                </a:lnTo>
                <a:lnTo>
                  <a:pt x="9028" y="6838"/>
                </a:lnTo>
                <a:lnTo>
                  <a:pt x="9028" y="6960"/>
                </a:lnTo>
                <a:lnTo>
                  <a:pt x="9053" y="7057"/>
                </a:lnTo>
                <a:lnTo>
                  <a:pt x="9101" y="7154"/>
                </a:lnTo>
                <a:lnTo>
                  <a:pt x="9174" y="7227"/>
                </a:lnTo>
                <a:lnTo>
                  <a:pt x="9345" y="7373"/>
                </a:lnTo>
                <a:lnTo>
                  <a:pt x="9539" y="7495"/>
                </a:lnTo>
                <a:lnTo>
                  <a:pt x="9904" y="7714"/>
                </a:lnTo>
                <a:lnTo>
                  <a:pt x="10123" y="7836"/>
                </a:lnTo>
                <a:lnTo>
                  <a:pt x="10342" y="7933"/>
                </a:lnTo>
                <a:lnTo>
                  <a:pt x="10050" y="8103"/>
                </a:lnTo>
                <a:lnTo>
                  <a:pt x="10002" y="8030"/>
                </a:lnTo>
                <a:lnTo>
                  <a:pt x="9904" y="7982"/>
                </a:lnTo>
                <a:lnTo>
                  <a:pt x="9564" y="7884"/>
                </a:lnTo>
                <a:lnTo>
                  <a:pt x="9223" y="7763"/>
                </a:lnTo>
                <a:lnTo>
                  <a:pt x="8882" y="7617"/>
                </a:lnTo>
                <a:lnTo>
                  <a:pt x="8566" y="7471"/>
                </a:lnTo>
                <a:lnTo>
                  <a:pt x="8250" y="7300"/>
                </a:lnTo>
                <a:lnTo>
                  <a:pt x="7933" y="7130"/>
                </a:lnTo>
                <a:lnTo>
                  <a:pt x="7349" y="6716"/>
                </a:lnTo>
                <a:lnTo>
                  <a:pt x="6765" y="6303"/>
                </a:lnTo>
                <a:lnTo>
                  <a:pt x="6206" y="5865"/>
                </a:lnTo>
                <a:lnTo>
                  <a:pt x="5086" y="4940"/>
                </a:lnTo>
                <a:lnTo>
                  <a:pt x="4527" y="4502"/>
                </a:lnTo>
                <a:lnTo>
                  <a:pt x="3943" y="4064"/>
                </a:lnTo>
                <a:lnTo>
                  <a:pt x="3359" y="3650"/>
                </a:lnTo>
                <a:lnTo>
                  <a:pt x="2751" y="3237"/>
                </a:lnTo>
                <a:lnTo>
                  <a:pt x="1510" y="2458"/>
                </a:lnTo>
                <a:lnTo>
                  <a:pt x="1072" y="2142"/>
                </a:lnTo>
                <a:lnTo>
                  <a:pt x="853" y="1996"/>
                </a:lnTo>
                <a:lnTo>
                  <a:pt x="609" y="1850"/>
                </a:lnTo>
                <a:lnTo>
                  <a:pt x="609" y="1412"/>
                </a:lnTo>
                <a:lnTo>
                  <a:pt x="585" y="998"/>
                </a:lnTo>
                <a:lnTo>
                  <a:pt x="561" y="779"/>
                </a:lnTo>
                <a:lnTo>
                  <a:pt x="585" y="585"/>
                </a:lnTo>
                <a:lnTo>
                  <a:pt x="780" y="560"/>
                </a:lnTo>
                <a:lnTo>
                  <a:pt x="974" y="536"/>
                </a:lnTo>
                <a:lnTo>
                  <a:pt x="1364" y="560"/>
                </a:lnTo>
                <a:lnTo>
                  <a:pt x="2580" y="560"/>
                </a:lnTo>
                <a:lnTo>
                  <a:pt x="3967" y="536"/>
                </a:lnTo>
                <a:close/>
                <a:moveTo>
                  <a:pt x="609" y="2312"/>
                </a:moveTo>
                <a:lnTo>
                  <a:pt x="804" y="2507"/>
                </a:lnTo>
                <a:lnTo>
                  <a:pt x="1023" y="2677"/>
                </a:lnTo>
                <a:lnTo>
                  <a:pt x="1461" y="2993"/>
                </a:lnTo>
                <a:lnTo>
                  <a:pt x="2361" y="3577"/>
                </a:lnTo>
                <a:lnTo>
                  <a:pt x="3042" y="4040"/>
                </a:lnTo>
                <a:lnTo>
                  <a:pt x="3699" y="4526"/>
                </a:lnTo>
                <a:lnTo>
                  <a:pt x="4332" y="5013"/>
                </a:lnTo>
                <a:lnTo>
                  <a:pt x="4965" y="5524"/>
                </a:lnTo>
                <a:lnTo>
                  <a:pt x="6011" y="6376"/>
                </a:lnTo>
                <a:lnTo>
                  <a:pt x="6546" y="6814"/>
                </a:lnTo>
                <a:lnTo>
                  <a:pt x="7106" y="7203"/>
                </a:lnTo>
                <a:lnTo>
                  <a:pt x="7690" y="7592"/>
                </a:lnTo>
                <a:lnTo>
                  <a:pt x="8274" y="7933"/>
                </a:lnTo>
                <a:lnTo>
                  <a:pt x="8590" y="8079"/>
                </a:lnTo>
                <a:lnTo>
                  <a:pt x="8907" y="8225"/>
                </a:lnTo>
                <a:lnTo>
                  <a:pt x="9223" y="8347"/>
                </a:lnTo>
                <a:lnTo>
                  <a:pt x="9539" y="8444"/>
                </a:lnTo>
                <a:lnTo>
                  <a:pt x="9515" y="8493"/>
                </a:lnTo>
                <a:lnTo>
                  <a:pt x="9491" y="8541"/>
                </a:lnTo>
                <a:lnTo>
                  <a:pt x="9515" y="8639"/>
                </a:lnTo>
                <a:lnTo>
                  <a:pt x="9539" y="8663"/>
                </a:lnTo>
                <a:lnTo>
                  <a:pt x="9564" y="8687"/>
                </a:lnTo>
                <a:lnTo>
                  <a:pt x="9612" y="8712"/>
                </a:lnTo>
                <a:lnTo>
                  <a:pt x="9661" y="8712"/>
                </a:lnTo>
                <a:lnTo>
                  <a:pt x="9880" y="8639"/>
                </a:lnTo>
                <a:lnTo>
                  <a:pt x="10099" y="8541"/>
                </a:lnTo>
                <a:lnTo>
                  <a:pt x="10537" y="8322"/>
                </a:lnTo>
                <a:lnTo>
                  <a:pt x="10950" y="8079"/>
                </a:lnTo>
                <a:lnTo>
                  <a:pt x="11340" y="7836"/>
                </a:lnTo>
                <a:lnTo>
                  <a:pt x="11656" y="7617"/>
                </a:lnTo>
                <a:lnTo>
                  <a:pt x="11972" y="7373"/>
                </a:lnTo>
                <a:lnTo>
                  <a:pt x="12605" y="6862"/>
                </a:lnTo>
                <a:lnTo>
                  <a:pt x="13213" y="6327"/>
                </a:lnTo>
                <a:lnTo>
                  <a:pt x="13846" y="5816"/>
                </a:lnTo>
                <a:lnTo>
                  <a:pt x="15257" y="4672"/>
                </a:lnTo>
                <a:lnTo>
                  <a:pt x="15987" y="4113"/>
                </a:lnTo>
                <a:lnTo>
                  <a:pt x="16352" y="3845"/>
                </a:lnTo>
                <a:lnTo>
                  <a:pt x="16742" y="3602"/>
                </a:lnTo>
                <a:lnTo>
                  <a:pt x="17180" y="3358"/>
                </a:lnTo>
                <a:lnTo>
                  <a:pt x="17666" y="3115"/>
                </a:lnTo>
                <a:lnTo>
                  <a:pt x="18153" y="2847"/>
                </a:lnTo>
                <a:lnTo>
                  <a:pt x="18372" y="2701"/>
                </a:lnTo>
                <a:lnTo>
                  <a:pt x="18591" y="2556"/>
                </a:lnTo>
                <a:lnTo>
                  <a:pt x="18591" y="3018"/>
                </a:lnTo>
                <a:lnTo>
                  <a:pt x="18664" y="4721"/>
                </a:lnTo>
                <a:lnTo>
                  <a:pt x="18688" y="5573"/>
                </a:lnTo>
                <a:lnTo>
                  <a:pt x="18713" y="6424"/>
                </a:lnTo>
                <a:lnTo>
                  <a:pt x="18688" y="8347"/>
                </a:lnTo>
                <a:lnTo>
                  <a:pt x="18640" y="10269"/>
                </a:lnTo>
                <a:lnTo>
                  <a:pt x="18591" y="12191"/>
                </a:lnTo>
                <a:lnTo>
                  <a:pt x="18567" y="12532"/>
                </a:lnTo>
                <a:lnTo>
                  <a:pt x="18469" y="12386"/>
                </a:lnTo>
                <a:lnTo>
                  <a:pt x="18348" y="12240"/>
                </a:lnTo>
                <a:lnTo>
                  <a:pt x="18104" y="11996"/>
                </a:lnTo>
                <a:lnTo>
                  <a:pt x="17812" y="11704"/>
                </a:lnTo>
                <a:lnTo>
                  <a:pt x="17496" y="11412"/>
                </a:lnTo>
                <a:lnTo>
                  <a:pt x="16863" y="10853"/>
                </a:lnTo>
                <a:lnTo>
                  <a:pt x="16206" y="10366"/>
                </a:lnTo>
                <a:lnTo>
                  <a:pt x="15549" y="9904"/>
                </a:lnTo>
                <a:lnTo>
                  <a:pt x="15136" y="9612"/>
                </a:lnTo>
                <a:lnTo>
                  <a:pt x="14722" y="9320"/>
                </a:lnTo>
                <a:lnTo>
                  <a:pt x="14503" y="9198"/>
                </a:lnTo>
                <a:lnTo>
                  <a:pt x="14260" y="9077"/>
                </a:lnTo>
                <a:lnTo>
                  <a:pt x="14041" y="8955"/>
                </a:lnTo>
                <a:lnTo>
                  <a:pt x="13797" y="8882"/>
                </a:lnTo>
                <a:lnTo>
                  <a:pt x="13724" y="8882"/>
                </a:lnTo>
                <a:lnTo>
                  <a:pt x="13676" y="8931"/>
                </a:lnTo>
                <a:lnTo>
                  <a:pt x="13676" y="8979"/>
                </a:lnTo>
                <a:lnTo>
                  <a:pt x="13700" y="9052"/>
                </a:lnTo>
                <a:lnTo>
                  <a:pt x="13846" y="9223"/>
                </a:lnTo>
                <a:lnTo>
                  <a:pt x="13992" y="9369"/>
                </a:lnTo>
                <a:lnTo>
                  <a:pt x="14333" y="9612"/>
                </a:lnTo>
                <a:lnTo>
                  <a:pt x="15038" y="10099"/>
                </a:lnTo>
                <a:lnTo>
                  <a:pt x="15720" y="10610"/>
                </a:lnTo>
                <a:lnTo>
                  <a:pt x="16401" y="11120"/>
                </a:lnTo>
                <a:lnTo>
                  <a:pt x="16985" y="11631"/>
                </a:lnTo>
                <a:lnTo>
                  <a:pt x="17545" y="12167"/>
                </a:lnTo>
                <a:lnTo>
                  <a:pt x="17837" y="12459"/>
                </a:lnTo>
                <a:lnTo>
                  <a:pt x="18104" y="12775"/>
                </a:lnTo>
                <a:lnTo>
                  <a:pt x="18202" y="12945"/>
                </a:lnTo>
                <a:lnTo>
                  <a:pt x="17934" y="12970"/>
                </a:lnTo>
                <a:lnTo>
                  <a:pt x="17642" y="12994"/>
                </a:lnTo>
                <a:lnTo>
                  <a:pt x="17082" y="12970"/>
                </a:lnTo>
                <a:lnTo>
                  <a:pt x="16182" y="12945"/>
                </a:lnTo>
                <a:lnTo>
                  <a:pt x="15282" y="12945"/>
                </a:lnTo>
                <a:lnTo>
                  <a:pt x="13968" y="12970"/>
                </a:lnTo>
                <a:lnTo>
                  <a:pt x="12654" y="13018"/>
                </a:lnTo>
                <a:lnTo>
                  <a:pt x="10026" y="13116"/>
                </a:lnTo>
                <a:lnTo>
                  <a:pt x="8761" y="13140"/>
                </a:lnTo>
                <a:lnTo>
                  <a:pt x="7520" y="13116"/>
                </a:lnTo>
                <a:lnTo>
                  <a:pt x="6254" y="13091"/>
                </a:lnTo>
                <a:lnTo>
                  <a:pt x="5013" y="13018"/>
                </a:lnTo>
                <a:lnTo>
                  <a:pt x="3772" y="12970"/>
                </a:lnTo>
                <a:lnTo>
                  <a:pt x="2556" y="12945"/>
                </a:lnTo>
                <a:lnTo>
                  <a:pt x="2118" y="12945"/>
                </a:lnTo>
                <a:lnTo>
                  <a:pt x="1680" y="12970"/>
                </a:lnTo>
                <a:lnTo>
                  <a:pt x="1242" y="13018"/>
                </a:lnTo>
                <a:lnTo>
                  <a:pt x="1023" y="13043"/>
                </a:lnTo>
                <a:lnTo>
                  <a:pt x="804" y="13091"/>
                </a:lnTo>
                <a:lnTo>
                  <a:pt x="804" y="13067"/>
                </a:lnTo>
                <a:lnTo>
                  <a:pt x="999" y="12921"/>
                </a:lnTo>
                <a:lnTo>
                  <a:pt x="1193" y="12775"/>
                </a:lnTo>
                <a:lnTo>
                  <a:pt x="1558" y="12410"/>
                </a:lnTo>
                <a:lnTo>
                  <a:pt x="2167" y="11826"/>
                </a:lnTo>
                <a:lnTo>
                  <a:pt x="2799" y="11291"/>
                </a:lnTo>
                <a:lnTo>
                  <a:pt x="3432" y="10755"/>
                </a:lnTo>
                <a:lnTo>
                  <a:pt x="4064" y="10245"/>
                </a:lnTo>
                <a:lnTo>
                  <a:pt x="4721" y="9734"/>
                </a:lnTo>
                <a:lnTo>
                  <a:pt x="5354" y="9223"/>
                </a:lnTo>
                <a:lnTo>
                  <a:pt x="5403" y="9125"/>
                </a:lnTo>
                <a:lnTo>
                  <a:pt x="5427" y="9028"/>
                </a:lnTo>
                <a:lnTo>
                  <a:pt x="5403" y="8955"/>
                </a:lnTo>
                <a:lnTo>
                  <a:pt x="5354" y="8858"/>
                </a:lnTo>
                <a:lnTo>
                  <a:pt x="5281" y="8809"/>
                </a:lnTo>
                <a:lnTo>
                  <a:pt x="5184" y="8785"/>
                </a:lnTo>
                <a:lnTo>
                  <a:pt x="5086" y="8785"/>
                </a:lnTo>
                <a:lnTo>
                  <a:pt x="4965" y="8833"/>
                </a:lnTo>
                <a:lnTo>
                  <a:pt x="3772" y="9807"/>
                </a:lnTo>
                <a:lnTo>
                  <a:pt x="2580" y="10804"/>
                </a:lnTo>
                <a:lnTo>
                  <a:pt x="1948" y="11388"/>
                </a:lnTo>
                <a:lnTo>
                  <a:pt x="1339" y="11972"/>
                </a:lnTo>
                <a:lnTo>
                  <a:pt x="1047" y="12264"/>
                </a:lnTo>
                <a:lnTo>
                  <a:pt x="901" y="12434"/>
                </a:lnTo>
                <a:lnTo>
                  <a:pt x="780" y="12580"/>
                </a:lnTo>
                <a:lnTo>
                  <a:pt x="780" y="12045"/>
                </a:lnTo>
                <a:lnTo>
                  <a:pt x="804" y="11510"/>
                </a:lnTo>
                <a:lnTo>
                  <a:pt x="804" y="11072"/>
                </a:lnTo>
                <a:lnTo>
                  <a:pt x="780" y="10634"/>
                </a:lnTo>
                <a:lnTo>
                  <a:pt x="731" y="9782"/>
                </a:lnTo>
                <a:lnTo>
                  <a:pt x="634" y="7933"/>
                </a:lnTo>
                <a:lnTo>
                  <a:pt x="536" y="6108"/>
                </a:lnTo>
                <a:lnTo>
                  <a:pt x="512" y="5232"/>
                </a:lnTo>
                <a:lnTo>
                  <a:pt x="512" y="4332"/>
                </a:lnTo>
                <a:lnTo>
                  <a:pt x="561" y="3456"/>
                </a:lnTo>
                <a:lnTo>
                  <a:pt x="585" y="2580"/>
                </a:lnTo>
                <a:lnTo>
                  <a:pt x="609" y="2312"/>
                </a:lnTo>
                <a:close/>
                <a:moveTo>
                  <a:pt x="3042" y="1"/>
                </a:moveTo>
                <a:lnTo>
                  <a:pt x="1656" y="49"/>
                </a:lnTo>
                <a:lnTo>
                  <a:pt x="1364" y="49"/>
                </a:lnTo>
                <a:lnTo>
                  <a:pt x="1047" y="74"/>
                </a:lnTo>
                <a:lnTo>
                  <a:pt x="877" y="74"/>
                </a:lnTo>
                <a:lnTo>
                  <a:pt x="731" y="122"/>
                </a:lnTo>
                <a:lnTo>
                  <a:pt x="585" y="171"/>
                </a:lnTo>
                <a:lnTo>
                  <a:pt x="463" y="220"/>
                </a:lnTo>
                <a:lnTo>
                  <a:pt x="390" y="244"/>
                </a:lnTo>
                <a:lnTo>
                  <a:pt x="317" y="293"/>
                </a:lnTo>
                <a:lnTo>
                  <a:pt x="244" y="366"/>
                </a:lnTo>
                <a:lnTo>
                  <a:pt x="196" y="463"/>
                </a:lnTo>
                <a:lnTo>
                  <a:pt x="147" y="658"/>
                </a:lnTo>
                <a:lnTo>
                  <a:pt x="123" y="901"/>
                </a:lnTo>
                <a:lnTo>
                  <a:pt x="123" y="1144"/>
                </a:lnTo>
                <a:lnTo>
                  <a:pt x="147" y="1631"/>
                </a:lnTo>
                <a:lnTo>
                  <a:pt x="147" y="1850"/>
                </a:lnTo>
                <a:lnTo>
                  <a:pt x="147" y="2045"/>
                </a:lnTo>
                <a:lnTo>
                  <a:pt x="25" y="3894"/>
                </a:lnTo>
                <a:lnTo>
                  <a:pt x="1" y="4794"/>
                </a:lnTo>
                <a:lnTo>
                  <a:pt x="1" y="5719"/>
                </a:lnTo>
                <a:lnTo>
                  <a:pt x="25" y="6668"/>
                </a:lnTo>
                <a:lnTo>
                  <a:pt x="74" y="7641"/>
                </a:lnTo>
                <a:lnTo>
                  <a:pt x="171" y="9588"/>
                </a:lnTo>
                <a:lnTo>
                  <a:pt x="220" y="10537"/>
                </a:lnTo>
                <a:lnTo>
                  <a:pt x="269" y="11510"/>
                </a:lnTo>
                <a:lnTo>
                  <a:pt x="244" y="11948"/>
                </a:lnTo>
                <a:lnTo>
                  <a:pt x="244" y="12361"/>
                </a:lnTo>
                <a:lnTo>
                  <a:pt x="220" y="12775"/>
                </a:lnTo>
                <a:lnTo>
                  <a:pt x="269" y="13213"/>
                </a:lnTo>
                <a:lnTo>
                  <a:pt x="269" y="13310"/>
                </a:lnTo>
                <a:lnTo>
                  <a:pt x="317" y="13359"/>
                </a:lnTo>
                <a:lnTo>
                  <a:pt x="366" y="13432"/>
                </a:lnTo>
                <a:lnTo>
                  <a:pt x="415" y="13456"/>
                </a:lnTo>
                <a:lnTo>
                  <a:pt x="463" y="13505"/>
                </a:lnTo>
                <a:lnTo>
                  <a:pt x="536" y="13529"/>
                </a:lnTo>
                <a:lnTo>
                  <a:pt x="828" y="13554"/>
                </a:lnTo>
                <a:lnTo>
                  <a:pt x="1120" y="13554"/>
                </a:lnTo>
                <a:lnTo>
                  <a:pt x="1704" y="13529"/>
                </a:lnTo>
                <a:lnTo>
                  <a:pt x="2313" y="13481"/>
                </a:lnTo>
                <a:lnTo>
                  <a:pt x="2897" y="13481"/>
                </a:lnTo>
                <a:lnTo>
                  <a:pt x="4137" y="13505"/>
                </a:lnTo>
                <a:lnTo>
                  <a:pt x="5354" y="13578"/>
                </a:lnTo>
                <a:lnTo>
                  <a:pt x="6619" y="13651"/>
                </a:lnTo>
                <a:lnTo>
                  <a:pt x="7885" y="13675"/>
                </a:lnTo>
                <a:lnTo>
                  <a:pt x="9150" y="13675"/>
                </a:lnTo>
                <a:lnTo>
                  <a:pt x="10391" y="13651"/>
                </a:lnTo>
                <a:lnTo>
                  <a:pt x="15574" y="13481"/>
                </a:lnTo>
                <a:lnTo>
                  <a:pt x="15963" y="13481"/>
                </a:lnTo>
                <a:lnTo>
                  <a:pt x="16352" y="13505"/>
                </a:lnTo>
                <a:lnTo>
                  <a:pt x="17155" y="13578"/>
                </a:lnTo>
                <a:lnTo>
                  <a:pt x="17569" y="13578"/>
                </a:lnTo>
                <a:lnTo>
                  <a:pt x="17958" y="13554"/>
                </a:lnTo>
                <a:lnTo>
                  <a:pt x="18348" y="13505"/>
                </a:lnTo>
                <a:lnTo>
                  <a:pt x="18542" y="13456"/>
                </a:lnTo>
                <a:lnTo>
                  <a:pt x="18713" y="13383"/>
                </a:lnTo>
                <a:lnTo>
                  <a:pt x="18786" y="13408"/>
                </a:lnTo>
                <a:lnTo>
                  <a:pt x="18883" y="13408"/>
                </a:lnTo>
                <a:lnTo>
                  <a:pt x="18956" y="13359"/>
                </a:lnTo>
                <a:lnTo>
                  <a:pt x="19029" y="13262"/>
                </a:lnTo>
                <a:lnTo>
                  <a:pt x="19102" y="13164"/>
                </a:lnTo>
                <a:lnTo>
                  <a:pt x="19126" y="13043"/>
                </a:lnTo>
                <a:lnTo>
                  <a:pt x="19175" y="12872"/>
                </a:lnTo>
                <a:lnTo>
                  <a:pt x="19199" y="12532"/>
                </a:lnTo>
                <a:lnTo>
                  <a:pt x="19223" y="12191"/>
                </a:lnTo>
                <a:lnTo>
                  <a:pt x="19199" y="11850"/>
                </a:lnTo>
                <a:lnTo>
                  <a:pt x="19199" y="11412"/>
                </a:lnTo>
                <a:lnTo>
                  <a:pt x="19248" y="9417"/>
                </a:lnTo>
                <a:lnTo>
                  <a:pt x="19272" y="7398"/>
                </a:lnTo>
                <a:lnTo>
                  <a:pt x="19272" y="5548"/>
                </a:lnTo>
                <a:lnTo>
                  <a:pt x="19199" y="3699"/>
                </a:lnTo>
                <a:lnTo>
                  <a:pt x="19150" y="2872"/>
                </a:lnTo>
                <a:lnTo>
                  <a:pt x="19150" y="2020"/>
                </a:lnTo>
                <a:lnTo>
                  <a:pt x="19199" y="1972"/>
                </a:lnTo>
                <a:lnTo>
                  <a:pt x="19223" y="1874"/>
                </a:lnTo>
                <a:lnTo>
                  <a:pt x="19223" y="1777"/>
                </a:lnTo>
                <a:lnTo>
                  <a:pt x="19199" y="1753"/>
                </a:lnTo>
                <a:lnTo>
                  <a:pt x="19150" y="1728"/>
                </a:lnTo>
                <a:lnTo>
                  <a:pt x="19199" y="1193"/>
                </a:lnTo>
                <a:lnTo>
                  <a:pt x="19199" y="925"/>
                </a:lnTo>
                <a:lnTo>
                  <a:pt x="19199" y="658"/>
                </a:lnTo>
                <a:lnTo>
                  <a:pt x="19248" y="560"/>
                </a:lnTo>
                <a:lnTo>
                  <a:pt x="19272" y="487"/>
                </a:lnTo>
                <a:lnTo>
                  <a:pt x="19248" y="390"/>
                </a:lnTo>
                <a:lnTo>
                  <a:pt x="19199" y="317"/>
                </a:lnTo>
                <a:lnTo>
                  <a:pt x="19126" y="244"/>
                </a:lnTo>
                <a:lnTo>
                  <a:pt x="19053" y="195"/>
                </a:lnTo>
                <a:lnTo>
                  <a:pt x="18956" y="195"/>
                </a:lnTo>
                <a:lnTo>
                  <a:pt x="18834" y="220"/>
                </a:lnTo>
                <a:lnTo>
                  <a:pt x="18688" y="268"/>
                </a:lnTo>
                <a:lnTo>
                  <a:pt x="18542" y="293"/>
                </a:lnTo>
                <a:lnTo>
                  <a:pt x="18348" y="293"/>
                </a:lnTo>
                <a:lnTo>
                  <a:pt x="18177" y="268"/>
                </a:lnTo>
                <a:lnTo>
                  <a:pt x="17496" y="195"/>
                </a:lnTo>
                <a:lnTo>
                  <a:pt x="17009" y="171"/>
                </a:lnTo>
                <a:lnTo>
                  <a:pt x="16547" y="147"/>
                </a:lnTo>
                <a:lnTo>
                  <a:pt x="16085" y="171"/>
                </a:lnTo>
                <a:lnTo>
                  <a:pt x="15598" y="171"/>
                </a:lnTo>
                <a:lnTo>
                  <a:pt x="14211" y="244"/>
                </a:lnTo>
                <a:lnTo>
                  <a:pt x="12824" y="268"/>
                </a:lnTo>
                <a:lnTo>
                  <a:pt x="11437" y="244"/>
                </a:lnTo>
                <a:lnTo>
                  <a:pt x="10050" y="171"/>
                </a:lnTo>
                <a:lnTo>
                  <a:pt x="7252" y="49"/>
                </a:lnTo>
                <a:lnTo>
                  <a:pt x="5841" y="1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89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299373"/>
            <a:ext cx="10402330" cy="64552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Общие выводы по нагрузке учащихся.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Одна треть учащихся определяют себя </a:t>
            </a:r>
            <a:r>
              <a:rPr lang="en-US" sz="2700" dirty="0" smtClean="0"/>
              <a:t> </a:t>
            </a:r>
            <a:r>
              <a:rPr lang="ru-RU" sz="2700" dirty="0" smtClean="0"/>
              <a:t>очень загруженными.</a:t>
            </a:r>
            <a:endParaRPr lang="kk-KZ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889019"/>
              </p:ext>
            </p:extLst>
          </p:nvPr>
        </p:nvGraphicFramePr>
        <p:xfrm>
          <a:off x="-1242133" y="1359782"/>
          <a:ext cx="6958263" cy="485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3</a:t>
            </a:fld>
            <a:endParaRPr lang="kk-KZ"/>
          </a:p>
        </p:txBody>
      </p:sp>
      <p:sp>
        <p:nvSpPr>
          <p:cNvPr id="5" name="TextBox 4"/>
          <p:cNvSpPr txBox="1"/>
          <p:nvPr/>
        </p:nvSpPr>
        <p:spPr>
          <a:xfrm>
            <a:off x="4353059" y="1089164"/>
            <a:ext cx="76886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беседам, проведенным с учащимися, есть категория учащихся, которая ощущает себя сильно загруженными:</a:t>
            </a:r>
          </a:p>
          <a:p>
            <a:pPr lvl="1"/>
            <a:r>
              <a:rPr lang="ru-RU" i="1" dirty="0" smtClean="0"/>
              <a:t>«</a:t>
            </a:r>
            <a:r>
              <a:rPr lang="ru-RU" i="1" dirty="0" err="1" smtClean="0"/>
              <a:t>Әшей</a:t>
            </a:r>
            <a:r>
              <a:rPr lang="kk-KZ" i="1" dirty="0" smtClean="0"/>
              <a:t>і</a:t>
            </a:r>
            <a:r>
              <a:rPr lang="ru-RU" i="1" dirty="0" smtClean="0"/>
              <a:t>н </a:t>
            </a:r>
            <a:r>
              <a:rPr lang="ru-RU" i="1" dirty="0" err="1"/>
              <a:t>сабақ</a:t>
            </a:r>
            <a:r>
              <a:rPr lang="ru-RU" i="1" dirty="0"/>
              <a:t> </a:t>
            </a:r>
            <a:r>
              <a:rPr lang="ru-RU" i="1" dirty="0" err="1"/>
              <a:t>уақытында</a:t>
            </a:r>
            <a:r>
              <a:rPr lang="ru-RU" i="1" dirty="0"/>
              <a:t> мен кем </a:t>
            </a:r>
            <a:r>
              <a:rPr lang="ru-RU" i="1" dirty="0" err="1"/>
              <a:t>дегенде</a:t>
            </a:r>
            <a:r>
              <a:rPr lang="ru-RU" i="1" dirty="0"/>
              <a:t> 12 </a:t>
            </a:r>
            <a:r>
              <a:rPr lang="ru-RU" i="1" dirty="0" err="1" smtClean="0"/>
              <a:t>ұйықтаймын</a:t>
            </a:r>
            <a:r>
              <a:rPr lang="ru-RU" i="1" dirty="0" smtClean="0"/>
              <a:t>, </a:t>
            </a:r>
            <a:r>
              <a:rPr lang="ru-RU" i="1" dirty="0"/>
              <a:t>ал </a:t>
            </a:r>
            <a:r>
              <a:rPr lang="ru-RU" i="1" dirty="0" err="1"/>
              <a:t>кейбір</a:t>
            </a:r>
            <a:r>
              <a:rPr lang="ru-RU" i="1" dirty="0"/>
              <a:t> </a:t>
            </a:r>
            <a:r>
              <a:rPr lang="ru-RU" i="1" dirty="0" err="1"/>
              <a:t>кезде</a:t>
            </a:r>
            <a:r>
              <a:rPr lang="ru-RU" i="1" dirty="0"/>
              <a:t> </a:t>
            </a:r>
            <a:r>
              <a:rPr lang="ru-RU" i="1" dirty="0" err="1"/>
              <a:t>болады</a:t>
            </a:r>
            <a:r>
              <a:rPr lang="ru-RU" i="1" dirty="0"/>
              <a:t>, </a:t>
            </a:r>
            <a:r>
              <a:rPr lang="ru-RU" i="1" dirty="0" err="1"/>
              <a:t>үй</a:t>
            </a:r>
            <a:r>
              <a:rPr lang="ru-RU" i="1" dirty="0"/>
              <a:t> </a:t>
            </a:r>
            <a:r>
              <a:rPr lang="ru-RU" i="1" dirty="0" err="1"/>
              <a:t>жұмысн</a:t>
            </a:r>
            <a:r>
              <a:rPr lang="ru-RU" i="1" dirty="0"/>
              <a:t> </a:t>
            </a:r>
            <a:r>
              <a:rPr lang="ru-RU" i="1" dirty="0" err="1"/>
              <a:t>көп</a:t>
            </a:r>
            <a:r>
              <a:rPr lang="ru-RU" i="1" dirty="0"/>
              <a:t> </a:t>
            </a:r>
            <a:r>
              <a:rPr lang="ru-RU" i="1" dirty="0" err="1"/>
              <a:t>береді</a:t>
            </a:r>
            <a:r>
              <a:rPr lang="ru-RU" i="1" dirty="0"/>
              <a:t>, </a:t>
            </a:r>
            <a:r>
              <a:rPr lang="ru-RU" i="1" dirty="0" err="1"/>
              <a:t>сол</a:t>
            </a:r>
            <a:r>
              <a:rPr lang="ru-RU" i="1" dirty="0"/>
              <a:t> </a:t>
            </a:r>
            <a:r>
              <a:rPr lang="ru-RU" i="1" dirty="0" err="1"/>
              <a:t>кезде</a:t>
            </a:r>
            <a:r>
              <a:rPr lang="ru-RU" i="1" dirty="0"/>
              <a:t> </a:t>
            </a:r>
            <a:r>
              <a:rPr lang="ru-RU" i="1" dirty="0" err="1"/>
              <a:t>түнгі</a:t>
            </a:r>
            <a:r>
              <a:rPr lang="ru-RU" i="1" dirty="0"/>
              <a:t> </a:t>
            </a:r>
            <a:r>
              <a:rPr lang="ru-RU" i="1" dirty="0" err="1"/>
              <a:t>сағат</a:t>
            </a:r>
            <a:r>
              <a:rPr lang="ru-RU" i="1" dirty="0"/>
              <a:t> 2-3 </a:t>
            </a:r>
            <a:r>
              <a:rPr lang="ru-RU" i="1" dirty="0" err="1"/>
              <a:t>сағатқа</a:t>
            </a:r>
            <a:r>
              <a:rPr lang="ru-RU" i="1" dirty="0"/>
              <a:t> </a:t>
            </a:r>
            <a:r>
              <a:rPr lang="ru-RU" i="1" dirty="0" err="1"/>
              <a:t>қалып</a:t>
            </a:r>
            <a:r>
              <a:rPr lang="ru-RU" i="1" dirty="0"/>
              <a:t> </a:t>
            </a:r>
            <a:r>
              <a:rPr lang="ru-RU" i="1" dirty="0" err="1"/>
              <a:t>оқимын</a:t>
            </a:r>
            <a:r>
              <a:rPr lang="ru-RU" i="1" dirty="0"/>
              <a:t>, ал </a:t>
            </a:r>
            <a:r>
              <a:rPr lang="ru-RU" i="1" dirty="0" err="1"/>
              <a:t>суммативка</a:t>
            </a:r>
            <a:r>
              <a:rPr lang="ru-RU" i="1" dirty="0"/>
              <a:t>, </a:t>
            </a:r>
            <a:r>
              <a:rPr lang="ru-RU" i="1" dirty="0" err="1"/>
              <a:t>емтихан</a:t>
            </a:r>
            <a:r>
              <a:rPr lang="ru-RU" i="1" dirty="0"/>
              <a:t> </a:t>
            </a:r>
            <a:r>
              <a:rPr lang="ru-RU" i="1" dirty="0" err="1"/>
              <a:t>кездерінде</a:t>
            </a:r>
            <a:r>
              <a:rPr lang="ru-RU" i="1" dirty="0"/>
              <a:t>, </a:t>
            </a:r>
            <a:r>
              <a:rPr lang="ru-RU" i="1" dirty="0" err="1"/>
              <a:t>тіпті</a:t>
            </a:r>
            <a:r>
              <a:rPr lang="ru-RU" i="1" dirty="0"/>
              <a:t> </a:t>
            </a:r>
            <a:r>
              <a:rPr lang="ru-RU" i="1" dirty="0" err="1"/>
              <a:t>ол</a:t>
            </a:r>
            <a:r>
              <a:rPr lang="ru-RU" i="1" dirty="0"/>
              <a:t> </a:t>
            </a:r>
            <a:r>
              <a:rPr lang="ru-RU" i="1" dirty="0" err="1"/>
              <a:t>кезде</a:t>
            </a:r>
            <a:r>
              <a:rPr lang="ru-RU" i="1" dirty="0"/>
              <a:t> </a:t>
            </a:r>
            <a:r>
              <a:rPr lang="ru-RU" i="1" dirty="0" err="1"/>
              <a:t>ұйықтамаймын</a:t>
            </a:r>
            <a:r>
              <a:rPr lang="ru-RU" i="1" dirty="0"/>
              <a:t> </a:t>
            </a:r>
            <a:r>
              <a:rPr lang="ru-RU" i="1" dirty="0" err="1"/>
              <a:t>десем</a:t>
            </a:r>
            <a:r>
              <a:rPr lang="ru-RU" i="1" dirty="0"/>
              <a:t> де </a:t>
            </a:r>
            <a:r>
              <a:rPr lang="ru-RU" i="1" dirty="0" err="1"/>
              <a:t>болады</a:t>
            </a:r>
            <a:r>
              <a:rPr lang="ru-RU" i="1" dirty="0"/>
              <a:t>, 4-ке </a:t>
            </a:r>
            <a:r>
              <a:rPr lang="ru-RU" i="1" dirty="0" err="1"/>
              <a:t>дейін</a:t>
            </a:r>
            <a:r>
              <a:rPr lang="ru-RU" i="1" dirty="0"/>
              <a:t> </a:t>
            </a:r>
            <a:r>
              <a:rPr lang="ru-RU" i="1" dirty="0" err="1" smtClean="0"/>
              <a:t>оқимын</a:t>
            </a:r>
            <a:r>
              <a:rPr lang="ru-RU" i="1" dirty="0" smtClean="0"/>
              <a:t>»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/>
              <a:t>(Ученик </a:t>
            </a:r>
            <a:r>
              <a:rPr lang="ru-RU" i="1" dirty="0" smtClean="0"/>
              <a:t>12-класса</a:t>
            </a:r>
            <a:r>
              <a:rPr lang="ru-RU" i="1" dirty="0"/>
              <a:t>)</a:t>
            </a:r>
          </a:p>
          <a:p>
            <a:pPr lvl="1"/>
            <a:r>
              <a:rPr lang="ru-RU" i="1" dirty="0" smtClean="0"/>
              <a:t>«... </a:t>
            </a:r>
            <a:r>
              <a:rPr lang="ru-RU" i="1" dirty="0"/>
              <a:t>я загружена, помимо учебы я участвую в разных мероприятиях, делаю упор на олимпиады, ну сейчас конечно, прихожу домой в 6-7 часов вечера, времени на </a:t>
            </a:r>
            <a:r>
              <a:rPr lang="ru-RU" i="1" dirty="0" smtClean="0"/>
              <a:t>то, </a:t>
            </a:r>
            <a:r>
              <a:rPr lang="ru-RU" i="1" dirty="0"/>
              <a:t>чтобы отдохнуть практически нет. Сразу после приема пищи, сажусь за уроки, начинаю делать уроки и до </a:t>
            </a:r>
            <a:r>
              <a:rPr lang="ru-RU" i="1" dirty="0" err="1"/>
              <a:t>поздна</a:t>
            </a:r>
            <a:r>
              <a:rPr lang="ru-RU" i="1" dirty="0"/>
              <a:t>, конечно, делаю. Вот, принципе, поэтому и загруженность большая, что аж выспаться не успеваю </a:t>
            </a:r>
            <a:r>
              <a:rPr lang="ru-RU" i="1" dirty="0" smtClean="0"/>
              <a:t>иногда» </a:t>
            </a:r>
            <a:r>
              <a:rPr lang="ru-RU" i="1" dirty="0"/>
              <a:t>(Ученик </a:t>
            </a:r>
            <a:r>
              <a:rPr lang="ru-RU" i="1" dirty="0" smtClean="0"/>
              <a:t>11-класса</a:t>
            </a:r>
            <a:r>
              <a:rPr lang="ru-RU" i="1" dirty="0"/>
              <a:t>)</a:t>
            </a:r>
          </a:p>
          <a:p>
            <a:endParaRPr lang="ru-RU" dirty="0"/>
          </a:p>
          <a:p>
            <a:r>
              <a:rPr lang="ru-RU" dirty="0" smtClean="0"/>
              <a:t>Однако большинство учащихся (62%) считают, что они «в меру загружены».</a:t>
            </a:r>
          </a:p>
          <a:p>
            <a:endParaRPr lang="ru-RU" dirty="0"/>
          </a:p>
          <a:p>
            <a:r>
              <a:rPr lang="ru-RU" dirty="0" smtClean="0"/>
              <a:t>Также важно учитывать, что основную часть респондентов составляют учащиеся 7, 8 и 9 классов. То есть при равномерном распределении, показатель «очень загруженных детей» мог бы быть выше.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58" y="79492"/>
            <a:ext cx="12029638" cy="1325563"/>
          </a:xfrm>
        </p:spPr>
        <p:txBody>
          <a:bodyPr>
            <a:noAutofit/>
          </a:bodyPr>
          <a:lstStyle/>
          <a:p>
            <a:r>
              <a:rPr lang="ru-RU" sz="2800" b="1" dirty="0"/>
              <a:t>Общие выводы </a:t>
            </a:r>
            <a:r>
              <a:rPr lang="ru-RU" sz="2800" b="1" dirty="0" smtClean="0"/>
              <a:t>по </a:t>
            </a:r>
            <a:r>
              <a:rPr lang="ru-RU" sz="2800" b="1" dirty="0"/>
              <a:t>нагрузке учащихся.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Девочки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smtClean="0">
                <a:solidFill>
                  <a:schemeClr val="accent5"/>
                </a:solidFill>
              </a:rPr>
              <a:t>учащиеся, занимающиеся с репетиторами </a:t>
            </a:r>
            <a:r>
              <a:rPr lang="ru-RU" sz="2400" dirty="0" smtClean="0"/>
              <a:t>и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учащиеся, живущие в интернате</a:t>
            </a:r>
            <a:r>
              <a:rPr lang="ru-RU" sz="2400" dirty="0" smtClean="0"/>
              <a:t>, больше склонны чувствовать </a:t>
            </a:r>
            <a:r>
              <a:rPr lang="ru-RU" sz="2400" dirty="0"/>
              <a:t>себя очень перегруженными</a:t>
            </a:r>
            <a:endParaRPr lang="kk-K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351988"/>
              </p:ext>
            </p:extLst>
          </p:nvPr>
        </p:nvGraphicFramePr>
        <p:xfrm>
          <a:off x="540477" y="1748670"/>
          <a:ext cx="337072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469861"/>
              </p:ext>
            </p:extLst>
          </p:nvPr>
        </p:nvGraphicFramePr>
        <p:xfrm>
          <a:off x="3884623" y="1748670"/>
          <a:ext cx="341376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466289"/>
              </p:ext>
            </p:extLst>
          </p:nvPr>
        </p:nvGraphicFramePr>
        <p:xfrm>
          <a:off x="7300492" y="1748670"/>
          <a:ext cx="331245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2815" y="6100007"/>
            <a:ext cx="1215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девочки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401836" y="6100008"/>
            <a:ext cx="1215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мальчики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342396" y="6038453"/>
            <a:ext cx="1479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Учащиеся, занимающиеся с репетиторами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17731" y="6100008"/>
            <a:ext cx="1734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Учащиеся, </a:t>
            </a:r>
            <a:r>
              <a:rPr lang="ru-RU" sz="1400" dirty="0" smtClean="0"/>
              <a:t>живущие в интернате</a:t>
            </a:r>
            <a:endParaRPr lang="ru-RU" sz="1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823126" y="2526874"/>
            <a:ext cx="669757" cy="300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26717" y="2632150"/>
            <a:ext cx="651710" cy="391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610600" y="2571994"/>
            <a:ext cx="641684" cy="451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4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872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55516"/>
            <a:ext cx="11515955" cy="1325563"/>
          </a:xfrm>
        </p:spPr>
        <p:txBody>
          <a:bodyPr>
            <a:noAutofit/>
          </a:bodyPr>
          <a:lstStyle/>
          <a:p>
            <a:r>
              <a:rPr lang="ru-RU" sz="2800" b="1" dirty="0"/>
              <a:t>Общие выводы </a:t>
            </a:r>
            <a:r>
              <a:rPr lang="ru-RU" sz="2800" b="1" dirty="0" smtClean="0"/>
              <a:t>по </a:t>
            </a:r>
            <a:r>
              <a:rPr lang="ru-RU" sz="2800" b="1" dirty="0"/>
              <a:t>нагрузке учащихся. </a:t>
            </a:r>
            <a:br>
              <a:rPr lang="ru-RU" sz="2800" b="1" dirty="0"/>
            </a:br>
            <a:r>
              <a:rPr lang="kk-KZ" sz="2400" dirty="0" smtClean="0"/>
              <a:t>Уровень загруженности учащихся увеличивается с переходом из класса в класс.</a:t>
            </a:r>
            <a:endParaRPr lang="kk-K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376543"/>
              </p:ext>
            </p:extLst>
          </p:nvPr>
        </p:nvGraphicFramePr>
        <p:xfrm>
          <a:off x="236622" y="1719076"/>
          <a:ext cx="796891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737684" y="1866629"/>
            <a:ext cx="1371600" cy="41609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458201" y="1997241"/>
            <a:ext cx="352970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ответам бесед, ученики 10,11,12 классов считают себя наиболее загруженными, в то время как ученики 7,8,9 классов считают себя менее загруженными.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32115783"/>
              </p:ext>
            </p:extLst>
          </p:nvPr>
        </p:nvGraphicFramePr>
        <p:xfrm>
          <a:off x="7359316" y="2776186"/>
          <a:ext cx="5658999" cy="3423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5</a:t>
            </a:fld>
            <a:endParaRPr lang="kk-KZ"/>
          </a:p>
        </p:txBody>
      </p:sp>
      <p:sp>
        <p:nvSpPr>
          <p:cNvPr id="8" name="TextBox 7"/>
          <p:cNvSpPr txBox="1"/>
          <p:nvPr/>
        </p:nvSpPr>
        <p:spPr>
          <a:xfrm>
            <a:off x="6033837" y="6198255"/>
            <a:ext cx="2779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Количество респондентов 12-х классов значительно ниже.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818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710" y="272458"/>
            <a:ext cx="11546563" cy="978826"/>
          </a:xfrm>
        </p:spPr>
        <p:txBody>
          <a:bodyPr>
            <a:noAutofit/>
          </a:bodyPr>
          <a:lstStyle/>
          <a:p>
            <a:r>
              <a:rPr lang="ru-RU" sz="2800" b="1" dirty="0"/>
              <a:t>Общие выводы по нагрузке учащихся. </a:t>
            </a:r>
            <a:br>
              <a:rPr lang="ru-RU" sz="2800" b="1" dirty="0"/>
            </a:br>
            <a:r>
              <a:rPr lang="ru-RU" sz="2400" dirty="0" smtClean="0"/>
              <a:t>Доля </a:t>
            </a:r>
            <a:r>
              <a:rPr lang="ru-RU" sz="2400" dirty="0"/>
              <a:t>учащихся, испытывающих </a:t>
            </a:r>
            <a:r>
              <a:rPr lang="ru-RU" sz="2400" dirty="0" smtClean="0"/>
              <a:t>переутомление</a:t>
            </a:r>
            <a:r>
              <a:rPr lang="ru-RU" sz="2400" dirty="0"/>
              <a:t>, значительно </a:t>
            </a:r>
            <a:r>
              <a:rPr lang="ru-RU" sz="2400" dirty="0" smtClean="0"/>
              <a:t>разнятся </a:t>
            </a:r>
            <a:r>
              <a:rPr lang="ru-RU" sz="2400" dirty="0"/>
              <a:t>между школами</a:t>
            </a:r>
            <a:endParaRPr lang="kk-K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273678"/>
              </p:ext>
            </p:extLst>
          </p:nvPr>
        </p:nvGraphicFramePr>
        <p:xfrm>
          <a:off x="372979" y="1500773"/>
          <a:ext cx="1157437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6</a:t>
            </a:fld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693683" y="1912883"/>
            <a:ext cx="2743200" cy="26486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0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104450"/>
              </p:ext>
            </p:extLst>
          </p:nvPr>
        </p:nvGraphicFramePr>
        <p:xfrm>
          <a:off x="0" y="533400"/>
          <a:ext cx="12192000" cy="632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49718" y="-139700"/>
            <a:ext cx="11546563" cy="978826"/>
          </a:xfrm>
        </p:spPr>
        <p:txBody>
          <a:bodyPr>
            <a:noAutofit/>
          </a:bodyPr>
          <a:lstStyle/>
          <a:p>
            <a:r>
              <a:rPr lang="ru-RU" sz="2400" b="1" dirty="0"/>
              <a:t>Общие выводы по нагрузке учащихся. </a:t>
            </a:r>
            <a:br>
              <a:rPr lang="ru-RU" sz="2400" b="1" dirty="0"/>
            </a:br>
            <a:r>
              <a:rPr lang="ru-RU" sz="2000" dirty="0" smtClean="0"/>
              <a:t>Общий распорядок дня учащихся (форма распорядка дня, по будним дням).</a:t>
            </a:r>
            <a:endParaRPr lang="kk-KZ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7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6711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16" y="0"/>
            <a:ext cx="11691784" cy="162244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Сон учащихся</a:t>
            </a:r>
            <a:r>
              <a:rPr lang="ru-RU" sz="2800" b="1" dirty="0"/>
              <a:t>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dirty="0" smtClean="0"/>
              <a:t>Отмечается снижение часов сна, </a:t>
            </a:r>
            <a:r>
              <a:rPr lang="ru-RU" sz="2400" dirty="0"/>
              <a:t>по мере </a:t>
            </a:r>
            <a:r>
              <a:rPr lang="ru-RU" sz="2400" dirty="0" smtClean="0"/>
              <a:t>перехода из класса в класс (онлайн опрос)</a:t>
            </a:r>
            <a:endParaRPr lang="kk-KZ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899143"/>
              </p:ext>
            </p:extLst>
          </p:nvPr>
        </p:nvGraphicFramePr>
        <p:xfrm>
          <a:off x="401054" y="901700"/>
          <a:ext cx="11790946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980852" y="6136842"/>
            <a:ext cx="2743200" cy="365125"/>
          </a:xfrm>
        </p:spPr>
        <p:txBody>
          <a:bodyPr/>
          <a:lstStyle/>
          <a:p>
            <a:fld id="{1A06FE00-90FB-4AAC-9C97-2D124FA23375}" type="slidenum">
              <a:rPr lang="kk-KZ" smtClean="0"/>
              <a:t>8</a:t>
            </a:fld>
            <a:endParaRPr lang="kk-KZ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726037" y="3023752"/>
            <a:ext cx="9140979" cy="3888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84057" y="5046895"/>
            <a:ext cx="88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52052" y="5033233"/>
            <a:ext cx="88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78382" y="5033233"/>
            <a:ext cx="88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963123" y="5046895"/>
            <a:ext cx="1000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789453" y="5046895"/>
            <a:ext cx="1000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 класс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757448" y="5027199"/>
            <a:ext cx="1000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 класс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391607" y="5491159"/>
            <a:ext cx="112712" cy="99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3" name="TextBox 12"/>
          <p:cNvSpPr txBox="1"/>
          <p:nvPr/>
        </p:nvSpPr>
        <p:spPr>
          <a:xfrm>
            <a:off x="1245203" y="5328282"/>
            <a:ext cx="372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Фактическая продолжительность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73573" y="5338453"/>
            <a:ext cx="3407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Желаемая продолжительность</a:t>
            </a:r>
            <a:endParaRPr lang="ru-RU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1634" y="5798908"/>
            <a:ext cx="119879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Согласно рекомендациям Национального </a:t>
            </a:r>
            <a:r>
              <a:rPr lang="ru-RU" smtClean="0"/>
              <a:t>фонда сна США, </a:t>
            </a:r>
            <a:r>
              <a:rPr lang="ru-RU" dirty="0" smtClean="0"/>
              <a:t>учащимся 6-13 лет необходимо 9-11 часов сна, учащимся от 14-17 лет – 8-10 часов сна. </a:t>
            </a:r>
          </a:p>
          <a:p>
            <a:pPr algn="ctr"/>
            <a:r>
              <a:rPr lang="ru-RU" dirty="0" smtClean="0"/>
              <a:t>Источник: </a:t>
            </a:r>
            <a:r>
              <a:rPr lang="ru-RU" dirty="0" smtClean="0">
                <a:hlinkClick r:id="rId4"/>
              </a:rPr>
              <a:t>https</a:t>
            </a:r>
            <a:r>
              <a:rPr lang="ru-RU" dirty="0">
                <a:hlinkClick r:id="rId4"/>
              </a:rPr>
              <a:t>://</a:t>
            </a:r>
            <a:r>
              <a:rPr lang="ru-RU" dirty="0" smtClean="0">
                <a:hlinkClick r:id="rId4"/>
              </a:rPr>
              <a:t>sleepfoundation.org/press-release/national-sleep-foundation-recommends-new-sleep-times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19292" y="5392238"/>
            <a:ext cx="143945" cy="171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</p:spTree>
    <p:extLst>
      <p:ext uri="{BB962C8B-B14F-4D97-AF65-F5344CB8AC3E}">
        <p14:creationId xmlns:p14="http://schemas.microsoft.com/office/powerpoint/2010/main" val="28377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910" y="148285"/>
            <a:ext cx="10940845" cy="934286"/>
          </a:xfrm>
        </p:spPr>
        <p:txBody>
          <a:bodyPr>
            <a:noAutofit/>
          </a:bodyPr>
          <a:lstStyle/>
          <a:p>
            <a:r>
              <a:rPr lang="ru-RU" sz="2800" b="1" dirty="0"/>
              <a:t>Сон учащихся.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dirty="0" smtClean="0"/>
              <a:t>Учащиеся хотели бы спать больше, чем им удается </a:t>
            </a:r>
            <a:endParaRPr lang="kk-K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299412"/>
          <a:ext cx="10892589" cy="5293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E00-90FB-4AAC-9C97-2D124FA23375}" type="slidenum">
              <a:rPr lang="kk-KZ" smtClean="0"/>
              <a:t>9</a:t>
            </a:fld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9585434" y="1597572"/>
            <a:ext cx="2091559" cy="34368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4966</TotalTime>
  <Words>1668</Words>
  <Application>Microsoft Office PowerPoint</Application>
  <PresentationFormat>Произвольный</PresentationFormat>
  <Paragraphs>225</Paragraphs>
  <Slides>27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Результаты исследования  по вопросу нагрузки  учащихся Интеллектуальных школ</vt:lpstr>
      <vt:lpstr>Методология</vt:lpstr>
      <vt:lpstr>Общие выводы по нагрузке учащихся.  Одна треть учащихся определяют себя  очень загруженными.</vt:lpstr>
      <vt:lpstr>Общие выводы по нагрузке учащихся.  Девочки, учащиеся, занимающиеся с репетиторами и учащиеся, живущие в интернате, больше склонны чувствовать себя очень перегруженными</vt:lpstr>
      <vt:lpstr>Общие выводы по нагрузке учащихся.  Уровень загруженности учащихся увеличивается с переходом из класса в класс.</vt:lpstr>
      <vt:lpstr>Общие выводы по нагрузке учащихся.  Доля учащихся, испытывающих переутомление, значительно разнятся между школами</vt:lpstr>
      <vt:lpstr>Общие выводы по нагрузке учащихся.  Общий распорядок дня учащихся (форма распорядка дня, по будним дням).</vt:lpstr>
      <vt:lpstr>Сон учащихся.  Отмечается снижение часов сна, по мере перехода из класса в класс (онлайн опрос)</vt:lpstr>
      <vt:lpstr>Сон учащихся.  Учащиеся хотели бы спать больше, чем им удается </vt:lpstr>
      <vt:lpstr>Презентация PowerPoint</vt:lpstr>
      <vt:lpstr>Домашнее задание. Почти 60% учащихся тратят до 12 часов в неделю на выполнение домашнего задания.</vt:lpstr>
      <vt:lpstr>Домашнее задание.  Есть категория учащихся, которые затрачивают больше 3 часов в день на выполнение домашнего задания (форма распорядка дня).</vt:lpstr>
      <vt:lpstr>Домашнее задание. В некоторых школах более 20% учащихся затрачивают на выполнение домашнего задания более 3 часов в день.</vt:lpstr>
      <vt:lpstr>Домашнее задание.  Домашние задания задаются по всем предметам.</vt:lpstr>
      <vt:lpstr>Домашнее задание</vt:lpstr>
      <vt:lpstr>Репетиторство.  Почти треть учащихся занимаются у репетиторов.  </vt:lpstr>
      <vt:lpstr>Репетиторство.  Больше других предметов учащиеся занимаются с репетитором по английскому языку, математике и физике.</vt:lpstr>
      <vt:lpstr>Дополнительная деятельность учащихся. Помимо домашнего задания, дополнительная учебная деятельность занимает почти час в день.</vt:lpstr>
      <vt:lpstr>Воспитательная работа.  Учащиеся участвуют во многих дополнительных неакадемических мероприятиях, организованных школой.</vt:lpstr>
      <vt:lpstr>Воспитательная работа. Учащиеся участвуют в широком спектре внешкольной неакадемической деятельности</vt:lpstr>
      <vt:lpstr>Презентация PowerPoint</vt:lpstr>
      <vt:lpstr>Презентация PowerPoint</vt:lpstr>
      <vt:lpstr>Наблюдения уроков. Наблюдение уроков выявили как положительные, так и отрицательные моменты.</vt:lpstr>
      <vt:lpstr>Наблюдения уроков. Во время наблюдения уроков были отмечены следующие проблемы</vt:lpstr>
      <vt:lpstr>Навыки тайм менеджмента</vt:lpstr>
      <vt:lpstr>Краткие рекомендации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McHutchon</dc:creator>
  <cp:lastModifiedBy>Fariza Imashpayeva</cp:lastModifiedBy>
  <cp:revision>294</cp:revision>
  <cp:lastPrinted>2017-05-24T05:34:22Z</cp:lastPrinted>
  <dcterms:created xsi:type="dcterms:W3CDTF">2017-05-12T05:19:32Z</dcterms:created>
  <dcterms:modified xsi:type="dcterms:W3CDTF">2017-08-17T05:31:01Z</dcterms:modified>
</cp:coreProperties>
</file>