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7" r:id="rId3"/>
    <p:sldId id="298" r:id="rId4"/>
    <p:sldId id="299" r:id="rId5"/>
    <p:sldId id="300" r:id="rId6"/>
    <p:sldId id="302" r:id="rId7"/>
    <p:sldId id="303" r:id="rId8"/>
    <p:sldId id="304" r:id="rId9"/>
    <p:sldId id="315" r:id="rId10"/>
    <p:sldId id="267" r:id="rId11"/>
    <p:sldId id="290" r:id="rId12"/>
    <p:sldId id="296" r:id="rId13"/>
    <p:sldId id="312" r:id="rId14"/>
    <p:sldId id="278" r:id="rId15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CF1"/>
    <a:srgbClr val="ADD8ED"/>
    <a:srgbClr val="AFE4FF"/>
    <a:srgbClr val="439B45"/>
    <a:srgbClr val="D7F0D4"/>
    <a:srgbClr val="AEE1A7"/>
    <a:srgbClr val="DEA6B2"/>
    <a:srgbClr val="FFF3F7"/>
    <a:srgbClr val="FEDEE9"/>
    <a:srgbClr val="CCDF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37" autoAdjust="0"/>
  </p:normalViewPr>
  <p:slideViewPr>
    <p:cSldViewPr snapToGrid="0">
      <p:cViewPr varScale="1">
        <p:scale>
          <a:sx n="107" d="100"/>
          <a:sy n="107" d="100"/>
        </p:scale>
        <p:origin x="-9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186" y="-8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17332741985999"/>
          <c:y val="5.8144320521921769E-2"/>
          <c:w val="0.67342853218204157"/>
          <c:h val="0.8866990912131045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Лист1!$A$2:$A$27</c:f>
              <c:strCache>
                <c:ptCount val="26"/>
                <c:pt idx="0">
                  <c:v>Венгрия</c:v>
                </c:pt>
                <c:pt idx="1">
                  <c:v>Болгария</c:v>
                </c:pt>
                <c:pt idx="2">
                  <c:v>Испания</c:v>
                </c:pt>
                <c:pt idx="3">
                  <c:v>Греция</c:v>
                </c:pt>
                <c:pt idx="4">
                  <c:v>Польша</c:v>
                </c:pt>
                <c:pt idx="5">
                  <c:v>Италия</c:v>
                </c:pt>
                <c:pt idx="6">
                  <c:v>Кипр</c:v>
                </c:pt>
                <c:pt idx="7">
                  <c:v>Норвегия</c:v>
                </c:pt>
                <c:pt idx="8">
                  <c:v>Сербия</c:v>
                </c:pt>
                <c:pt idx="9">
                  <c:v>Австрия</c:v>
                </c:pt>
                <c:pt idx="10">
                  <c:v>Португалия</c:v>
                </c:pt>
                <c:pt idx="11">
                  <c:v>Словения</c:v>
                </c:pt>
                <c:pt idx="12">
                  <c:v>Германия</c:v>
                </c:pt>
                <c:pt idx="13">
                  <c:v>Чехия</c:v>
                </c:pt>
                <c:pt idx="14">
                  <c:v>Люксембург</c:v>
                </c:pt>
                <c:pt idx="15">
                  <c:v>Финляндия</c:v>
                </c:pt>
                <c:pt idx="16">
                  <c:v>Швеция</c:v>
                </c:pt>
                <c:pt idx="17">
                  <c:v>Бельгия</c:v>
                </c:pt>
                <c:pt idx="18">
                  <c:v>Швейцария</c:v>
                </c:pt>
                <c:pt idx="19">
                  <c:v>Словакия</c:v>
                </c:pt>
                <c:pt idx="20">
                  <c:v>Нидерланды</c:v>
                </c:pt>
                <c:pt idx="21">
                  <c:v>Тива</c:v>
                </c:pt>
                <c:pt idx="22">
                  <c:v>Эстония</c:v>
                </c:pt>
                <c:pt idx="23">
                  <c:v>Дания</c:v>
                </c:pt>
                <c:pt idx="24">
                  <c:v>Мальта</c:v>
                </c:pt>
                <c:pt idx="25">
                  <c:v>Латвия</c:v>
                </c:pt>
              </c:strCache>
            </c:strRef>
          </c:cat>
          <c:val>
            <c:numRef>
              <c:f>Лист1!$B$2:$B$27</c:f>
              <c:numCache>
                <c:formatCode>#\ ##0.0</c:formatCode>
                <c:ptCount val="26"/>
                <c:pt idx="0">
                  <c:v>11.1</c:v>
                </c:pt>
                <c:pt idx="1">
                  <c:v>13.7</c:v>
                </c:pt>
                <c:pt idx="2">
                  <c:v>14.3</c:v>
                </c:pt>
                <c:pt idx="3">
                  <c:v>15.3</c:v>
                </c:pt>
                <c:pt idx="4">
                  <c:v>19.2</c:v>
                </c:pt>
                <c:pt idx="5">
                  <c:v>20.100000000000001</c:v>
                </c:pt>
                <c:pt idx="6">
                  <c:v>20.3</c:v>
                </c:pt>
                <c:pt idx="7">
                  <c:v>21.5</c:v>
                </c:pt>
                <c:pt idx="8">
                  <c:v>21.6</c:v>
                </c:pt>
                <c:pt idx="9">
                  <c:v>23.3</c:v>
                </c:pt>
                <c:pt idx="10">
                  <c:v>24.8</c:v>
                </c:pt>
                <c:pt idx="11">
                  <c:v>25.7</c:v>
                </c:pt>
                <c:pt idx="12">
                  <c:v>26.6</c:v>
                </c:pt>
                <c:pt idx="13">
                  <c:v>26.9</c:v>
                </c:pt>
                <c:pt idx="14">
                  <c:v>27.1</c:v>
                </c:pt>
                <c:pt idx="15">
                  <c:v>31.6</c:v>
                </c:pt>
                <c:pt idx="16">
                  <c:v>31.7</c:v>
                </c:pt>
                <c:pt idx="17">
                  <c:v>33.5</c:v>
                </c:pt>
                <c:pt idx="18">
                  <c:v>35.5</c:v>
                </c:pt>
                <c:pt idx="19">
                  <c:v>35.700000000000003</c:v>
                </c:pt>
                <c:pt idx="20">
                  <c:v>37.1</c:v>
                </c:pt>
                <c:pt idx="21">
                  <c:v>39</c:v>
                </c:pt>
                <c:pt idx="22">
                  <c:v>39.1</c:v>
                </c:pt>
                <c:pt idx="23">
                  <c:v>41.2</c:v>
                </c:pt>
                <c:pt idx="24">
                  <c:v>43.2</c:v>
                </c:pt>
                <c:pt idx="25">
                  <c:v>49.3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5000"/>
                    <a:shade val="92000"/>
                    <a:satMod val="130000"/>
                  </a:schemeClr>
                </a:gs>
                <a:gs pos="45000">
                  <a:schemeClr val="accent2">
                    <a:tint val="60000"/>
                    <a:shade val="99000"/>
                    <a:satMod val="120000"/>
                  </a:schemeClr>
                </a:gs>
                <a:gs pos="100000">
                  <a:schemeClr val="accent2">
                    <a:tint val="55000"/>
                    <a:satMod val="140000"/>
                  </a:schemeClr>
                </a:gs>
              </a:gsLst>
              <a:path path="circle">
                <a:fillToRect l="100000" t="100000" r="100000" b="100000"/>
              </a:path>
            </a:gradFill>
            <a:ln w="9525" cap="flat" cmpd="sng" algn="ctr">
              <a:noFill/>
              <a:round/>
            </a:ln>
            <a:effectLst/>
          </c:spPr>
          <c:invertIfNegative val="0"/>
          <c:cat>
            <c:strRef>
              <c:f>Лист1!$A$2:$A$27</c:f>
              <c:strCache>
                <c:ptCount val="26"/>
                <c:pt idx="0">
                  <c:v>Венгрия</c:v>
                </c:pt>
                <c:pt idx="1">
                  <c:v>Болгария</c:v>
                </c:pt>
                <c:pt idx="2">
                  <c:v>Испания</c:v>
                </c:pt>
                <c:pt idx="3">
                  <c:v>Греция</c:v>
                </c:pt>
                <c:pt idx="4">
                  <c:v>Польша</c:v>
                </c:pt>
                <c:pt idx="5">
                  <c:v>Италия</c:v>
                </c:pt>
                <c:pt idx="6">
                  <c:v>Кипр</c:v>
                </c:pt>
                <c:pt idx="7">
                  <c:v>Норвегия</c:v>
                </c:pt>
                <c:pt idx="8">
                  <c:v>Сербия</c:v>
                </c:pt>
                <c:pt idx="9">
                  <c:v>Австрия</c:v>
                </c:pt>
                <c:pt idx="10">
                  <c:v>Португалия</c:v>
                </c:pt>
                <c:pt idx="11">
                  <c:v>Словения</c:v>
                </c:pt>
                <c:pt idx="12">
                  <c:v>Германия</c:v>
                </c:pt>
                <c:pt idx="13">
                  <c:v>Чехия</c:v>
                </c:pt>
                <c:pt idx="14">
                  <c:v>Люксембург</c:v>
                </c:pt>
                <c:pt idx="15">
                  <c:v>Финляндия</c:v>
                </c:pt>
                <c:pt idx="16">
                  <c:v>Швеция</c:v>
                </c:pt>
                <c:pt idx="17">
                  <c:v>Бельгия</c:v>
                </c:pt>
                <c:pt idx="18">
                  <c:v>Швейцария</c:v>
                </c:pt>
                <c:pt idx="19">
                  <c:v>Словакия</c:v>
                </c:pt>
                <c:pt idx="20">
                  <c:v>Нидерланды</c:v>
                </c:pt>
                <c:pt idx="21">
                  <c:v>Тива</c:v>
                </c:pt>
                <c:pt idx="22">
                  <c:v>Эстония</c:v>
                </c:pt>
                <c:pt idx="23">
                  <c:v>Дания</c:v>
                </c:pt>
                <c:pt idx="24">
                  <c:v>Мальта</c:v>
                </c:pt>
                <c:pt idx="25">
                  <c:v>Латвия</c:v>
                </c:pt>
              </c:strCache>
            </c:strRef>
          </c:cat>
          <c:val>
            <c:numRef>
              <c:f>Лист1!$C$2:$C$27</c:f>
              <c:numCache>
                <c:formatCode>#\ ##0.0</c:formatCode>
                <c:ptCount val="26"/>
                <c:pt idx="0">
                  <c:v>9.1999999999999993</c:v>
                </c:pt>
                <c:pt idx="1">
                  <c:v>11.7</c:v>
                </c:pt>
                <c:pt idx="2">
                  <c:v>12.6</c:v>
                </c:pt>
                <c:pt idx="3">
                  <c:v>12.2</c:v>
                </c:pt>
                <c:pt idx="4">
                  <c:v>19.2</c:v>
                </c:pt>
                <c:pt idx="5">
                  <c:v>16.600000000000001</c:v>
                </c:pt>
                <c:pt idx="6">
                  <c:v>19.2</c:v>
                </c:pt>
                <c:pt idx="7">
                  <c:v>23.9</c:v>
                </c:pt>
                <c:pt idx="8">
                  <c:v>12.3</c:v>
                </c:pt>
                <c:pt idx="9">
                  <c:v>18.899999999999999</c:v>
                </c:pt>
                <c:pt idx="10">
                  <c:v>20.5</c:v>
                </c:pt>
                <c:pt idx="11">
                  <c:v>32.6</c:v>
                </c:pt>
                <c:pt idx="12">
                  <c:v>26.3</c:v>
                </c:pt>
                <c:pt idx="13">
                  <c:v>22.4</c:v>
                </c:pt>
                <c:pt idx="14">
                  <c:v>22</c:v>
                </c:pt>
                <c:pt idx="15">
                  <c:v>29.5</c:v>
                </c:pt>
                <c:pt idx="16">
                  <c:v>29.7</c:v>
                </c:pt>
                <c:pt idx="17">
                  <c:v>23.5</c:v>
                </c:pt>
                <c:pt idx="18">
                  <c:v>34.200000000000003</c:v>
                </c:pt>
                <c:pt idx="19">
                  <c:v>33.5</c:v>
                </c:pt>
                <c:pt idx="20">
                  <c:v>37.1</c:v>
                </c:pt>
                <c:pt idx="21">
                  <c:v>44.7</c:v>
                </c:pt>
                <c:pt idx="22">
                  <c:v>35.1</c:v>
                </c:pt>
                <c:pt idx="23">
                  <c:v>43.1</c:v>
                </c:pt>
                <c:pt idx="24">
                  <c:v>45.7</c:v>
                </c:pt>
                <c:pt idx="25">
                  <c:v>46.1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692544"/>
        <c:axId val="81689600"/>
      </c:barChart>
      <c:catAx>
        <c:axId val="19692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81689600"/>
        <c:crosses val="autoZero"/>
        <c:auto val="1"/>
        <c:lblAlgn val="ctr"/>
        <c:lblOffset val="100"/>
        <c:noMultiLvlLbl val="0"/>
      </c:catAx>
      <c:valAx>
        <c:axId val="81689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969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395020113640736"/>
          <c:y val="0.69923319272266449"/>
          <c:w val="0.17487631937887199"/>
          <c:h val="4.04058152974238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8D6834-2C65-441E-90CF-D7299AAFFD18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B26D06-0DF9-4CB5-9CD9-77AC6A1040A1}">
      <dgm:prSet phldrT="[Текст]"/>
      <dgm:spPr>
        <a:solidFill>
          <a:schemeClr val="bg1"/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Китайский язык</a:t>
          </a:r>
          <a:endParaRPr lang="ru-RU" dirty="0">
            <a:latin typeface="Arial Narrow" panose="020B0606020202030204" pitchFamily="34" charset="0"/>
          </a:endParaRPr>
        </a:p>
      </dgm:t>
    </dgm:pt>
    <dgm:pt modelId="{3A48A9FA-305E-48F4-8F92-C8361582DF1C}" type="parTrans" cxnId="{EC3CBE42-9034-43CA-9C50-9CBDA0690E0A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EFAD3879-611C-4071-BC26-65A94F4D1E9D}" type="sibTrans" cxnId="{EC3CBE42-9034-43CA-9C50-9CBDA0690E0A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5D1607C3-FF9F-419A-B469-E934BDE51AC1}">
      <dgm:prSet phldrT="[Текст]"/>
      <dgm:spPr>
        <a:solidFill>
          <a:schemeClr val="bg1"/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Французский язык</a:t>
          </a:r>
          <a:endParaRPr lang="ru-RU" dirty="0">
            <a:latin typeface="Arial Narrow" panose="020B0606020202030204" pitchFamily="34" charset="0"/>
          </a:endParaRPr>
        </a:p>
      </dgm:t>
    </dgm:pt>
    <dgm:pt modelId="{ADB981FA-17C6-4E8C-841F-BECBBF289C43}" type="parTrans" cxnId="{9F3EE599-2F6B-42A8-BE6F-4EE7EE1FEE47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E5D4D6E9-4A6D-495A-89A5-BAC19C4A732C}" type="sibTrans" cxnId="{9F3EE599-2F6B-42A8-BE6F-4EE7EE1FEE47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6FAFC352-A4EC-4D2F-8FEE-A00952E87A07}">
      <dgm:prSet phldrT="[Текст]"/>
      <dgm:spPr>
        <a:solidFill>
          <a:schemeClr val="bg1"/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Немецкий язык</a:t>
          </a:r>
          <a:endParaRPr lang="ru-RU" dirty="0">
            <a:latin typeface="Arial Narrow" panose="020B0606020202030204" pitchFamily="34" charset="0"/>
          </a:endParaRPr>
        </a:p>
      </dgm:t>
    </dgm:pt>
    <dgm:pt modelId="{43115A24-6FED-49AF-A81B-5410179E3628}" type="parTrans" cxnId="{8A259210-E3CF-405B-98AD-9C8299157B58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B1F0D9A3-AF7D-44CF-9195-C9285BDA1FE1}" type="sibTrans" cxnId="{8A259210-E3CF-405B-98AD-9C8299157B58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088DEAB2-5653-4A17-8C48-CDB04D1BA819}">
      <dgm:prSet phldrT="[Текст]"/>
      <dgm:spPr>
        <a:solidFill>
          <a:schemeClr val="bg1"/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Корейский язык</a:t>
          </a:r>
          <a:endParaRPr lang="ru-RU" dirty="0">
            <a:latin typeface="Arial Narrow" panose="020B0606020202030204" pitchFamily="34" charset="0"/>
          </a:endParaRPr>
        </a:p>
      </dgm:t>
    </dgm:pt>
    <dgm:pt modelId="{7CFAE0FA-2ED2-4C85-BFFC-7009BF09543E}" type="parTrans" cxnId="{BFBFE1EC-230B-40BD-A6B2-5D4910831A7C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D50BA7B8-3C9C-43DC-89B7-1D670F56A103}" type="sibTrans" cxnId="{BFBFE1EC-230B-40BD-A6B2-5D4910831A7C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4F0DCCA1-B246-4283-A54C-8F3A0CB2F1EB}">
      <dgm:prSet phldrT="[Текст]"/>
      <dgm:spPr>
        <a:solidFill>
          <a:schemeClr val="bg1"/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Японский язык</a:t>
          </a:r>
          <a:endParaRPr lang="ru-RU" dirty="0">
            <a:latin typeface="Arial Narrow" panose="020B0606020202030204" pitchFamily="34" charset="0"/>
          </a:endParaRPr>
        </a:p>
      </dgm:t>
    </dgm:pt>
    <dgm:pt modelId="{A9A7C6EF-B0AC-428F-8824-CF797D473D8A}" type="parTrans" cxnId="{B2E20633-9814-47FD-B227-15B34AEE1B5A}">
      <dgm:prSet/>
      <dgm:spPr/>
      <dgm:t>
        <a:bodyPr/>
        <a:lstStyle/>
        <a:p>
          <a:endParaRPr lang="ru-RU"/>
        </a:p>
      </dgm:t>
    </dgm:pt>
    <dgm:pt modelId="{38F490E6-5650-4009-A507-CD1637E7C080}" type="sibTrans" cxnId="{B2E20633-9814-47FD-B227-15B34AEE1B5A}">
      <dgm:prSet/>
      <dgm:spPr/>
      <dgm:t>
        <a:bodyPr/>
        <a:lstStyle/>
        <a:p>
          <a:endParaRPr lang="ru-RU"/>
        </a:p>
      </dgm:t>
    </dgm:pt>
    <dgm:pt modelId="{11A7DD78-8186-40C8-AB68-DECCB7435288}" type="pres">
      <dgm:prSet presAssocID="{0F8D6834-2C65-441E-90CF-D7299AAFFD1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F634D92-799B-49BF-9F7F-ABCD1527739C}" type="pres">
      <dgm:prSet presAssocID="{0F8D6834-2C65-441E-90CF-D7299AAFFD18}" presName="Name1" presStyleCnt="0"/>
      <dgm:spPr/>
    </dgm:pt>
    <dgm:pt modelId="{1281882F-81DF-4EDB-A45A-F901E6F1F734}" type="pres">
      <dgm:prSet presAssocID="{0F8D6834-2C65-441E-90CF-D7299AAFFD18}" presName="cycle" presStyleCnt="0"/>
      <dgm:spPr/>
    </dgm:pt>
    <dgm:pt modelId="{68D0EA14-3830-49D6-ACE3-66591039855E}" type="pres">
      <dgm:prSet presAssocID="{0F8D6834-2C65-441E-90CF-D7299AAFFD18}" presName="srcNode" presStyleLbl="node1" presStyleIdx="0" presStyleCnt="5"/>
      <dgm:spPr/>
    </dgm:pt>
    <dgm:pt modelId="{22744EE7-ACC2-46D4-99D3-E2BE110CDABF}" type="pres">
      <dgm:prSet presAssocID="{0F8D6834-2C65-441E-90CF-D7299AAFFD18}" presName="conn" presStyleLbl="parChTrans1D2" presStyleIdx="0" presStyleCnt="1"/>
      <dgm:spPr/>
      <dgm:t>
        <a:bodyPr/>
        <a:lstStyle/>
        <a:p>
          <a:endParaRPr lang="ru-RU"/>
        </a:p>
      </dgm:t>
    </dgm:pt>
    <dgm:pt modelId="{2454E7F8-7FC4-41EC-BAA1-6840386E4813}" type="pres">
      <dgm:prSet presAssocID="{0F8D6834-2C65-441E-90CF-D7299AAFFD18}" presName="extraNode" presStyleLbl="node1" presStyleIdx="0" presStyleCnt="5"/>
      <dgm:spPr/>
    </dgm:pt>
    <dgm:pt modelId="{F6FDAD01-9633-4A32-9CCB-FF2DAEEA9E2C}" type="pres">
      <dgm:prSet presAssocID="{0F8D6834-2C65-441E-90CF-D7299AAFFD18}" presName="dstNode" presStyleLbl="node1" presStyleIdx="0" presStyleCnt="5"/>
      <dgm:spPr/>
    </dgm:pt>
    <dgm:pt modelId="{D91D3A75-0418-43C0-BFEF-46E7FB8F7D1F}" type="pres">
      <dgm:prSet presAssocID="{56B26D06-0DF9-4CB5-9CD9-77AC6A1040A1}" presName="text_1" presStyleLbl="node1" presStyleIdx="0" presStyleCnt="5" custScaleX="1002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BD1331-483D-4FDF-AFCD-239B36361B31}" type="pres">
      <dgm:prSet presAssocID="{56B26D06-0DF9-4CB5-9CD9-77AC6A1040A1}" presName="accent_1" presStyleCnt="0"/>
      <dgm:spPr/>
    </dgm:pt>
    <dgm:pt modelId="{A5744E01-BCA3-4906-8C1B-F6C016DBA363}" type="pres">
      <dgm:prSet presAssocID="{56B26D06-0DF9-4CB5-9CD9-77AC6A1040A1}" presName="accentRepeatNode" presStyleLbl="solidFgAcc1" presStyleIdx="0" presStyleCnt="5"/>
      <dgm:spPr/>
    </dgm:pt>
    <dgm:pt modelId="{45810385-358A-4780-8CEF-83BF3589CA0D}" type="pres">
      <dgm:prSet presAssocID="{5D1607C3-FF9F-419A-B469-E934BDE51AC1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61DB2A-F217-4F55-8BC4-F87A7F3F7040}" type="pres">
      <dgm:prSet presAssocID="{5D1607C3-FF9F-419A-B469-E934BDE51AC1}" presName="accent_2" presStyleCnt="0"/>
      <dgm:spPr/>
    </dgm:pt>
    <dgm:pt modelId="{283B9875-E2B7-4A87-ABD7-D5FF58913437}" type="pres">
      <dgm:prSet presAssocID="{5D1607C3-FF9F-419A-B469-E934BDE51AC1}" presName="accentRepeatNode" presStyleLbl="solidFgAcc1" presStyleIdx="1" presStyleCnt="5"/>
      <dgm:spPr/>
    </dgm:pt>
    <dgm:pt modelId="{AE5BDCED-61D7-4D85-A6A5-10CC6D0C3013}" type="pres">
      <dgm:prSet presAssocID="{6FAFC352-A4EC-4D2F-8FEE-A00952E87A07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85342-A82E-47CE-9282-F381C08A7162}" type="pres">
      <dgm:prSet presAssocID="{6FAFC352-A4EC-4D2F-8FEE-A00952E87A07}" presName="accent_3" presStyleCnt="0"/>
      <dgm:spPr/>
    </dgm:pt>
    <dgm:pt modelId="{86CBCB07-7621-4051-9C43-4B2A1BE220C4}" type="pres">
      <dgm:prSet presAssocID="{6FAFC352-A4EC-4D2F-8FEE-A00952E87A07}" presName="accentRepeatNode" presStyleLbl="solidFgAcc1" presStyleIdx="2" presStyleCnt="5"/>
      <dgm:spPr/>
    </dgm:pt>
    <dgm:pt modelId="{AF547C7D-92C9-43A5-B242-89DC74962DFA}" type="pres">
      <dgm:prSet presAssocID="{088DEAB2-5653-4A17-8C48-CDB04D1BA819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04404-539B-4524-9A51-5351377709C5}" type="pres">
      <dgm:prSet presAssocID="{088DEAB2-5653-4A17-8C48-CDB04D1BA819}" presName="accent_4" presStyleCnt="0"/>
      <dgm:spPr/>
    </dgm:pt>
    <dgm:pt modelId="{2CFA9362-86BA-4719-A645-478FEE94724B}" type="pres">
      <dgm:prSet presAssocID="{088DEAB2-5653-4A17-8C48-CDB04D1BA819}" presName="accentRepeatNode" presStyleLbl="solidFgAcc1" presStyleIdx="3" presStyleCnt="5"/>
      <dgm:spPr/>
    </dgm:pt>
    <dgm:pt modelId="{8CF40982-8F28-4009-9E94-FB32B2D3163E}" type="pres">
      <dgm:prSet presAssocID="{4F0DCCA1-B246-4283-A54C-8F3A0CB2F1EB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58FAF-C837-4B1D-B954-0F95A98C555D}" type="pres">
      <dgm:prSet presAssocID="{4F0DCCA1-B246-4283-A54C-8F3A0CB2F1EB}" presName="accent_5" presStyleCnt="0"/>
      <dgm:spPr/>
    </dgm:pt>
    <dgm:pt modelId="{894B04EC-F1E0-4C94-BECF-BBB62E901DB5}" type="pres">
      <dgm:prSet presAssocID="{4F0DCCA1-B246-4283-A54C-8F3A0CB2F1EB}" presName="accentRepeatNode" presStyleLbl="solidFgAcc1" presStyleIdx="4" presStyleCnt="5"/>
      <dgm:spPr/>
    </dgm:pt>
  </dgm:ptLst>
  <dgm:cxnLst>
    <dgm:cxn modelId="{5645CAD7-AAFE-4DDD-898B-08819150938E}" type="presOf" srcId="{EFAD3879-611C-4071-BC26-65A94F4D1E9D}" destId="{22744EE7-ACC2-46D4-99D3-E2BE110CDABF}" srcOrd="0" destOrd="0" presId="urn:microsoft.com/office/officeart/2008/layout/VerticalCurvedList"/>
    <dgm:cxn modelId="{B5716C0B-2A4A-42B4-AEF5-619A469DBC2F}" type="presOf" srcId="{5D1607C3-FF9F-419A-B469-E934BDE51AC1}" destId="{45810385-358A-4780-8CEF-83BF3589CA0D}" srcOrd="0" destOrd="0" presId="urn:microsoft.com/office/officeart/2008/layout/VerticalCurvedList"/>
    <dgm:cxn modelId="{9F3EE599-2F6B-42A8-BE6F-4EE7EE1FEE47}" srcId="{0F8D6834-2C65-441E-90CF-D7299AAFFD18}" destId="{5D1607C3-FF9F-419A-B469-E934BDE51AC1}" srcOrd="1" destOrd="0" parTransId="{ADB981FA-17C6-4E8C-841F-BECBBF289C43}" sibTransId="{E5D4D6E9-4A6D-495A-89A5-BAC19C4A732C}"/>
    <dgm:cxn modelId="{9EF611BE-CFF6-4744-8E0D-2716B5FF3CA8}" type="presOf" srcId="{0F8D6834-2C65-441E-90CF-D7299AAFFD18}" destId="{11A7DD78-8186-40C8-AB68-DECCB7435288}" srcOrd="0" destOrd="0" presId="urn:microsoft.com/office/officeart/2008/layout/VerticalCurvedList"/>
    <dgm:cxn modelId="{DB223332-49A0-425A-A732-781FDDBCB831}" type="presOf" srcId="{088DEAB2-5653-4A17-8C48-CDB04D1BA819}" destId="{AF547C7D-92C9-43A5-B242-89DC74962DFA}" srcOrd="0" destOrd="0" presId="urn:microsoft.com/office/officeart/2008/layout/VerticalCurvedList"/>
    <dgm:cxn modelId="{BFBFE1EC-230B-40BD-A6B2-5D4910831A7C}" srcId="{0F8D6834-2C65-441E-90CF-D7299AAFFD18}" destId="{088DEAB2-5653-4A17-8C48-CDB04D1BA819}" srcOrd="3" destOrd="0" parTransId="{7CFAE0FA-2ED2-4C85-BFFC-7009BF09543E}" sibTransId="{D50BA7B8-3C9C-43DC-89B7-1D670F56A103}"/>
    <dgm:cxn modelId="{8A259210-E3CF-405B-98AD-9C8299157B58}" srcId="{0F8D6834-2C65-441E-90CF-D7299AAFFD18}" destId="{6FAFC352-A4EC-4D2F-8FEE-A00952E87A07}" srcOrd="2" destOrd="0" parTransId="{43115A24-6FED-49AF-A81B-5410179E3628}" sibTransId="{B1F0D9A3-AF7D-44CF-9195-C9285BDA1FE1}"/>
    <dgm:cxn modelId="{EC3CBE42-9034-43CA-9C50-9CBDA0690E0A}" srcId="{0F8D6834-2C65-441E-90CF-D7299AAFFD18}" destId="{56B26D06-0DF9-4CB5-9CD9-77AC6A1040A1}" srcOrd="0" destOrd="0" parTransId="{3A48A9FA-305E-48F4-8F92-C8361582DF1C}" sibTransId="{EFAD3879-611C-4071-BC26-65A94F4D1E9D}"/>
    <dgm:cxn modelId="{CEFDE429-8EEA-45CF-9C97-4A2BCD767D95}" type="presOf" srcId="{6FAFC352-A4EC-4D2F-8FEE-A00952E87A07}" destId="{AE5BDCED-61D7-4D85-A6A5-10CC6D0C3013}" srcOrd="0" destOrd="0" presId="urn:microsoft.com/office/officeart/2008/layout/VerticalCurvedList"/>
    <dgm:cxn modelId="{B2E20633-9814-47FD-B227-15B34AEE1B5A}" srcId="{0F8D6834-2C65-441E-90CF-D7299AAFFD18}" destId="{4F0DCCA1-B246-4283-A54C-8F3A0CB2F1EB}" srcOrd="4" destOrd="0" parTransId="{A9A7C6EF-B0AC-428F-8824-CF797D473D8A}" sibTransId="{38F490E6-5650-4009-A507-CD1637E7C080}"/>
    <dgm:cxn modelId="{54D2E572-AC56-49A2-99BB-7C6748B1877C}" type="presOf" srcId="{4F0DCCA1-B246-4283-A54C-8F3A0CB2F1EB}" destId="{8CF40982-8F28-4009-9E94-FB32B2D3163E}" srcOrd="0" destOrd="0" presId="urn:microsoft.com/office/officeart/2008/layout/VerticalCurvedList"/>
    <dgm:cxn modelId="{DCF2744C-46DD-40DD-A9C8-4E36BA195844}" type="presOf" srcId="{56B26D06-0DF9-4CB5-9CD9-77AC6A1040A1}" destId="{D91D3A75-0418-43C0-BFEF-46E7FB8F7D1F}" srcOrd="0" destOrd="0" presId="urn:microsoft.com/office/officeart/2008/layout/VerticalCurvedList"/>
    <dgm:cxn modelId="{F4E019BB-E94A-4558-9F97-3ADC8EA0CCEB}" type="presParOf" srcId="{11A7DD78-8186-40C8-AB68-DECCB7435288}" destId="{3F634D92-799B-49BF-9F7F-ABCD1527739C}" srcOrd="0" destOrd="0" presId="urn:microsoft.com/office/officeart/2008/layout/VerticalCurvedList"/>
    <dgm:cxn modelId="{F8A8A902-3884-46BC-8859-5C2CE125FC66}" type="presParOf" srcId="{3F634D92-799B-49BF-9F7F-ABCD1527739C}" destId="{1281882F-81DF-4EDB-A45A-F901E6F1F734}" srcOrd="0" destOrd="0" presId="urn:microsoft.com/office/officeart/2008/layout/VerticalCurvedList"/>
    <dgm:cxn modelId="{29BBE47F-B85E-4D7D-B361-485786DC2B05}" type="presParOf" srcId="{1281882F-81DF-4EDB-A45A-F901E6F1F734}" destId="{68D0EA14-3830-49D6-ACE3-66591039855E}" srcOrd="0" destOrd="0" presId="urn:microsoft.com/office/officeart/2008/layout/VerticalCurvedList"/>
    <dgm:cxn modelId="{03F1414F-01B9-4719-9386-5F876DFF4E00}" type="presParOf" srcId="{1281882F-81DF-4EDB-A45A-F901E6F1F734}" destId="{22744EE7-ACC2-46D4-99D3-E2BE110CDABF}" srcOrd="1" destOrd="0" presId="urn:microsoft.com/office/officeart/2008/layout/VerticalCurvedList"/>
    <dgm:cxn modelId="{67D87524-ECD9-49A5-895E-6FE4871DBCB8}" type="presParOf" srcId="{1281882F-81DF-4EDB-A45A-F901E6F1F734}" destId="{2454E7F8-7FC4-41EC-BAA1-6840386E4813}" srcOrd="2" destOrd="0" presId="urn:microsoft.com/office/officeart/2008/layout/VerticalCurvedList"/>
    <dgm:cxn modelId="{BFC2AE6C-F233-4668-998D-E2CB19559B40}" type="presParOf" srcId="{1281882F-81DF-4EDB-A45A-F901E6F1F734}" destId="{F6FDAD01-9633-4A32-9CCB-FF2DAEEA9E2C}" srcOrd="3" destOrd="0" presId="urn:microsoft.com/office/officeart/2008/layout/VerticalCurvedList"/>
    <dgm:cxn modelId="{A2322DF0-7ED6-4E13-9970-D36040839C4B}" type="presParOf" srcId="{3F634D92-799B-49BF-9F7F-ABCD1527739C}" destId="{D91D3A75-0418-43C0-BFEF-46E7FB8F7D1F}" srcOrd="1" destOrd="0" presId="urn:microsoft.com/office/officeart/2008/layout/VerticalCurvedList"/>
    <dgm:cxn modelId="{3F32BCC2-1E27-4595-9B63-70632D592128}" type="presParOf" srcId="{3F634D92-799B-49BF-9F7F-ABCD1527739C}" destId="{ECBD1331-483D-4FDF-AFCD-239B36361B31}" srcOrd="2" destOrd="0" presId="urn:microsoft.com/office/officeart/2008/layout/VerticalCurvedList"/>
    <dgm:cxn modelId="{EC079AFF-A5C3-4392-8836-DA619A5CD3F4}" type="presParOf" srcId="{ECBD1331-483D-4FDF-AFCD-239B36361B31}" destId="{A5744E01-BCA3-4906-8C1B-F6C016DBA363}" srcOrd="0" destOrd="0" presId="urn:microsoft.com/office/officeart/2008/layout/VerticalCurvedList"/>
    <dgm:cxn modelId="{B70FFDB8-8D41-4C3C-BB6E-FDD4EE4B767B}" type="presParOf" srcId="{3F634D92-799B-49BF-9F7F-ABCD1527739C}" destId="{45810385-358A-4780-8CEF-83BF3589CA0D}" srcOrd="3" destOrd="0" presId="urn:microsoft.com/office/officeart/2008/layout/VerticalCurvedList"/>
    <dgm:cxn modelId="{75214561-E7F3-4B0B-A7BB-A2130AF32BE1}" type="presParOf" srcId="{3F634D92-799B-49BF-9F7F-ABCD1527739C}" destId="{7A61DB2A-F217-4F55-8BC4-F87A7F3F7040}" srcOrd="4" destOrd="0" presId="urn:microsoft.com/office/officeart/2008/layout/VerticalCurvedList"/>
    <dgm:cxn modelId="{1975755B-84BF-4F93-8391-18DCE6EEFAC6}" type="presParOf" srcId="{7A61DB2A-F217-4F55-8BC4-F87A7F3F7040}" destId="{283B9875-E2B7-4A87-ABD7-D5FF58913437}" srcOrd="0" destOrd="0" presId="urn:microsoft.com/office/officeart/2008/layout/VerticalCurvedList"/>
    <dgm:cxn modelId="{04BCC70E-F2B7-41FF-B26F-30B3C1FAEA2A}" type="presParOf" srcId="{3F634D92-799B-49BF-9F7F-ABCD1527739C}" destId="{AE5BDCED-61D7-4D85-A6A5-10CC6D0C3013}" srcOrd="5" destOrd="0" presId="urn:microsoft.com/office/officeart/2008/layout/VerticalCurvedList"/>
    <dgm:cxn modelId="{3B882DB6-489C-428B-8DA2-E71D70DFED00}" type="presParOf" srcId="{3F634D92-799B-49BF-9F7F-ABCD1527739C}" destId="{4FB85342-A82E-47CE-9282-F381C08A7162}" srcOrd="6" destOrd="0" presId="urn:microsoft.com/office/officeart/2008/layout/VerticalCurvedList"/>
    <dgm:cxn modelId="{4CA96B8C-3E3B-4D8C-BBC8-C00DFB0EFA7A}" type="presParOf" srcId="{4FB85342-A82E-47CE-9282-F381C08A7162}" destId="{86CBCB07-7621-4051-9C43-4B2A1BE220C4}" srcOrd="0" destOrd="0" presId="urn:microsoft.com/office/officeart/2008/layout/VerticalCurvedList"/>
    <dgm:cxn modelId="{CC49394E-52BA-4E44-8C9C-14A1D8ACA3D7}" type="presParOf" srcId="{3F634D92-799B-49BF-9F7F-ABCD1527739C}" destId="{AF547C7D-92C9-43A5-B242-89DC74962DFA}" srcOrd="7" destOrd="0" presId="urn:microsoft.com/office/officeart/2008/layout/VerticalCurvedList"/>
    <dgm:cxn modelId="{6DA016C2-65A6-472B-8120-5BD026BF8F8B}" type="presParOf" srcId="{3F634D92-799B-49BF-9F7F-ABCD1527739C}" destId="{F9604404-539B-4524-9A51-5351377709C5}" srcOrd="8" destOrd="0" presId="urn:microsoft.com/office/officeart/2008/layout/VerticalCurvedList"/>
    <dgm:cxn modelId="{30ACCCEF-0856-4DFC-813E-E880328F9AC9}" type="presParOf" srcId="{F9604404-539B-4524-9A51-5351377709C5}" destId="{2CFA9362-86BA-4719-A645-478FEE94724B}" srcOrd="0" destOrd="0" presId="urn:microsoft.com/office/officeart/2008/layout/VerticalCurvedList"/>
    <dgm:cxn modelId="{FA77974D-F085-4326-BFCA-57989A344EB4}" type="presParOf" srcId="{3F634D92-799B-49BF-9F7F-ABCD1527739C}" destId="{8CF40982-8F28-4009-9E94-FB32B2D3163E}" srcOrd="9" destOrd="0" presId="urn:microsoft.com/office/officeart/2008/layout/VerticalCurvedList"/>
    <dgm:cxn modelId="{F89C2872-F7A4-4FD8-ACC7-0DC3D51B38ED}" type="presParOf" srcId="{3F634D92-799B-49BF-9F7F-ABCD1527739C}" destId="{7A058FAF-C837-4B1D-B954-0F95A98C555D}" srcOrd="10" destOrd="0" presId="urn:microsoft.com/office/officeart/2008/layout/VerticalCurvedList"/>
    <dgm:cxn modelId="{E9FBECD6-46A2-4474-ACCF-6CA117934E4D}" type="presParOf" srcId="{7A058FAF-C837-4B1D-B954-0F95A98C555D}" destId="{894B04EC-F1E0-4C94-BECF-BBB62E901DB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744EE7-ACC2-46D4-99D3-E2BE110CDABF}">
      <dsp:nvSpPr>
        <dsp:cNvPr id="0" name=""/>
        <dsp:cNvSpPr/>
      </dsp:nvSpPr>
      <dsp:spPr>
        <a:xfrm>
          <a:off x="-5448148" y="-833746"/>
          <a:ext cx="6483463" cy="6483463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1D3A75-0418-43C0-BFEF-46E7FB8F7D1F}">
      <dsp:nvSpPr>
        <dsp:cNvPr id="0" name=""/>
        <dsp:cNvSpPr/>
      </dsp:nvSpPr>
      <dsp:spPr>
        <a:xfrm>
          <a:off x="444883" y="300901"/>
          <a:ext cx="4664337" cy="602188"/>
        </a:xfrm>
        <a:prstGeom prst="rect">
          <a:avLst/>
        </a:prstGeom>
        <a:solidFill>
          <a:schemeClr val="bg1"/>
        </a:solidFill>
        <a:ln>
          <a:solidFill>
            <a:schemeClr val="tx2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7987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Arial Narrow" panose="020B0606020202030204" pitchFamily="34" charset="0"/>
            </a:rPr>
            <a:t>Китайский язык</a:t>
          </a:r>
          <a:endParaRPr lang="ru-RU" sz="3300" kern="1200" dirty="0">
            <a:latin typeface="Arial Narrow" panose="020B0606020202030204" pitchFamily="34" charset="0"/>
          </a:endParaRPr>
        </a:p>
      </dsp:txBody>
      <dsp:txXfrm>
        <a:off x="444883" y="300901"/>
        <a:ext cx="4664337" cy="602188"/>
      </dsp:txXfrm>
    </dsp:sp>
    <dsp:sp modelId="{A5744E01-BCA3-4906-8C1B-F6C016DBA363}">
      <dsp:nvSpPr>
        <dsp:cNvPr id="0" name=""/>
        <dsp:cNvSpPr/>
      </dsp:nvSpPr>
      <dsp:spPr>
        <a:xfrm>
          <a:off x="74609" y="225628"/>
          <a:ext cx="752736" cy="7527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5810385-358A-4780-8CEF-83BF3589CA0D}">
      <dsp:nvSpPr>
        <dsp:cNvPr id="0" name=""/>
        <dsp:cNvSpPr/>
      </dsp:nvSpPr>
      <dsp:spPr>
        <a:xfrm>
          <a:off x="882488" y="1203896"/>
          <a:ext cx="4220638" cy="602188"/>
        </a:xfrm>
        <a:prstGeom prst="rect">
          <a:avLst/>
        </a:prstGeom>
        <a:solidFill>
          <a:schemeClr val="bg1"/>
        </a:solidFill>
        <a:ln>
          <a:solidFill>
            <a:schemeClr val="tx2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7987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Arial Narrow" panose="020B0606020202030204" pitchFamily="34" charset="0"/>
            </a:rPr>
            <a:t>Французский язык</a:t>
          </a:r>
          <a:endParaRPr lang="ru-RU" sz="3300" kern="1200" dirty="0">
            <a:latin typeface="Arial Narrow" panose="020B0606020202030204" pitchFamily="34" charset="0"/>
          </a:endParaRPr>
        </a:p>
      </dsp:txBody>
      <dsp:txXfrm>
        <a:off x="882488" y="1203896"/>
        <a:ext cx="4220638" cy="602188"/>
      </dsp:txXfrm>
    </dsp:sp>
    <dsp:sp modelId="{283B9875-E2B7-4A87-ABD7-D5FF58913437}">
      <dsp:nvSpPr>
        <dsp:cNvPr id="0" name=""/>
        <dsp:cNvSpPr/>
      </dsp:nvSpPr>
      <dsp:spPr>
        <a:xfrm>
          <a:off x="506120" y="1128622"/>
          <a:ext cx="752736" cy="7527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E5BDCED-61D7-4D85-A6A5-10CC6D0C3013}">
      <dsp:nvSpPr>
        <dsp:cNvPr id="0" name=""/>
        <dsp:cNvSpPr/>
      </dsp:nvSpPr>
      <dsp:spPr>
        <a:xfrm>
          <a:off x="1014927" y="2106890"/>
          <a:ext cx="4088198" cy="602188"/>
        </a:xfrm>
        <a:prstGeom prst="rect">
          <a:avLst/>
        </a:prstGeom>
        <a:solidFill>
          <a:schemeClr val="bg1"/>
        </a:solidFill>
        <a:ln>
          <a:solidFill>
            <a:schemeClr val="tx2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7987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Arial Narrow" panose="020B0606020202030204" pitchFamily="34" charset="0"/>
            </a:rPr>
            <a:t>Немецкий язык</a:t>
          </a:r>
          <a:endParaRPr lang="ru-RU" sz="3300" kern="1200" dirty="0">
            <a:latin typeface="Arial Narrow" panose="020B0606020202030204" pitchFamily="34" charset="0"/>
          </a:endParaRPr>
        </a:p>
      </dsp:txBody>
      <dsp:txXfrm>
        <a:off x="1014927" y="2106890"/>
        <a:ext cx="4088198" cy="602188"/>
      </dsp:txXfrm>
    </dsp:sp>
    <dsp:sp modelId="{86CBCB07-7621-4051-9C43-4B2A1BE220C4}">
      <dsp:nvSpPr>
        <dsp:cNvPr id="0" name=""/>
        <dsp:cNvSpPr/>
      </dsp:nvSpPr>
      <dsp:spPr>
        <a:xfrm>
          <a:off x="638559" y="2031616"/>
          <a:ext cx="752736" cy="7527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F547C7D-92C9-43A5-B242-89DC74962DFA}">
      <dsp:nvSpPr>
        <dsp:cNvPr id="0" name=""/>
        <dsp:cNvSpPr/>
      </dsp:nvSpPr>
      <dsp:spPr>
        <a:xfrm>
          <a:off x="882488" y="3009884"/>
          <a:ext cx="4220638" cy="602188"/>
        </a:xfrm>
        <a:prstGeom prst="rect">
          <a:avLst/>
        </a:prstGeom>
        <a:solidFill>
          <a:schemeClr val="bg1"/>
        </a:solidFill>
        <a:ln>
          <a:solidFill>
            <a:schemeClr val="tx2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7987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Arial Narrow" panose="020B0606020202030204" pitchFamily="34" charset="0"/>
            </a:rPr>
            <a:t>Корейский язык</a:t>
          </a:r>
          <a:endParaRPr lang="ru-RU" sz="3300" kern="1200" dirty="0">
            <a:latin typeface="Arial Narrow" panose="020B0606020202030204" pitchFamily="34" charset="0"/>
          </a:endParaRPr>
        </a:p>
      </dsp:txBody>
      <dsp:txXfrm>
        <a:off x="882488" y="3009884"/>
        <a:ext cx="4220638" cy="602188"/>
      </dsp:txXfrm>
    </dsp:sp>
    <dsp:sp modelId="{2CFA9362-86BA-4719-A645-478FEE94724B}">
      <dsp:nvSpPr>
        <dsp:cNvPr id="0" name=""/>
        <dsp:cNvSpPr/>
      </dsp:nvSpPr>
      <dsp:spPr>
        <a:xfrm>
          <a:off x="506120" y="2934611"/>
          <a:ext cx="752736" cy="7527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CF40982-8F28-4009-9E94-FB32B2D3163E}">
      <dsp:nvSpPr>
        <dsp:cNvPr id="0" name=""/>
        <dsp:cNvSpPr/>
      </dsp:nvSpPr>
      <dsp:spPr>
        <a:xfrm>
          <a:off x="450977" y="3912879"/>
          <a:ext cx="4652149" cy="602188"/>
        </a:xfrm>
        <a:prstGeom prst="rect">
          <a:avLst/>
        </a:prstGeom>
        <a:solidFill>
          <a:schemeClr val="bg1"/>
        </a:solidFill>
        <a:ln>
          <a:solidFill>
            <a:schemeClr val="tx2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7987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Arial Narrow" panose="020B0606020202030204" pitchFamily="34" charset="0"/>
            </a:rPr>
            <a:t>Японский язык</a:t>
          </a:r>
          <a:endParaRPr lang="ru-RU" sz="3300" kern="1200" dirty="0">
            <a:latin typeface="Arial Narrow" panose="020B0606020202030204" pitchFamily="34" charset="0"/>
          </a:endParaRPr>
        </a:p>
      </dsp:txBody>
      <dsp:txXfrm>
        <a:off x="450977" y="3912879"/>
        <a:ext cx="4652149" cy="602188"/>
      </dsp:txXfrm>
    </dsp:sp>
    <dsp:sp modelId="{894B04EC-F1E0-4C94-BECF-BBB62E901DB5}">
      <dsp:nvSpPr>
        <dsp:cNvPr id="0" name=""/>
        <dsp:cNvSpPr/>
      </dsp:nvSpPr>
      <dsp:spPr>
        <a:xfrm>
          <a:off x="74609" y="3837605"/>
          <a:ext cx="752736" cy="7527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12BE1-B1D0-4230-B085-0AC76C3C1079}" type="datetimeFigureOut">
              <a:rPr lang="ru-RU" smtClean="0"/>
              <a:t>15.08.2018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26DB4-512A-40C8-8B1F-A7B044CAA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194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C1F0A-B9DD-4E42-8CF1-4791DF039928}" type="datetimeFigureOut">
              <a:rPr lang="ru-RU" smtClean="0"/>
              <a:t>15.08.2018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C18E9-DA6E-4FEA-A7DE-BB221EF46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741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13C5-D453-4AD4-9CEB-E8C532665C74}" type="datetimeFigureOut">
              <a:rPr lang="ru-RU" smtClean="0"/>
              <a:t>15.08.2018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096F-B82C-4E23-8713-DB8F3E2C49F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36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13C5-D453-4AD4-9CEB-E8C532665C74}" type="datetimeFigureOut">
              <a:rPr lang="ru-RU" smtClean="0"/>
              <a:t>15.08.2018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096F-B82C-4E23-8713-DB8F3E2C4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55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13C5-D453-4AD4-9CEB-E8C532665C74}" type="datetimeFigureOut">
              <a:rPr lang="ru-RU" smtClean="0"/>
              <a:t>15.08.2018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096F-B82C-4E23-8713-DB8F3E2C4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46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35136" y="455279"/>
            <a:ext cx="10058400" cy="1450757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204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13C5-D453-4AD4-9CEB-E8C532665C74}" type="datetimeFigureOut">
              <a:rPr lang="ru-RU" smtClean="0"/>
              <a:t>15.08.2018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096F-B82C-4E23-8713-DB8F3E2C49F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966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13C5-D453-4AD4-9CEB-E8C532665C74}" type="datetimeFigureOut">
              <a:rPr lang="ru-RU" smtClean="0"/>
              <a:t>15.08.2018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096F-B82C-4E23-8713-DB8F3E2C4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96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13C5-D453-4AD4-9CEB-E8C532665C74}" type="datetimeFigureOut">
              <a:rPr lang="ru-RU" smtClean="0"/>
              <a:t>15.08.2018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096F-B82C-4E23-8713-DB8F3E2C4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00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13C5-D453-4AD4-9CEB-E8C532665C74}" type="datetimeFigureOut">
              <a:rPr lang="ru-RU" smtClean="0"/>
              <a:t>15.08.2018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096F-B82C-4E23-8713-DB8F3E2C4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071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13C5-D453-4AD4-9CEB-E8C532665C74}" type="datetimeFigureOut">
              <a:rPr lang="ru-RU" smtClean="0"/>
              <a:t>15.08.2018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096F-B82C-4E23-8713-DB8F3E2C4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19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C2013C5-D453-4AD4-9CEB-E8C532665C74}" type="datetimeFigureOut">
              <a:rPr lang="ru-RU" smtClean="0"/>
              <a:t>15.08.2018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89096F-B82C-4E23-8713-DB8F3E2C4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15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13C5-D453-4AD4-9CEB-E8C532665C74}" type="datetimeFigureOut">
              <a:rPr lang="ru-RU" smtClean="0"/>
              <a:t>15.08.2018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096F-B82C-4E23-8713-DB8F3E2C4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135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C2013C5-D453-4AD4-9CEB-E8C532665C74}" type="datetimeFigureOut">
              <a:rPr lang="ru-RU" smtClean="0"/>
              <a:t>15.08.2018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589096F-B82C-4E23-8713-DB8F3E2C49F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027631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55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ppsso.eurostat.ec.europa.eu/nui/submitViewTableAction.do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.europa.eu/eurostat/statistics-explained/index.php?title=Foreign_language_skills_statistic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urostat/statistics-explained/images/3/3f/Foreign_language_learning_in_the_European_Union_(Data_from_2015)_final.png" TargetMode="External"/><Relationship Id="rId2" Type="http://schemas.openxmlformats.org/officeDocument/2006/relationships/hyperlink" Target="http://ec.europa.eu/eurostat/documents/2995521/7879483/3-23022017-AP-EN.pdf/80715559-72ba-4c19-b341-7ddb42dd61a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urostat/statistics-explained/index.php?title=Foreign_language_skills_statistics" TargetMode="External"/><Relationship Id="rId2" Type="http://schemas.openxmlformats.org/officeDocument/2006/relationships/hyperlink" Target="http://www.pewresearch.org/fact-tank/2015/07/13/learning-a-foreign-language-a-must-in-europe-not-so-in-america/ft_15-07-13_foreignlanguage_histogra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3697" y="1753427"/>
            <a:ext cx="9144000" cy="2387600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Arial Narrow" panose="020B0606020202030204" pitchFamily="34" charset="0"/>
              </a:rPr>
              <a:t>Обучение второму иностранному языку в Назарбаев Интеллектуальных школах</a:t>
            </a:r>
            <a:endParaRPr lang="ru-RU" sz="6000" dirty="0"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997003"/>
            <a:ext cx="9144000" cy="822772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err="1" smtClean="0">
                <a:latin typeface="Arial Black" panose="020B0A04020102020204" pitchFamily="34" charset="0"/>
              </a:rPr>
              <a:t>Кальменов</a:t>
            </a:r>
            <a:r>
              <a:rPr lang="ru-RU" b="1" dirty="0" smtClean="0">
                <a:latin typeface="Arial Black" panose="020B0A04020102020204" pitchFamily="34" charset="0"/>
              </a:rPr>
              <a:t> </a:t>
            </a:r>
            <a:r>
              <a:rPr lang="ru-RU" b="1" dirty="0" err="1" smtClean="0">
                <a:latin typeface="Arial Black" panose="020B0A04020102020204" pitchFamily="34" charset="0"/>
              </a:rPr>
              <a:t>самат</a:t>
            </a:r>
            <a:endParaRPr lang="ru-RU" b="1" dirty="0" smtClean="0">
              <a:latin typeface="Arial Black" panose="020B0A04020102020204" pitchFamily="34" charset="0"/>
            </a:endParaRPr>
          </a:p>
          <a:p>
            <a:r>
              <a:rPr lang="ru-RU" b="1" dirty="0" smtClean="0">
                <a:latin typeface="Arial Black" panose="020B0A04020102020204" pitchFamily="34" charset="0"/>
              </a:rPr>
              <a:t>Центр образовательных программ</a:t>
            </a:r>
          </a:p>
          <a:p>
            <a:r>
              <a:rPr lang="ru-RU" b="1" dirty="0" smtClean="0">
                <a:latin typeface="Arial Black" panose="020B0A04020102020204" pitchFamily="34" charset="0"/>
              </a:rPr>
              <a:t>2018</a:t>
            </a:r>
            <a:endParaRPr lang="ru-RU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75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53704" y="353086"/>
            <a:ext cx="742446" cy="5885586"/>
          </a:xfrm>
        </p:spPr>
        <p:txBody>
          <a:bodyPr vert="vert270">
            <a:normAutofit/>
          </a:bodyPr>
          <a:lstStyle/>
          <a:p>
            <a:pPr algn="ctr"/>
            <a:r>
              <a:rPr lang="ru-RU" sz="3200" dirty="0" smtClean="0">
                <a:latin typeface="Arial Narrow" panose="020B0606020202030204" pitchFamily="34" charset="0"/>
              </a:rPr>
              <a:t>ТУП на 2018-2019гг.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285095"/>
              </p:ext>
            </p:extLst>
          </p:nvPr>
        </p:nvGraphicFramePr>
        <p:xfrm>
          <a:off x="1552149" y="155809"/>
          <a:ext cx="5646514" cy="639944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34318"/>
                <a:gridCol w="4475349"/>
                <a:gridCol w="736847"/>
              </a:tblGrid>
              <a:tr h="1356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Учебные предметы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r>
                        <a:rPr lang="ru-RU" sz="1300" b="1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1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кл</a:t>
                      </a:r>
                      <a:r>
                        <a:rPr lang="ru-RU" sz="1300" b="1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/>
                </a:tc>
              </a:tr>
              <a:tr h="16824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ИНВАРИАНТНЫЙ КОМПОНЕНТ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213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Казахский</a:t>
                      </a:r>
                      <a:r>
                        <a:rPr lang="ru-RU" sz="130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язык Я</a:t>
                      </a:r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/</a:t>
                      </a:r>
                      <a:r>
                        <a:rPr lang="en-US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Русский язык Я1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dirty="0" smtClean="0">
                          <a:latin typeface="Arial Narrow" panose="020B0606020202030204" pitchFamily="34" charset="0"/>
                          <a:ea typeface="Calibri Light" charset="0"/>
                          <a:cs typeface="Calibri Light" charset="0"/>
                        </a:rPr>
                        <a:t>3</a:t>
                      </a:r>
                      <a:endParaRPr lang="ru-RU" sz="1300" b="0" i="0" dirty="0">
                        <a:latin typeface="Arial Narrow" panose="020B0606020202030204" pitchFamily="34" charset="0"/>
                        <a:ea typeface="Calibri Light" charset="0"/>
                        <a:cs typeface="Calibri Light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3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Казахская литература Я1 / Русская литературы Я1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dirty="0" smtClean="0">
                          <a:latin typeface="Arial Narrow" panose="020B0606020202030204" pitchFamily="34" charset="0"/>
                          <a:ea typeface="Calibri Light" charset="0"/>
                          <a:cs typeface="Calibri Light" charset="0"/>
                        </a:rPr>
                        <a:t>2</a:t>
                      </a:r>
                      <a:endParaRPr lang="ru-RU" sz="1300" b="0" i="0" dirty="0">
                        <a:latin typeface="Arial Narrow" panose="020B0606020202030204" pitchFamily="34" charset="0"/>
                        <a:ea typeface="Calibri Light" charset="0"/>
                        <a:cs typeface="Calibri Light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Казахский язык и литература Я2 / Русский язык литература Я2</a:t>
                      </a:r>
                    </a:p>
                  </a:txBody>
                  <a:tcPr marL="5427" marR="5427" marT="5427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dirty="0" smtClean="0">
                          <a:latin typeface="Arial Narrow" panose="020B0606020202030204" pitchFamily="34" charset="0"/>
                          <a:ea typeface="Calibri Light" charset="0"/>
                          <a:cs typeface="Calibri Light" charset="0"/>
                        </a:rPr>
                        <a:t>3</a:t>
                      </a:r>
                      <a:endParaRPr lang="ru-RU" sz="1300" b="0" i="0" dirty="0">
                        <a:latin typeface="Arial Narrow" panose="020B0606020202030204" pitchFamily="34" charset="0"/>
                        <a:ea typeface="Calibri Light" charset="0"/>
                        <a:cs typeface="Calibri Light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Английский язык</a:t>
                      </a:r>
                    </a:p>
                  </a:txBody>
                  <a:tcPr marL="5427" marR="5427" marT="5427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dirty="0" smtClean="0">
                          <a:latin typeface="Arial Narrow" panose="020B0606020202030204" pitchFamily="34" charset="0"/>
                          <a:ea typeface="Calibri Light" charset="0"/>
                          <a:cs typeface="Calibri Light" charset="0"/>
                        </a:rPr>
                        <a:t>4,5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Математика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dirty="0" smtClean="0">
                          <a:latin typeface="Arial Narrow" panose="020B0606020202030204" pitchFamily="34" charset="0"/>
                          <a:ea typeface="Calibri Light" charset="0"/>
                          <a:cs typeface="Calibri Light" charset="0"/>
                        </a:rPr>
                        <a:t>6</a:t>
                      </a:r>
                      <a:endParaRPr lang="ru-RU" sz="1300" b="0" i="0" dirty="0">
                        <a:latin typeface="Arial Narrow" panose="020B0606020202030204" pitchFamily="34" charset="0"/>
                        <a:ea typeface="Calibri Light" charset="0"/>
                        <a:cs typeface="Calibri Light" charset="0"/>
                      </a:endParaRPr>
                    </a:p>
                  </a:txBody>
                  <a:tcPr/>
                </a:tc>
              </a:tr>
              <a:tr h="213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Информатика</a:t>
                      </a:r>
                    </a:p>
                  </a:txBody>
                  <a:tcPr marL="5427" marR="5427" marT="5427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dirty="0" smtClean="0">
                          <a:latin typeface="Arial Narrow" panose="020B0606020202030204" pitchFamily="34" charset="0"/>
                          <a:ea typeface="Calibri Light" charset="0"/>
                          <a:cs typeface="Calibri Light" charset="0"/>
                        </a:rPr>
                        <a:t>2</a:t>
                      </a:r>
                      <a:endParaRPr lang="ru-RU" sz="1300" b="0" i="0" dirty="0">
                        <a:latin typeface="Arial Narrow" panose="020B0606020202030204" pitchFamily="34" charset="0"/>
                        <a:ea typeface="Calibri Light" charset="0"/>
                        <a:cs typeface="Calibri Light" charset="0"/>
                      </a:endParaRPr>
                    </a:p>
                  </a:txBody>
                  <a:tcPr/>
                </a:tc>
              </a:tr>
              <a:tr h="213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География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dirty="0" smtClean="0">
                          <a:latin typeface="Arial Narrow" panose="020B0606020202030204" pitchFamily="34" charset="0"/>
                          <a:ea typeface="Calibri Light" charset="0"/>
                          <a:cs typeface="Calibri Light" charset="0"/>
                        </a:rPr>
                        <a:t>2</a:t>
                      </a:r>
                      <a:endParaRPr lang="ru-RU" sz="1300" b="0" i="0" dirty="0">
                        <a:latin typeface="Arial Narrow" panose="020B0606020202030204" pitchFamily="34" charset="0"/>
                        <a:ea typeface="Calibri Light" charset="0"/>
                        <a:cs typeface="Calibri Light" charset="0"/>
                      </a:endParaRPr>
                    </a:p>
                  </a:txBody>
                  <a:tcPr/>
                </a:tc>
              </a:tr>
              <a:tr h="213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Биология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dirty="0" smtClean="0">
                          <a:latin typeface="Arial Narrow" panose="020B0606020202030204" pitchFamily="34" charset="0"/>
                          <a:ea typeface="Calibri Light" charset="0"/>
                          <a:cs typeface="Calibri Light" charset="0"/>
                        </a:rPr>
                        <a:t>3</a:t>
                      </a:r>
                      <a:endParaRPr lang="ru-RU" sz="1300" b="0" i="0" dirty="0">
                        <a:latin typeface="Arial Narrow" panose="020B0606020202030204" pitchFamily="34" charset="0"/>
                        <a:ea typeface="Calibri Light" charset="0"/>
                        <a:cs typeface="Calibri Light" charset="0"/>
                      </a:endParaRPr>
                    </a:p>
                  </a:txBody>
                  <a:tcPr/>
                </a:tc>
              </a:tr>
              <a:tr h="213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Физика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dirty="0" smtClean="0">
                          <a:latin typeface="Arial Narrow" panose="020B0606020202030204" pitchFamily="34" charset="0"/>
                          <a:ea typeface="Calibri Light" charset="0"/>
                          <a:cs typeface="Calibri Light" charset="0"/>
                        </a:rPr>
                        <a:t>4</a:t>
                      </a:r>
                      <a:endParaRPr lang="ru-RU" sz="1300" b="0" i="0" dirty="0">
                        <a:latin typeface="Arial Narrow" panose="020B0606020202030204" pitchFamily="34" charset="0"/>
                        <a:ea typeface="Calibri Light" charset="0"/>
                        <a:cs typeface="Calibri Light" charset="0"/>
                      </a:endParaRPr>
                    </a:p>
                  </a:txBody>
                  <a:tcPr/>
                </a:tc>
              </a:tr>
              <a:tr h="213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Химия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dirty="0" smtClean="0">
                          <a:latin typeface="Arial Narrow" panose="020B0606020202030204" pitchFamily="34" charset="0"/>
                          <a:ea typeface="Calibri Light" charset="0"/>
                          <a:cs typeface="Calibri Light" charset="0"/>
                        </a:rPr>
                        <a:t>4</a:t>
                      </a:r>
                      <a:endParaRPr lang="ru-RU" sz="1300" b="0" i="0" dirty="0">
                        <a:latin typeface="Arial Narrow" panose="020B0606020202030204" pitchFamily="34" charset="0"/>
                        <a:ea typeface="Calibri Light" charset="0"/>
                        <a:cs typeface="Calibri Light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5427" marR="5427" marT="54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Всемирная история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dirty="0" smtClean="0">
                          <a:latin typeface="Arial Narrow" panose="020B0606020202030204" pitchFamily="34" charset="0"/>
                          <a:ea typeface="Calibri Light" charset="0"/>
                          <a:cs typeface="Calibri Light" charset="0"/>
                        </a:rPr>
                        <a:t>1,5</a:t>
                      </a:r>
                      <a:endParaRPr lang="ru-RU" sz="1300" b="0" i="0" dirty="0">
                        <a:latin typeface="Arial Narrow" panose="020B0606020202030204" pitchFamily="34" charset="0"/>
                        <a:ea typeface="Calibri Light" charset="0"/>
                        <a:cs typeface="Calibri Light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История </a:t>
                      </a:r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Казахстана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dirty="0" smtClean="0">
                          <a:latin typeface="Arial Narrow" panose="020B0606020202030204" pitchFamily="34" charset="0"/>
                          <a:ea typeface="Calibri Light" charset="0"/>
                          <a:cs typeface="Calibri Light" charset="0"/>
                        </a:rPr>
                        <a:t>2</a:t>
                      </a:r>
                      <a:endParaRPr lang="ru-RU" sz="1300" b="0" i="0" dirty="0">
                        <a:latin typeface="Arial Narrow" panose="020B0606020202030204" pitchFamily="34" charset="0"/>
                        <a:ea typeface="Calibri Light" charset="0"/>
                        <a:cs typeface="Calibri Light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Самопознание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dirty="0" smtClean="0">
                          <a:latin typeface="Arial Narrow" panose="020B0606020202030204" pitchFamily="34" charset="0"/>
                          <a:ea typeface="Calibri Light" charset="0"/>
                          <a:cs typeface="Calibri Light" charset="0"/>
                        </a:rPr>
                        <a:t>1</a:t>
                      </a:r>
                      <a:endParaRPr lang="ru-RU" sz="1300" b="0" i="0" dirty="0">
                        <a:latin typeface="Arial Narrow" panose="020B0606020202030204" pitchFamily="34" charset="0"/>
                        <a:ea typeface="Calibri Light" charset="0"/>
                        <a:cs typeface="Calibri Light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Искусство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dirty="0" smtClean="0">
                          <a:latin typeface="Arial Narrow" panose="020B0606020202030204" pitchFamily="34" charset="0"/>
                          <a:ea typeface="Calibri Light" charset="0"/>
                          <a:cs typeface="Calibri Light" charset="0"/>
                        </a:rPr>
                        <a:t>2</a:t>
                      </a:r>
                      <a:endParaRPr lang="ru-RU" sz="1300" b="0" i="0" dirty="0">
                        <a:latin typeface="Arial Narrow" panose="020B0606020202030204" pitchFamily="34" charset="0"/>
                        <a:ea typeface="Calibri Light" charset="0"/>
                        <a:cs typeface="Calibri Light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Физкультура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dirty="0" smtClean="0">
                          <a:latin typeface="Arial Narrow" panose="020B0606020202030204" pitchFamily="34" charset="0"/>
                          <a:ea typeface="Calibri Light" charset="0"/>
                          <a:cs typeface="Calibri Light" charset="0"/>
                        </a:rPr>
                        <a:t>2</a:t>
                      </a:r>
                      <a:endParaRPr lang="ru-RU" sz="1300" b="0" i="0" dirty="0">
                        <a:latin typeface="Arial Narrow" panose="020B0606020202030204" pitchFamily="34" charset="0"/>
                        <a:ea typeface="Calibri Light" charset="0"/>
                        <a:cs typeface="Calibri Light" charset="0"/>
                      </a:endParaRPr>
                    </a:p>
                  </a:txBody>
                  <a:tcPr/>
                </a:tc>
              </a:tr>
              <a:tr h="2138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Инвариантная учебная нагрузка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397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ВАРИАТИВНЫЙ КОМПОНЕНТ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>
                    <a:solidFill>
                      <a:schemeClr val="accent1"/>
                    </a:solidFill>
                  </a:tcPr>
                </a:tc>
              </a:tr>
              <a:tr h="11397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ШКОЛЬНЫЙ КОМПОНЕНТ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397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Второй </a:t>
                      </a:r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иностранный </a:t>
                      </a:r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язык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>
                    <a:solidFill>
                      <a:srgbClr val="FFFF00"/>
                    </a:solidFill>
                  </a:tcPr>
                </a:tc>
              </a:tr>
              <a:tr h="11397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Элективные курсы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/>
                </a:tc>
              </a:tr>
              <a:tr h="11397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УЧЕНИЧЕСКИЙ КОМПОНЕНТ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397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Кружковая работа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38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ИТОГО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27" marR="5427" marT="5427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40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308296" y="114300"/>
            <a:ext cx="10058400" cy="787791"/>
          </a:xfrm>
        </p:spPr>
        <p:txBody>
          <a:bodyPr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Ожидаемые результаты</a:t>
            </a:r>
            <a:endParaRPr lang="ru-RU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142677"/>
              </p:ext>
            </p:extLst>
          </p:nvPr>
        </p:nvGraphicFramePr>
        <p:xfrm>
          <a:off x="899592" y="1398870"/>
          <a:ext cx="6132512" cy="2612520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2911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716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417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015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1324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1324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883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Язык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Кто и как оценивает?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часов для достижения уровня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8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А1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А2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В1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В2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7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Немецкий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Институт-Гете / </a:t>
                      </a:r>
                      <a:r>
                        <a:rPr lang="en-GB" sz="1400" dirty="0" smtClean="0">
                          <a:effectLst/>
                        </a:rPr>
                        <a:t>GOETHE-ZERTIFIKAT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80–200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200-350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450-500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600-700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8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Французский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4245" algn="ctr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Французский Альянс / </a:t>
                      </a:r>
                      <a:r>
                        <a:rPr lang="en-GB" sz="1400" dirty="0" smtClean="0">
                          <a:effectLst/>
                        </a:rPr>
                        <a:t>DELF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60-80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160–260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310-440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490-690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8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Китайский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4245" algn="ctr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Институт Конфуций / HSK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100-150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8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Корейский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4245" algn="ctr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Центр Просвещение / TOPIK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80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160-200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240-300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350-400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55576" y="4729560"/>
            <a:ext cx="62929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На достижение уровней по различным языкам требуется разное время.</a:t>
            </a:r>
          </a:p>
          <a:p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Для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достижения одного языкового уровня в среднем потребуется от 100 до 200 контактных часов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, что соответствует предположениям CEFR.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289251"/>
              </p:ext>
            </p:extLst>
          </p:nvPr>
        </p:nvGraphicFramePr>
        <p:xfrm>
          <a:off x="7776640" y="2360157"/>
          <a:ext cx="3782086" cy="2252030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8910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10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7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Язык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Ожидаемый уровень по завершении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 года обучения</a:t>
                      </a:r>
                      <a:endParaRPr lang="ru-RU" dirty="0"/>
                    </a:p>
                  </a:txBody>
                  <a:tcPr marL="61427" marR="61427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7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Немецкий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4245" algn="ctr"/>
                        </a:tabLst>
                      </a:pPr>
                      <a:r>
                        <a:rPr lang="ru-RU" sz="1400" kern="1200" dirty="0" smtClean="0">
                          <a:effectLst/>
                        </a:rPr>
                        <a:t>А2/В1.1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427" marR="61427" marT="0" marB="0"/>
                </a:tc>
              </a:tr>
              <a:tr h="188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Французский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4245" algn="ctr"/>
                        </a:tabLst>
                      </a:pPr>
                      <a:r>
                        <a:rPr lang="ru-RU" sz="1400" kern="1200" smtClean="0">
                          <a:effectLst/>
                        </a:rPr>
                        <a:t>А2/В1.1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427" marR="61427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8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Китайский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4245" algn="ctr"/>
                        </a:tabLst>
                      </a:pPr>
                      <a:r>
                        <a:rPr lang="ru-RU" sz="1400" kern="1200" smtClean="0">
                          <a:effectLst/>
                        </a:rPr>
                        <a:t>А2/В1.1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427" marR="61427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8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Корейский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4245" algn="ctr"/>
                        </a:tabLst>
                      </a:pPr>
                      <a:r>
                        <a:rPr lang="ru-RU" sz="1400" kern="1200" smtClean="0">
                          <a:effectLst/>
                        </a:rPr>
                        <a:t>А2/В1.1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427" marR="61427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8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Японский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4245" algn="ctr"/>
                        </a:tabLst>
                      </a:pPr>
                      <a:r>
                        <a:rPr lang="ru-RU" sz="1400" kern="1200" dirty="0" smtClean="0">
                          <a:effectLst/>
                        </a:rPr>
                        <a:t>А2/В1.1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427" marR="6142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06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7985746" y="5111384"/>
            <a:ext cx="504056" cy="64807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1770" y="142048"/>
            <a:ext cx="10058400" cy="988214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Требуемый уровень владение </a:t>
            </a:r>
            <a:r>
              <a:rPr lang="ru-RU" sz="3600" dirty="0" smtClean="0"/>
              <a:t>языком </a:t>
            </a:r>
            <a:r>
              <a:rPr lang="ru-RU" sz="3600" dirty="0"/>
              <a:t>для поступления в </a:t>
            </a:r>
            <a:r>
              <a:rPr lang="ru-RU" sz="3600" dirty="0" smtClean="0"/>
              <a:t>вузы</a:t>
            </a:r>
            <a:endParaRPr lang="ru-RU" sz="36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526294"/>
              </p:ext>
            </p:extLst>
          </p:nvPr>
        </p:nvGraphicFramePr>
        <p:xfrm>
          <a:off x="1042092" y="1555931"/>
          <a:ext cx="6557780" cy="3716003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4386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48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542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9298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Язык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Уровень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Рейтинговые университеты*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194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Немецкий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В2,</a:t>
                      </a:r>
                      <a:r>
                        <a:rPr lang="ru-RU" sz="1400" baseline="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С1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Heidelberg University (43),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Technical University of Munich (46),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RWTH Aachen University (78),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Technical University of Berlin (82)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597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Французский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В2,</a:t>
                      </a:r>
                      <a:r>
                        <a:rPr lang="ru-RU" sz="1400" baseline="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С1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Pierre and Marie Curie University (121),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Paris Descartes University (201)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8240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Китайский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HSK4 (В2), </a:t>
                      </a:r>
                      <a:endParaRPr lang="en-US" sz="1400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HSK5 (С1) - для общественно-гуманитарных специальностей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Peking University (29),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Tsinghua University (35),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University of Science and Technology of China (153),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Fudan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University (155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</a:rPr>
                        <a:t>Большинство </a:t>
                      </a:r>
                      <a:r>
                        <a:rPr lang="ru-RU" sz="1400" i="1" dirty="0">
                          <a:effectLst/>
                        </a:rPr>
                        <a:t>университетов ведет обучение на английском языке. Базовое знание китайского языка </a:t>
                      </a:r>
                      <a:r>
                        <a:rPr lang="ru-RU" sz="1400" i="1" dirty="0" smtClean="0">
                          <a:effectLst/>
                        </a:rPr>
                        <a:t>приветствуется.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895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Корейский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TOPIK 4-5 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</a:t>
                      </a:r>
                      <a:r>
                        <a:rPr lang="ru-RU" sz="1400" dirty="0">
                          <a:effectLst/>
                        </a:rPr>
                        <a:t>В</a:t>
                      </a:r>
                      <a:r>
                        <a:rPr lang="en-US" sz="1400" dirty="0">
                          <a:effectLst/>
                        </a:rPr>
                        <a:t>2-</a:t>
                      </a:r>
                      <a:r>
                        <a:rPr lang="ru-RU" sz="1400" dirty="0">
                          <a:effectLst/>
                        </a:rPr>
                        <a:t>С</a:t>
                      </a:r>
                      <a:r>
                        <a:rPr lang="en-US" sz="1400" dirty="0">
                          <a:effectLst/>
                        </a:rPr>
                        <a:t>1)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Seoul National University (72),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Sungkyunkwan</a:t>
                      </a:r>
                      <a:r>
                        <a:rPr lang="en-US" sz="1400" dirty="0">
                          <a:effectLst/>
                        </a:rPr>
                        <a:t> University (137),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Korea University (201-250)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221607"/>
              </p:ext>
            </p:extLst>
          </p:nvPr>
        </p:nvGraphicFramePr>
        <p:xfrm>
          <a:off x="7906308" y="2709690"/>
          <a:ext cx="3536149" cy="3096343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6221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139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79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Уровень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143" marR="27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Описание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143" marR="27143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8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А1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143" marR="2714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Я </a:t>
                      </a:r>
                      <a:r>
                        <a:rPr lang="ru-RU" sz="900">
                          <a:effectLst/>
                        </a:rPr>
                        <a:t>могу </a:t>
                      </a:r>
                      <a:r>
                        <a:rPr lang="ru-RU" sz="900" smtClean="0">
                          <a:effectLst/>
                        </a:rPr>
                        <a:t>кратко </a:t>
                      </a:r>
                      <a:r>
                        <a:rPr lang="ru-RU" sz="900" dirty="0">
                          <a:effectLst/>
                        </a:rPr>
                        <a:t>рассказать о себе, семье, увлечениях, заполнить анкету с личными данными, написать небольшое личное письмо. Понимаю собеседника, если он говорит медленно и готов </a:t>
                      </a:r>
                      <a:r>
                        <a:rPr lang="ru-RU" sz="900" dirty="0" smtClean="0">
                          <a:effectLst/>
                        </a:rPr>
                        <a:t>содействовать в общении.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143" marR="27143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0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А2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143" marR="2714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Я общаюсь на бытовые темы, могу выразить и аргументировать свое мнение, рассказать о планах. Могу путешествовать и общаться в типичных туристических ситуациях. Могу написать личное и деловое письмо. Говорю не очень быстро, подбирая слова.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143" marR="27143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8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143" marR="2714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Я могу общаться на большинство тем, написать деловое письмо, обзор книги/фильма, небольшой рассказ. Чувствую себя уверенно в стране изучаемого языка, но еще не могу использовать язык для работы.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143" marR="27143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10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143" marR="2714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Я говорю бегло и понимаю текст не только бытовые, но и узкоспециальные. Я умею делать четкие, подробные сообщения на различные темы и изложить свой взгляд на проблему, показать преимущество и недостатки разных мнений. Могу работать в стране изучаемого языка.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143" marR="27143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0" name="Скругленная соединительная линия 9"/>
          <p:cNvCxnSpPr/>
          <p:nvPr/>
        </p:nvCxnSpPr>
        <p:spPr>
          <a:xfrm rot="10800000">
            <a:off x="2724152" y="5291091"/>
            <a:ext cx="5261597" cy="468368"/>
          </a:xfrm>
          <a:prstGeom prst="curvedConnector3">
            <a:avLst>
              <a:gd name="adj1" fmla="val 99943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90525" y="5893583"/>
            <a:ext cx="66865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* Рейтинг университетов по техническим/инженерным специальностям в разрезе страны по версии </a:t>
            </a:r>
            <a:r>
              <a:rPr lang="en-US" sz="1200" dirty="0" smtClean="0"/>
              <a:t>The</a:t>
            </a:r>
            <a:r>
              <a:rPr lang="en-US" sz="1200" dirty="0"/>
              <a:t> </a:t>
            </a:r>
            <a:r>
              <a:rPr lang="en-US" sz="1200" i="1" dirty="0"/>
              <a:t>Times Higher Education </a:t>
            </a:r>
            <a:r>
              <a:rPr lang="en-US" sz="1200" dirty="0"/>
              <a:t>World University Rankings 2016-2017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75510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9424" y="310718"/>
            <a:ext cx="10058400" cy="69867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Организации-партнеры</a:t>
            </a:r>
            <a:endParaRPr lang="ru-RU" dirty="0"/>
          </a:p>
        </p:txBody>
      </p:sp>
      <p:sp>
        <p:nvSpPr>
          <p:cNvPr id="5" name="Правильный пятиугольник 4"/>
          <p:cNvSpPr/>
          <p:nvPr/>
        </p:nvSpPr>
        <p:spPr>
          <a:xfrm>
            <a:off x="4147666" y="2174114"/>
            <a:ext cx="3415355" cy="2868653"/>
          </a:xfrm>
          <a:prstGeom prst="pen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E749FC2D-342A-4895-AF29-FDEF0C55FC34}"/>
              </a:ext>
            </a:extLst>
          </p:cNvPr>
          <p:cNvGrpSpPr/>
          <p:nvPr/>
        </p:nvGrpSpPr>
        <p:grpSpPr>
          <a:xfrm>
            <a:off x="653658" y="1115402"/>
            <a:ext cx="4557534" cy="1054467"/>
            <a:chOff x="-565545" y="3685592"/>
            <a:chExt cx="6594196" cy="1054467"/>
          </a:xfrm>
        </p:grpSpPr>
        <p:grpSp>
          <p:nvGrpSpPr>
            <p:cNvPr id="13" name="Group 53">
              <a:extLst>
                <a:ext uri="{FF2B5EF4-FFF2-40B4-BE49-F238E27FC236}">
                  <a16:creationId xmlns="" xmlns:a16="http://schemas.microsoft.com/office/drawing/2014/main" id="{7505F95B-5382-4645-B4B4-1787EAC89C4A}"/>
                </a:ext>
              </a:extLst>
            </p:cNvPr>
            <p:cNvGrpSpPr/>
            <p:nvPr/>
          </p:nvGrpSpPr>
          <p:grpSpPr>
            <a:xfrm>
              <a:off x="1388433" y="3685592"/>
              <a:ext cx="4640218" cy="1054467"/>
              <a:chOff x="1463635" y="1080074"/>
              <a:chExt cx="3182852" cy="858903"/>
            </a:xfrm>
          </p:grpSpPr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id="{AA49CFEC-9FB1-4453-A0B4-828E168AE6F6}"/>
                  </a:ext>
                </a:extLst>
              </p:cNvPr>
              <p:cNvSpPr txBox="1"/>
              <p:nvPr/>
            </p:nvSpPr>
            <p:spPr>
              <a:xfrm>
                <a:off x="1463635" y="1086612"/>
                <a:ext cx="3182852" cy="8523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endParaRPr lang="ru-RU" altLang="ko-KR" sz="1400" dirty="0" smtClean="0">
                  <a:latin typeface="Arial Narrow" panose="020B0606020202030204" pitchFamily="34" charset="0"/>
                  <a:cs typeface="Arial" pitchFamily="34" charset="0"/>
                </a:endParaRPr>
              </a:p>
              <a:p>
                <a:r>
                  <a:rPr lang="ru-RU" altLang="ko-KR" sz="1600" dirty="0" smtClean="0">
                    <a:latin typeface="Arial Narrow" panose="020B0606020202030204" pitchFamily="34" charset="0"/>
                    <a:cs typeface="Arial" pitchFamily="34" charset="0"/>
                  </a:rPr>
                  <a:t>Функционирует </a:t>
                </a:r>
                <a:r>
                  <a:rPr lang="ru-RU" altLang="ko-KR" sz="1600" dirty="0">
                    <a:latin typeface="Arial Narrow" panose="020B0606020202030204" pitchFamily="34" charset="0"/>
                    <a:cs typeface="Arial" pitchFamily="34" charset="0"/>
                  </a:rPr>
                  <a:t>в </a:t>
                </a:r>
                <a:r>
                  <a:rPr lang="ru-RU" altLang="ko-KR" sz="1600" dirty="0" smtClean="0">
                    <a:latin typeface="Arial Narrow" panose="020B0606020202030204" pitchFamily="34" charset="0"/>
                    <a:cs typeface="Arial" pitchFamily="34" charset="0"/>
                  </a:rPr>
                  <a:t>гг. </a:t>
                </a:r>
                <a:r>
                  <a:rPr lang="ru-RU" altLang="ko-KR" sz="1600" dirty="0">
                    <a:latin typeface="Arial Narrow" panose="020B0606020202030204" pitchFamily="34" charset="0"/>
                    <a:cs typeface="Arial" pitchFamily="34" charset="0"/>
                  </a:rPr>
                  <a:t>Астана, Алматы, Караганды, </a:t>
                </a:r>
                <a:r>
                  <a:rPr lang="ru-RU" altLang="ko-KR" sz="1600" dirty="0" err="1">
                    <a:latin typeface="Arial Narrow" panose="020B0606020202030204" pitchFamily="34" charset="0"/>
                    <a:cs typeface="Arial" pitchFamily="34" charset="0"/>
                  </a:rPr>
                  <a:t>Костанай</a:t>
                </a:r>
                <a:r>
                  <a:rPr lang="ru-RU" altLang="ko-KR" sz="1600" dirty="0">
                    <a:latin typeface="Arial Narrow" panose="020B0606020202030204" pitchFamily="34" charset="0"/>
                    <a:cs typeface="Arial" pitchFamily="34" charset="0"/>
                  </a:rPr>
                  <a:t>, Усть-Каменогорск и Шымкент</a:t>
                </a:r>
                <a:r>
                  <a:rPr lang="ru-RU" altLang="ko-KR" sz="1400" dirty="0" smtClean="0">
                    <a:latin typeface="Arial Narrow" panose="020B0606020202030204" pitchFamily="34" charset="0"/>
                    <a:cs typeface="Arial" pitchFamily="34" charset="0"/>
                  </a:rPr>
                  <a:t>.</a:t>
                </a:r>
                <a:r>
                  <a:rPr lang="en-US" altLang="ko-KR" sz="1400" dirty="0" smtClean="0">
                    <a:latin typeface="Arial Narrow" panose="020B0606020202030204" pitchFamily="34" charset="0"/>
                    <a:cs typeface="Arial" pitchFamily="34" charset="0"/>
                  </a:rPr>
                  <a:t> </a:t>
                </a:r>
                <a:endParaRPr lang="ko-KR" altLang="en-US" sz="1400" dirty="0">
                  <a:latin typeface="Arial Narrow" panose="020B0606020202030204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23B04057-02DA-4EA6-BF5A-9CA28EE0D184}"/>
                  </a:ext>
                </a:extLst>
              </p:cNvPr>
              <p:cNvSpPr txBox="1"/>
              <p:nvPr/>
            </p:nvSpPr>
            <p:spPr>
              <a:xfrm>
                <a:off x="1472557" y="1080074"/>
                <a:ext cx="2765965" cy="27576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ru-RU" altLang="ko-KR" sz="1600" b="1" dirty="0" smtClean="0">
                    <a:latin typeface="Arial Narrow" panose="020B0606020202030204" pitchFamily="34" charset="0"/>
                    <a:cs typeface="Arial" pitchFamily="34" charset="0"/>
                  </a:rPr>
                  <a:t>Французский Альянс</a:t>
                </a:r>
                <a:endParaRPr lang="ko-KR" altLang="en-US" sz="1600" b="1" dirty="0">
                  <a:latin typeface="Arial Narrow" panose="020B0606020202030204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15" name="Picture 12">
              <a:extLst>
                <a:ext uri="{FF2B5EF4-FFF2-40B4-BE49-F238E27FC236}">
                  <a16:creationId xmlns="" xmlns:a16="http://schemas.microsoft.com/office/drawing/2014/main" id="{630F9A45-2302-49E0-ACAB-45F9716CCF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565545" y="3747739"/>
              <a:ext cx="2024061" cy="9461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" name="Group 53">
            <a:extLst>
              <a:ext uri="{FF2B5EF4-FFF2-40B4-BE49-F238E27FC236}">
                <a16:creationId xmlns="" xmlns:a16="http://schemas.microsoft.com/office/drawing/2014/main" id="{7505F95B-5382-4645-B4B4-1787EAC89C4A}"/>
              </a:ext>
            </a:extLst>
          </p:cNvPr>
          <p:cNvGrpSpPr/>
          <p:nvPr/>
        </p:nvGrpSpPr>
        <p:grpSpPr>
          <a:xfrm>
            <a:off x="747461" y="2199226"/>
            <a:ext cx="3529514" cy="1203557"/>
            <a:chOff x="1393322" y="982260"/>
            <a:chExt cx="2866604" cy="980343"/>
          </a:xfrm>
        </p:grpSpPr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AA49CFEC-9FB1-4453-A0B4-828E168AE6F6}"/>
                </a:ext>
              </a:extLst>
            </p:cNvPr>
            <p:cNvSpPr txBox="1"/>
            <p:nvPr/>
          </p:nvSpPr>
          <p:spPr>
            <a:xfrm>
              <a:off x="1393322" y="1135307"/>
              <a:ext cx="2788933" cy="82729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sz="1500" dirty="0" smtClean="0">
                  <a:latin typeface="Arial Narrow" panose="020B0606020202030204" pitchFamily="34" charset="0"/>
                </a:rPr>
                <a:t>Посольство выделило </a:t>
              </a:r>
              <a:r>
                <a:rPr lang="ru-RU" sz="1500" dirty="0">
                  <a:latin typeface="Arial Narrow" panose="020B0606020202030204" pitchFamily="34" charset="0"/>
                </a:rPr>
                <a:t>6 </a:t>
              </a:r>
              <a:r>
                <a:rPr lang="ru-RU" sz="1500" dirty="0" smtClean="0">
                  <a:latin typeface="Arial Narrow" panose="020B0606020202030204" pitchFamily="34" charset="0"/>
                </a:rPr>
                <a:t>гранта для выпускников школ РК для обучения в </a:t>
              </a:r>
              <a:r>
                <a:rPr lang="en-GB" sz="1500" dirty="0">
                  <a:latin typeface="Arial Narrow" panose="020B0606020202030204" pitchFamily="34" charset="0"/>
                </a:rPr>
                <a:t>classes </a:t>
              </a:r>
              <a:r>
                <a:rPr lang="en-GB" sz="1500" dirty="0" err="1">
                  <a:latin typeface="Arial Narrow" panose="020B0606020202030204" pitchFamily="34" charset="0"/>
                </a:rPr>
                <a:t>prépas</a:t>
              </a:r>
              <a:r>
                <a:rPr lang="ru-RU" sz="1500" dirty="0" smtClean="0">
                  <a:latin typeface="Arial Narrow" panose="020B0606020202030204" pitchFamily="34" charset="0"/>
                </a:rPr>
                <a:t> (Подготовительные школы) </a:t>
              </a:r>
              <a:r>
                <a:rPr lang="ru-RU" sz="1500" dirty="0">
                  <a:latin typeface="Arial Narrow" panose="020B0606020202030204" pitchFamily="34" charset="0"/>
                </a:rPr>
                <a:t>в </a:t>
              </a:r>
              <a:r>
                <a:rPr lang="ru-RU" sz="1500" dirty="0" smtClean="0">
                  <a:latin typeface="Arial Narrow" panose="020B0606020202030204" pitchFamily="34" charset="0"/>
                </a:rPr>
                <a:t>CIV. </a:t>
              </a:r>
              <a:r>
                <a:rPr lang="ru-RU" sz="1500" dirty="0">
                  <a:latin typeface="Arial Narrow" panose="020B0606020202030204" pitchFamily="34" charset="0"/>
                </a:rPr>
                <a:t>Сумма гранта </a:t>
              </a:r>
              <a:r>
                <a:rPr lang="ru-RU" sz="1500" dirty="0" smtClean="0">
                  <a:latin typeface="Arial Narrow" panose="020B0606020202030204" pitchFamily="34" charset="0"/>
                </a:rPr>
                <a:t>6 052 Евро.</a:t>
              </a:r>
              <a:endParaRPr lang="ru-RU" sz="1500" b="1" dirty="0">
                <a:latin typeface="Arial Narrow" panose="020B060602020203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23B04057-02DA-4EA6-BF5A-9CA28EE0D184}"/>
                </a:ext>
              </a:extLst>
            </p:cNvPr>
            <p:cNvSpPr txBox="1"/>
            <p:nvPr/>
          </p:nvSpPr>
          <p:spPr>
            <a:xfrm>
              <a:off x="1493962" y="982260"/>
              <a:ext cx="2765964" cy="2757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altLang="ko-KR" sz="1600" b="1" dirty="0" smtClean="0">
                  <a:latin typeface="Arial Narrow" panose="020B0606020202030204" pitchFamily="34" charset="0"/>
                  <a:cs typeface="Arial" pitchFamily="34" charset="0"/>
                </a:rPr>
                <a:t>Посольство Франции в РК</a:t>
              </a:r>
              <a:endParaRPr lang="ko-KR" altLang="en-US" sz="1600" b="1" dirty="0">
                <a:latin typeface="Arial Narrow" panose="020B0606020202030204" pitchFamily="34" charset="0"/>
                <a:cs typeface="Arial" pitchFamily="34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451485" y="3879167"/>
            <a:ext cx="3851915" cy="1323439"/>
            <a:chOff x="1626281" y="5207670"/>
            <a:chExt cx="3851915" cy="1323439"/>
          </a:xfrm>
        </p:grpSpPr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1D8538EC-73F6-4E0C-8228-71B3E09628DF}"/>
                </a:ext>
              </a:extLst>
            </p:cNvPr>
            <p:cNvSpPr txBox="1"/>
            <p:nvPr/>
          </p:nvSpPr>
          <p:spPr>
            <a:xfrm>
              <a:off x="2567342" y="5207670"/>
              <a:ext cx="291085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latin typeface="Arial Narrow" panose="020B0606020202030204" pitchFamily="34" charset="0"/>
                  <a:cs typeface="Arial" pitchFamily="34" charset="0"/>
                </a:rPr>
                <a:t>ZfA </a:t>
              </a:r>
              <a:r>
                <a:rPr lang="en-US" altLang="ko-KR" sz="1600" b="1" dirty="0" err="1">
                  <a:latin typeface="Arial Narrow" panose="020B0606020202030204" pitchFamily="34" charset="0"/>
                  <a:cs typeface="Arial" pitchFamily="34" charset="0"/>
                </a:rPr>
                <a:t>Kasachstan</a:t>
              </a:r>
              <a:r>
                <a:rPr lang="ru-RU" altLang="ko-KR" sz="1600" b="1" dirty="0">
                  <a:latin typeface="Arial Narrow" panose="020B0606020202030204" pitchFamily="34" charset="0"/>
                  <a:cs typeface="Arial" pitchFamily="34" charset="0"/>
                </a:rPr>
                <a:t>, Германия</a:t>
              </a:r>
              <a:endParaRPr lang="ko-KR" altLang="en-US" sz="1600" b="1" dirty="0">
                <a:latin typeface="Arial Narrow" panose="020B0606020202030204" pitchFamily="34" charset="0"/>
                <a:cs typeface="Arial" pitchFamily="34" charset="0"/>
              </a:endParaRPr>
            </a:p>
            <a:p>
              <a:r>
                <a:rPr lang="ru-RU" sz="1600" dirty="0" smtClean="0">
                  <a:latin typeface="Arial Narrow" panose="020B0606020202030204" pitchFamily="34" charset="0"/>
                </a:rPr>
                <a:t>Возможность стать сертифицированной школой </a:t>
              </a:r>
              <a:r>
                <a:rPr lang="en-GB" sz="1600" dirty="0" smtClean="0">
                  <a:latin typeface="Arial Narrow" panose="020B0606020202030204" pitchFamily="34" charset="0"/>
                </a:rPr>
                <a:t>DSD</a:t>
              </a:r>
              <a:r>
                <a:rPr lang="ru-RU" sz="1600" dirty="0" smtClean="0">
                  <a:latin typeface="Arial Narrow" panose="020B0606020202030204" pitchFamily="34" charset="0"/>
                </a:rPr>
                <a:t>, бесплатные методические пособия и экзамены.</a:t>
              </a:r>
              <a:endParaRPr lang="ru-RU" sz="1600" b="1" dirty="0">
                <a:latin typeface="Arial Narrow" panose="020B0606020202030204" pitchFamily="34" charset="0"/>
              </a:endParaRPr>
            </a:p>
          </p:txBody>
        </p:sp>
        <p:pic>
          <p:nvPicPr>
            <p:cNvPr id="23" name="Рисунок 22">
              <a:extLst>
                <a:ext uri="{FF2B5EF4-FFF2-40B4-BE49-F238E27FC236}">
                  <a16:creationId xmlns="" xmlns:a16="http://schemas.microsoft.com/office/drawing/2014/main" id="{8CBB8838-9978-4E86-BB5E-8B34A1A39D52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626281" y="5207670"/>
              <a:ext cx="1018456" cy="7263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4" name="Группа 23"/>
          <p:cNvGrpSpPr/>
          <p:nvPr/>
        </p:nvGrpSpPr>
        <p:grpSpPr>
          <a:xfrm>
            <a:off x="1067067" y="5307268"/>
            <a:ext cx="4666766" cy="831559"/>
            <a:chOff x="6982197" y="5716560"/>
            <a:chExt cx="3458790" cy="831559"/>
          </a:xfrm>
        </p:grpSpPr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A3FB58F5-86D1-46E8-9971-3E90A79D945B}"/>
                </a:ext>
              </a:extLst>
            </p:cNvPr>
            <p:cNvSpPr txBox="1"/>
            <p:nvPr/>
          </p:nvSpPr>
          <p:spPr>
            <a:xfrm>
              <a:off x="7639955" y="5716560"/>
              <a:ext cx="2801032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altLang="ko-KR" sz="1600" b="1" dirty="0">
                  <a:latin typeface="Arial Narrow" panose="020B0606020202030204" pitchFamily="34" charset="0"/>
                  <a:cs typeface="Arial" pitchFamily="34" charset="0"/>
                </a:rPr>
                <a:t>Гете Институт</a:t>
              </a:r>
              <a:r>
                <a:rPr lang="en-US" altLang="ko-KR" sz="1600" b="1" dirty="0" smtClean="0">
                  <a:latin typeface="Arial Narrow" panose="020B0606020202030204" pitchFamily="34" charset="0"/>
                  <a:cs typeface="Arial" pitchFamily="34" charset="0"/>
                </a:rPr>
                <a:t> </a:t>
              </a:r>
              <a:endParaRPr lang="en-US" altLang="ko-KR" sz="1600" b="1" dirty="0">
                <a:latin typeface="Arial Narrow" panose="020B0606020202030204" pitchFamily="34" charset="0"/>
                <a:cs typeface="Arial" pitchFamily="34" charset="0"/>
              </a:endParaRPr>
            </a:p>
            <a:p>
              <a:r>
                <a:rPr lang="ru-RU" altLang="ko-KR" sz="1600" dirty="0" smtClean="0">
                  <a:latin typeface="Arial Narrow" panose="020B0606020202030204" pitchFamily="34" charset="0"/>
                  <a:cs typeface="Arial" pitchFamily="34" charset="0"/>
                </a:rPr>
                <a:t>Языковые центры </a:t>
              </a:r>
              <a:r>
                <a:rPr lang="ru-RU" altLang="ko-KR" sz="1600" dirty="0">
                  <a:latin typeface="Arial Narrow" panose="020B0606020202030204" pitchFamily="34" charset="0"/>
                  <a:cs typeface="Arial" pitchFamily="34" charset="0"/>
                </a:rPr>
                <a:t>в </a:t>
              </a:r>
              <a:r>
                <a:rPr lang="ru-RU" altLang="ko-KR" sz="1600" dirty="0" err="1" smtClean="0">
                  <a:latin typeface="Arial Narrow" panose="020B0606020202030204" pitchFamily="34" charset="0"/>
                  <a:cs typeface="Arial" pitchFamily="34" charset="0"/>
                </a:rPr>
                <a:t>гг.Астана</a:t>
              </a:r>
              <a:r>
                <a:rPr lang="ru-RU" altLang="ko-KR" sz="1600" dirty="0">
                  <a:latin typeface="Arial Narrow" panose="020B0606020202030204" pitchFamily="34" charset="0"/>
                  <a:cs typeface="Arial" pitchFamily="34" charset="0"/>
                </a:rPr>
                <a:t>, Караганда, </a:t>
              </a:r>
              <a:r>
                <a:rPr lang="ru-RU" altLang="ko-KR" sz="1600" dirty="0" err="1">
                  <a:latin typeface="Arial Narrow" panose="020B0606020202030204" pitchFamily="34" charset="0"/>
                  <a:cs typeface="Arial" pitchFamily="34" charset="0"/>
                </a:rPr>
                <a:t>Кoстанай</a:t>
              </a:r>
              <a:r>
                <a:rPr lang="ru-RU" altLang="ko-KR" sz="1600" dirty="0">
                  <a:latin typeface="Arial Narrow" panose="020B0606020202030204" pitchFamily="34" charset="0"/>
                  <a:cs typeface="Arial" pitchFamily="34" charset="0"/>
                </a:rPr>
                <a:t> и Павлодар</a:t>
              </a:r>
              <a:endParaRPr lang="ko-KR" altLang="en-US" sz="1600" dirty="0"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pic>
          <p:nvPicPr>
            <p:cNvPr id="26" name="Picture 13">
              <a:extLst>
                <a:ext uri="{FF2B5EF4-FFF2-40B4-BE49-F238E27FC236}">
                  <a16:creationId xmlns="" xmlns:a16="http://schemas.microsoft.com/office/drawing/2014/main" id="{973E4642-427E-4DFE-8056-8D5F1F8874B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799" r="14963"/>
            <a:stretch/>
          </p:blipFill>
          <p:spPr bwMode="auto">
            <a:xfrm>
              <a:off x="6982197" y="5716560"/>
              <a:ext cx="657757" cy="8315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Группа 26">
            <a:extLst>
              <a:ext uri="{FF2B5EF4-FFF2-40B4-BE49-F238E27FC236}">
                <a16:creationId xmlns="" xmlns:a16="http://schemas.microsoft.com/office/drawing/2014/main" id="{E749FC2D-342A-4895-AF29-FDEF0C55FC34}"/>
              </a:ext>
            </a:extLst>
          </p:cNvPr>
          <p:cNvGrpSpPr/>
          <p:nvPr/>
        </p:nvGrpSpPr>
        <p:grpSpPr>
          <a:xfrm>
            <a:off x="7287076" y="1346823"/>
            <a:ext cx="3701992" cy="1061180"/>
            <a:chOff x="77555" y="3747738"/>
            <a:chExt cx="5356331" cy="1061180"/>
          </a:xfrm>
        </p:grpSpPr>
        <p:grpSp>
          <p:nvGrpSpPr>
            <p:cNvPr id="28" name="Group 53">
              <a:extLst>
                <a:ext uri="{FF2B5EF4-FFF2-40B4-BE49-F238E27FC236}">
                  <a16:creationId xmlns="" xmlns:a16="http://schemas.microsoft.com/office/drawing/2014/main" id="{7505F95B-5382-4645-B4B4-1787EAC89C4A}"/>
                </a:ext>
              </a:extLst>
            </p:cNvPr>
            <p:cNvGrpSpPr/>
            <p:nvPr/>
          </p:nvGrpSpPr>
          <p:grpSpPr>
            <a:xfrm>
              <a:off x="1371330" y="3747738"/>
              <a:ext cx="4062556" cy="1061180"/>
              <a:chOff x="1451904" y="1130695"/>
              <a:chExt cx="2786618" cy="864373"/>
            </a:xfrm>
          </p:grpSpPr>
          <p:sp>
            <p:nvSpPr>
              <p:cNvPr id="31" name="TextBox 30">
                <a:extLst>
                  <a:ext uri="{FF2B5EF4-FFF2-40B4-BE49-F238E27FC236}">
                    <a16:creationId xmlns="" xmlns:a16="http://schemas.microsoft.com/office/drawing/2014/main" id="{AA49CFEC-9FB1-4453-A0B4-828E168AE6F6}"/>
                  </a:ext>
                </a:extLst>
              </p:cNvPr>
              <p:cNvSpPr txBox="1"/>
              <p:nvPr/>
            </p:nvSpPr>
            <p:spPr>
              <a:xfrm>
                <a:off x="1451904" y="1318188"/>
                <a:ext cx="2765965" cy="67688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ru-RU" altLang="ko-KR" sz="1600" dirty="0" smtClean="0">
                    <a:latin typeface="Arial Narrow" panose="020B0606020202030204" pitchFamily="34" charset="0"/>
                    <a:cs typeface="Arial" pitchFamily="34" charset="0"/>
                  </a:rPr>
                  <a:t>Функционирует при университетах в </a:t>
                </a:r>
                <a:r>
                  <a:rPr lang="ru-RU" altLang="ko-KR" sz="1600" dirty="0" err="1" smtClean="0">
                    <a:latin typeface="Arial Narrow" panose="020B0606020202030204" pitchFamily="34" charset="0"/>
                    <a:cs typeface="Arial" pitchFamily="34" charset="0"/>
                  </a:rPr>
                  <a:t>гг</a:t>
                </a:r>
                <a:r>
                  <a:rPr lang="en-US" altLang="ko-KR" sz="1600" dirty="0" smtClean="0">
                    <a:latin typeface="Arial Narrow" panose="020B0606020202030204" pitchFamily="34" charset="0"/>
                    <a:cs typeface="Arial" pitchFamily="34" charset="0"/>
                  </a:rPr>
                  <a:t>.</a:t>
                </a:r>
                <a:r>
                  <a:rPr lang="ru-RU" altLang="ko-KR" sz="1600" dirty="0" smtClean="0">
                    <a:latin typeface="Arial Narrow" panose="020B0606020202030204" pitchFamily="34" charset="0"/>
                    <a:cs typeface="Arial" pitchFamily="34" charset="0"/>
                  </a:rPr>
                  <a:t> Астана, Алматы, Караганды, Актобе</a:t>
                </a:r>
                <a:r>
                  <a:rPr lang="en-US" altLang="ko-KR" sz="1600" dirty="0" smtClean="0">
                    <a:latin typeface="Arial Narrow" panose="020B0606020202030204" pitchFamily="34" charset="0"/>
                    <a:cs typeface="Arial" pitchFamily="34" charset="0"/>
                  </a:rPr>
                  <a:t> </a:t>
                </a:r>
                <a:endParaRPr lang="ko-KR" altLang="en-US" sz="1600" dirty="0">
                  <a:latin typeface="Arial Narrow" panose="020B0606020202030204" pitchFamily="34" charset="0"/>
                  <a:cs typeface="Arial" pitchFamily="34" charset="0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="" xmlns:a16="http://schemas.microsoft.com/office/drawing/2014/main" id="{23B04057-02DA-4EA6-BF5A-9CA28EE0D184}"/>
                  </a:ext>
                </a:extLst>
              </p:cNvPr>
              <p:cNvSpPr txBox="1"/>
              <p:nvPr/>
            </p:nvSpPr>
            <p:spPr>
              <a:xfrm>
                <a:off x="1472557" y="1130695"/>
                <a:ext cx="2765965" cy="27576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ru-RU" altLang="ko-KR" sz="1600" b="1" dirty="0">
                    <a:latin typeface="Arial Narrow" panose="020B0606020202030204" pitchFamily="34" charset="0"/>
                    <a:cs typeface="Arial" pitchFamily="34" charset="0"/>
                  </a:rPr>
                  <a:t>Институт Конфуция</a:t>
                </a:r>
                <a:endParaRPr lang="ko-KR" altLang="en-US" sz="1600" b="1" dirty="0">
                  <a:latin typeface="Arial Narrow" panose="020B0606020202030204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30" name="Picture 12">
              <a:extLst>
                <a:ext uri="{FF2B5EF4-FFF2-40B4-BE49-F238E27FC236}">
                  <a16:creationId xmlns="" xmlns:a16="http://schemas.microsoft.com/office/drawing/2014/main" id="{630F9A45-2302-49E0-ACAB-45F9716CCFE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94" t="8588" r="8893" b="7328"/>
            <a:stretch/>
          </p:blipFill>
          <p:spPr bwMode="auto">
            <a:xfrm>
              <a:off x="77555" y="3759197"/>
              <a:ext cx="1158198" cy="8247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Группа 32"/>
          <p:cNvGrpSpPr/>
          <p:nvPr/>
        </p:nvGrpSpPr>
        <p:grpSpPr>
          <a:xfrm>
            <a:off x="7839382" y="3154730"/>
            <a:ext cx="3663305" cy="908076"/>
            <a:chOff x="8829557" y="2654806"/>
            <a:chExt cx="3663305" cy="908076"/>
          </a:xfrm>
        </p:grpSpPr>
        <p:sp>
          <p:nvSpPr>
            <p:cNvPr id="34" name="TextBox 33">
              <a:extLst>
                <a:ext uri="{FF2B5EF4-FFF2-40B4-BE49-F238E27FC236}">
                  <a16:creationId xmlns="" xmlns:a16="http://schemas.microsoft.com/office/drawing/2014/main" id="{C3715A08-F861-40A5-ACC0-DB6B5BB1C671}"/>
                </a:ext>
              </a:extLst>
            </p:cNvPr>
            <p:cNvSpPr txBox="1"/>
            <p:nvPr/>
          </p:nvSpPr>
          <p:spPr>
            <a:xfrm>
              <a:off x="9702384" y="2731885"/>
              <a:ext cx="2790478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altLang="ko-KR" sz="1600" b="1" dirty="0">
                  <a:latin typeface="Arial Narrow" panose="020B0606020202030204" pitchFamily="34" charset="0"/>
                  <a:cs typeface="Arial" pitchFamily="34" charset="0"/>
                </a:rPr>
                <a:t>Центр </a:t>
              </a:r>
              <a:r>
                <a:rPr lang="ru-RU" altLang="ko-KR" sz="1600" b="1" dirty="0" smtClean="0">
                  <a:latin typeface="Arial Narrow" panose="020B0606020202030204" pitchFamily="34" charset="0"/>
                  <a:cs typeface="Arial" pitchFamily="34" charset="0"/>
                </a:rPr>
                <a:t>Просвещения</a:t>
              </a:r>
            </a:p>
            <a:p>
              <a:r>
                <a:rPr lang="ru-RU" altLang="ko-KR" sz="1600" dirty="0" smtClean="0">
                  <a:latin typeface="Arial Narrow" panose="020B0606020202030204" pitchFamily="34" charset="0"/>
                  <a:cs typeface="Arial" pitchFamily="34" charset="0"/>
                </a:rPr>
                <a:t>Центр может обеспечить УМК на безвозмездной основе </a:t>
              </a:r>
              <a:endParaRPr lang="ko-KR" altLang="en-US" sz="1600" dirty="0"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pic>
          <p:nvPicPr>
            <p:cNvPr id="35" name="Picture 15">
              <a:extLst>
                <a:ext uri="{FF2B5EF4-FFF2-40B4-BE49-F238E27FC236}">
                  <a16:creationId xmlns="" xmlns:a16="http://schemas.microsoft.com/office/drawing/2014/main" id="{62D15C72-1CC4-4B3D-AE59-005C9BEA3C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829557" y="2654806"/>
              <a:ext cx="872827" cy="872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6" name="Группа 35"/>
          <p:cNvGrpSpPr/>
          <p:nvPr/>
        </p:nvGrpSpPr>
        <p:grpSpPr>
          <a:xfrm>
            <a:off x="7086392" y="4980388"/>
            <a:ext cx="3758555" cy="1323439"/>
            <a:chOff x="6892697" y="5322533"/>
            <a:chExt cx="3758555" cy="1323439"/>
          </a:xfrm>
        </p:grpSpPr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45F0CC1B-4590-4305-A344-8EDEAC2AE9D2}"/>
                </a:ext>
              </a:extLst>
            </p:cNvPr>
            <p:cNvSpPr txBox="1"/>
            <p:nvPr/>
          </p:nvSpPr>
          <p:spPr>
            <a:xfrm>
              <a:off x="7740398" y="5322533"/>
              <a:ext cx="291085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Arial Narrow" panose="020B0606020202030204" pitchFamily="34" charset="0"/>
                </a:rPr>
                <a:t>Казахстанско-японский </a:t>
              </a:r>
              <a:r>
                <a:rPr lang="ru-RU" sz="1600" b="1" dirty="0">
                  <a:latin typeface="Arial Narrow" panose="020B0606020202030204" pitchFamily="34" charset="0"/>
                </a:rPr>
                <a:t>центр развития человеческих </a:t>
              </a:r>
              <a:r>
                <a:rPr lang="ru-RU" sz="1600" b="1" dirty="0" smtClean="0">
                  <a:latin typeface="Arial Narrow" panose="020B0606020202030204" pitchFamily="34" charset="0"/>
                </a:rPr>
                <a:t>ресурсов</a:t>
              </a:r>
              <a:endParaRPr lang="en-US" sz="1600" b="1" dirty="0">
                <a:latin typeface="Arial Narrow" panose="020B0606020202030204" pitchFamily="34" charset="0"/>
              </a:endParaRPr>
            </a:p>
            <a:p>
              <a:r>
                <a:rPr lang="ru-RU" sz="1600" dirty="0" smtClean="0">
                  <a:latin typeface="Arial Narrow" panose="020B0606020202030204" pitchFamily="34" charset="0"/>
                </a:rPr>
                <a:t>Офис только в </a:t>
              </a:r>
              <a:r>
                <a:rPr lang="ru-RU" sz="1600" dirty="0" err="1" smtClean="0">
                  <a:latin typeface="Arial Narrow" panose="020B0606020202030204" pitchFamily="34" charset="0"/>
                </a:rPr>
                <a:t>г.Алматы</a:t>
              </a:r>
              <a:r>
                <a:rPr lang="ru-RU" sz="1600" dirty="0" smtClean="0">
                  <a:latin typeface="Arial Narrow" panose="020B0606020202030204" pitchFamily="34" charset="0"/>
                </a:rPr>
                <a:t> при Университете </a:t>
              </a:r>
              <a:r>
                <a:rPr lang="ru-RU" sz="1600" dirty="0" err="1" smtClean="0">
                  <a:latin typeface="Arial Narrow" panose="020B0606020202030204" pitchFamily="34" charset="0"/>
                </a:rPr>
                <a:t>Нархоз</a:t>
              </a:r>
              <a:endParaRPr lang="ru-RU" sz="1600" b="1" dirty="0">
                <a:latin typeface="Arial Narrow" panose="020B0606020202030204" pitchFamily="34" charset="0"/>
              </a:endParaRPr>
            </a:p>
          </p:txBody>
        </p:sp>
        <p:pic>
          <p:nvPicPr>
            <p:cNvPr id="38" name="Рисунок 37">
              <a:extLst>
                <a:ext uri="{FF2B5EF4-FFF2-40B4-BE49-F238E27FC236}">
                  <a16:creationId xmlns="" xmlns:a16="http://schemas.microsoft.com/office/drawing/2014/main" id="{4B81EA4F-7309-4889-8375-787283E5D009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892697" y="5394770"/>
              <a:ext cx="792000" cy="44029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4" name="Прямоугольник 43"/>
          <p:cNvSpPr/>
          <p:nvPr/>
        </p:nvSpPr>
        <p:spPr>
          <a:xfrm>
            <a:off x="4530574" y="2866545"/>
            <a:ext cx="27491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>
                <a:latin typeface="Arial Narrow" panose="020B0606020202030204" pitchFamily="34" charset="0"/>
              </a:rPr>
              <a:t>Методическая </a:t>
            </a:r>
            <a:r>
              <a:rPr lang="ru-RU" sz="1400" b="1" dirty="0" smtClean="0">
                <a:latin typeface="Arial Narrow" panose="020B0606020202030204" pitchFamily="34" charset="0"/>
              </a:rPr>
              <a:t>поддержка и УМК;</a:t>
            </a:r>
            <a:endParaRPr lang="ru-RU" sz="1400" b="1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Arial Narrow" panose="020B0606020202030204" pitchFamily="34" charset="0"/>
              </a:rPr>
              <a:t>Курсы повышения </a:t>
            </a:r>
            <a:r>
              <a:rPr lang="ru-RU" sz="1400" b="1" dirty="0">
                <a:latin typeface="Arial Narrow" panose="020B0606020202030204" pitchFamily="34" charset="0"/>
              </a:rPr>
              <a:t>квалификации учителей</a:t>
            </a:r>
            <a:r>
              <a:rPr lang="ru-RU" sz="1400" b="1" dirty="0" smtClean="0">
                <a:latin typeface="Arial Narrow" panose="020B060602020203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Arial Narrow" panose="020B0606020202030204" pitchFamily="34" charset="0"/>
              </a:rPr>
              <a:t>Возможность обеспечения кадрами (международные и локальные);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Arial Narrow" panose="020B0606020202030204" pitchFamily="34" charset="0"/>
              </a:rPr>
              <a:t>Сертифицированные международные экзамены.</a:t>
            </a:r>
          </a:p>
        </p:txBody>
      </p:sp>
    </p:spTree>
    <p:extLst>
      <p:ext uri="{BB962C8B-B14F-4D97-AF65-F5344CB8AC3E}">
        <p14:creationId xmlns:p14="http://schemas.microsoft.com/office/powerpoint/2010/main" val="44490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6180" y="2369403"/>
            <a:ext cx="10058400" cy="1450757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96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627994768"/>
              </p:ext>
            </p:extLst>
          </p:nvPr>
        </p:nvGraphicFramePr>
        <p:xfrm>
          <a:off x="5418486" y="49302"/>
          <a:ext cx="6937829" cy="6817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Левая фигурная скобка 8"/>
          <p:cNvSpPr/>
          <p:nvPr/>
        </p:nvSpPr>
        <p:spPr>
          <a:xfrm>
            <a:off x="5234783" y="339728"/>
            <a:ext cx="650327" cy="623702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45431" y="1576706"/>
            <a:ext cx="372762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Narrow" panose="020B0606020202030204" pitchFamily="34" charset="0"/>
              </a:rPr>
              <a:t>Доля жителей ЕС от 25 до 64 лет, владеющих 2 иностранными языками (средний показатель):</a:t>
            </a:r>
          </a:p>
          <a:p>
            <a:pPr algn="ctr"/>
            <a:endParaRPr lang="ru-RU" sz="2400" dirty="0" smtClean="0">
              <a:latin typeface="Arial Narrow" panose="020B0606020202030204" pitchFamily="34" charset="0"/>
            </a:endParaRPr>
          </a:p>
          <a:p>
            <a:pPr algn="ctr"/>
            <a:r>
              <a:rPr lang="ru-RU" sz="2400" dirty="0" smtClean="0">
                <a:latin typeface="Arial Narrow" panose="020B0606020202030204" pitchFamily="34" charset="0"/>
              </a:rPr>
              <a:t>В 2011 году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21,3%</a:t>
            </a:r>
          </a:p>
          <a:p>
            <a:pPr algn="ctr"/>
            <a:endParaRPr lang="ru-RU" sz="2400" dirty="0" smtClean="0">
              <a:latin typeface="Arial Narrow" panose="020B0606020202030204" pitchFamily="34" charset="0"/>
            </a:endParaRPr>
          </a:p>
          <a:p>
            <a:pPr algn="ctr"/>
            <a:r>
              <a:rPr lang="ru-RU" sz="2400" dirty="0" smtClean="0">
                <a:latin typeface="Arial Narrow" panose="020B0606020202030204" pitchFamily="34" charset="0"/>
              </a:rPr>
              <a:t>В 2016 году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23,5%</a:t>
            </a:r>
            <a:endParaRPr lang="ru-RU" sz="24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400" dirty="0" smtClean="0">
                <a:latin typeface="Arial Narrow" panose="020B0606020202030204" pitchFamily="34" charset="0"/>
              </a:rPr>
              <a:t> </a:t>
            </a:r>
          </a:p>
          <a:p>
            <a:pPr algn="ctr"/>
            <a:endParaRPr lang="ru-RU" sz="2400" dirty="0">
              <a:latin typeface="Arial Narrow" panose="020B0606020202030204" pitchFamily="34" charset="0"/>
            </a:endParaRPr>
          </a:p>
          <a:p>
            <a:pPr algn="ctr"/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239521"/>
            <a:ext cx="67875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  <a:hlinkClick r:id="rId3"/>
              </a:rPr>
              <a:t>http://</a:t>
            </a:r>
            <a:r>
              <a:rPr lang="ru-RU" sz="1200" dirty="0" smtClean="0">
                <a:latin typeface="Arial Narrow" panose="020B0606020202030204" pitchFamily="34" charset="0"/>
                <a:hlinkClick r:id="rId3"/>
              </a:rPr>
              <a:t>appsso.eurostat.ec.europa.eu/nui/submitViewTableAction.do</a:t>
            </a:r>
            <a:endParaRPr lang="ru-RU" sz="1200" dirty="0" smtClean="0">
              <a:latin typeface="Arial Narrow" panose="020B0606020202030204" pitchFamily="34" charset="0"/>
            </a:endParaRPr>
          </a:p>
          <a:p>
            <a:r>
              <a:rPr lang="en-US" sz="1200" dirty="0">
                <a:latin typeface="Arial Narrow" panose="020B0606020202030204" pitchFamily="34" charset="0"/>
                <a:hlinkClick r:id="rId4"/>
              </a:rPr>
              <a:t>http://</a:t>
            </a:r>
            <a:r>
              <a:rPr lang="en-US" sz="1200" dirty="0" smtClean="0">
                <a:latin typeface="Arial Narrow" panose="020B0606020202030204" pitchFamily="34" charset="0"/>
                <a:hlinkClick r:id="rId4"/>
              </a:rPr>
              <a:t>ec.europa.eu/eurostat/statistics-explained/index.php?title=Foreign_language_skills_statistics</a:t>
            </a:r>
            <a:r>
              <a:rPr lang="ru-RU" sz="1200" dirty="0" smtClean="0">
                <a:latin typeface="Arial Narrow" panose="020B0606020202030204" pitchFamily="34" charset="0"/>
              </a:rPr>
              <a:t>  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12933" y="75005"/>
            <a:ext cx="3321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 Narrow" panose="020B0606020202030204" pitchFamily="34" charset="0"/>
              </a:rPr>
              <a:t>Международный опыт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0755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7350" y="911819"/>
            <a:ext cx="60827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 Narrow" panose="020B0606020202030204" pitchFamily="34" charset="0"/>
              </a:rPr>
              <a:t>В 2015 году 58,8% (около 10 млн) учащихся </a:t>
            </a:r>
            <a:r>
              <a:rPr lang="ru-RU" sz="2000" b="1" dirty="0" smtClean="0">
                <a:latin typeface="Arial Narrow" panose="020B0606020202030204" pitchFamily="34" charset="0"/>
              </a:rPr>
              <a:t>младшей средней школы</a:t>
            </a:r>
            <a:r>
              <a:rPr lang="ru-RU" sz="2000" dirty="0" smtClean="0">
                <a:latin typeface="Arial Narrow" panose="020B0606020202030204" pitchFamily="34" charset="0"/>
              </a:rPr>
              <a:t> в ЕС изучали два и больше иностранных языков. Французский (33,8%) - второй популярный язык после английского (97,3%).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057" y="6060123"/>
            <a:ext cx="66580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err="1" smtClean="0"/>
              <a:t>Евростат</a:t>
            </a:r>
            <a:r>
              <a:rPr lang="ru-RU" sz="1050" dirty="0" smtClean="0"/>
              <a:t>, 2017. </a:t>
            </a:r>
            <a:r>
              <a:rPr lang="en-US" sz="1050" dirty="0">
                <a:hlinkClick r:id="rId2"/>
              </a:rPr>
              <a:t>http://</a:t>
            </a:r>
            <a:r>
              <a:rPr lang="en-US" sz="1050" dirty="0" smtClean="0">
                <a:hlinkClick r:id="rId2"/>
              </a:rPr>
              <a:t>ec.europa.eu/eurostat/documents/2995521/7879483/3-23022017-AP-EN.pdf/80715559-72ba-4c19-b341-7ddb42dd61a6</a:t>
            </a:r>
            <a:r>
              <a:rPr lang="ru-RU" sz="1050" dirty="0" smtClean="0"/>
              <a:t> </a:t>
            </a:r>
          </a:p>
          <a:p>
            <a:r>
              <a:rPr lang="en-US" sz="1050" dirty="0">
                <a:hlinkClick r:id="rId3"/>
              </a:rPr>
              <a:t>http://ec.europa.eu/eurostat/statistics-explained/images/3/3f/Foreign_language_learning_in_the_European_Union_%</a:t>
            </a:r>
            <a:r>
              <a:rPr lang="en-US" sz="1050" dirty="0" smtClean="0">
                <a:hlinkClick r:id="rId3"/>
              </a:rPr>
              <a:t>28Data_from_2015%29_final.png</a:t>
            </a:r>
            <a:r>
              <a:rPr lang="ru-RU" sz="1050" dirty="0" smtClean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7351" y="2198936"/>
            <a:ext cx="608276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 Narrow" panose="020B0606020202030204" pitchFamily="34" charset="0"/>
              </a:rPr>
              <a:t>Изучение двух иностранных языков особенно популярно в младших классах средних школ Люксембурга</a:t>
            </a:r>
            <a:r>
              <a:rPr lang="en-US" sz="2000" dirty="0">
                <a:latin typeface="Arial Narrow" panose="020B0606020202030204" pitchFamily="34" charset="0"/>
              </a:rPr>
              <a:t> (100%), </a:t>
            </a:r>
            <a:r>
              <a:rPr lang="ru-RU" sz="2000" dirty="0">
                <a:latin typeface="Arial Narrow" panose="020B0606020202030204" pitchFamily="34" charset="0"/>
              </a:rPr>
              <a:t>Финляндии </a:t>
            </a:r>
            <a:r>
              <a:rPr lang="en-US" sz="2000" dirty="0">
                <a:latin typeface="Arial Narrow" panose="020B0606020202030204" pitchFamily="34" charset="0"/>
              </a:rPr>
              <a:t>(</a:t>
            </a:r>
            <a:r>
              <a:rPr lang="en-US" sz="2000" dirty="0" smtClean="0">
                <a:latin typeface="Arial Narrow" panose="020B0606020202030204" pitchFamily="34" charset="0"/>
              </a:rPr>
              <a:t>98</a:t>
            </a:r>
            <a:r>
              <a:rPr lang="ru-RU" sz="2000" dirty="0" smtClean="0">
                <a:latin typeface="Arial Narrow" panose="020B0606020202030204" pitchFamily="34" charset="0"/>
              </a:rPr>
              <a:t>,</a:t>
            </a:r>
            <a:r>
              <a:rPr lang="en-US" sz="2000" dirty="0" smtClean="0">
                <a:latin typeface="Arial Narrow" panose="020B0606020202030204" pitchFamily="34" charset="0"/>
              </a:rPr>
              <a:t>4</a:t>
            </a:r>
            <a:r>
              <a:rPr lang="en-US" sz="2000" dirty="0">
                <a:latin typeface="Arial Narrow" panose="020B0606020202030204" pitchFamily="34" charset="0"/>
              </a:rPr>
              <a:t>%), </a:t>
            </a:r>
            <a:r>
              <a:rPr lang="ru-RU" sz="2000" dirty="0">
                <a:latin typeface="Arial Narrow" panose="020B0606020202030204" pitchFamily="34" charset="0"/>
              </a:rPr>
              <a:t>Италии</a:t>
            </a:r>
            <a:r>
              <a:rPr lang="en-US" sz="2000" dirty="0">
                <a:latin typeface="Arial Narrow" panose="020B0606020202030204" pitchFamily="34" charset="0"/>
              </a:rPr>
              <a:t> (</a:t>
            </a:r>
            <a:r>
              <a:rPr lang="en-US" sz="2000" dirty="0" smtClean="0">
                <a:latin typeface="Arial Narrow" panose="020B0606020202030204" pitchFamily="34" charset="0"/>
              </a:rPr>
              <a:t>95</a:t>
            </a:r>
            <a:r>
              <a:rPr lang="ru-RU" sz="2000" dirty="0" smtClean="0">
                <a:latin typeface="Arial Narrow" panose="020B0606020202030204" pitchFamily="34" charset="0"/>
              </a:rPr>
              <a:t>,</a:t>
            </a:r>
            <a:r>
              <a:rPr lang="en-US" sz="2000" dirty="0" smtClean="0">
                <a:latin typeface="Arial Narrow" panose="020B0606020202030204" pitchFamily="34" charset="0"/>
              </a:rPr>
              <a:t>8</a:t>
            </a:r>
            <a:r>
              <a:rPr lang="en-US" sz="2000" dirty="0">
                <a:latin typeface="Arial Narrow" panose="020B0606020202030204" pitchFamily="34" charset="0"/>
              </a:rPr>
              <a:t>%), </a:t>
            </a:r>
            <a:r>
              <a:rPr lang="ru-RU" sz="2000" dirty="0">
                <a:latin typeface="Arial Narrow" panose="020B0606020202030204" pitchFamily="34" charset="0"/>
              </a:rPr>
              <a:t>Эстонии </a:t>
            </a:r>
            <a:r>
              <a:rPr lang="en-US" sz="2000" dirty="0">
                <a:latin typeface="Arial Narrow" panose="020B0606020202030204" pitchFamily="34" charset="0"/>
              </a:rPr>
              <a:t>(</a:t>
            </a:r>
            <a:r>
              <a:rPr lang="en-US" sz="2000" dirty="0" smtClean="0">
                <a:latin typeface="Arial Narrow" panose="020B0606020202030204" pitchFamily="34" charset="0"/>
              </a:rPr>
              <a:t>95</a:t>
            </a:r>
            <a:r>
              <a:rPr lang="ru-RU" sz="2000" dirty="0" smtClean="0">
                <a:latin typeface="Arial Narrow" panose="020B0606020202030204" pitchFamily="34" charset="0"/>
              </a:rPr>
              <a:t>,</a:t>
            </a:r>
            <a:r>
              <a:rPr lang="en-US" sz="2000" dirty="0" smtClean="0">
                <a:latin typeface="Arial Narrow" panose="020B0606020202030204" pitchFamily="34" charset="0"/>
              </a:rPr>
              <a:t>4</a:t>
            </a:r>
            <a:r>
              <a:rPr lang="en-US" sz="2000" dirty="0">
                <a:latin typeface="Arial Narrow" panose="020B0606020202030204" pitchFamily="34" charset="0"/>
              </a:rPr>
              <a:t>%) </a:t>
            </a:r>
            <a:r>
              <a:rPr lang="ru-RU" sz="2000" dirty="0">
                <a:latin typeface="Arial Narrow" panose="020B0606020202030204" pitchFamily="34" charset="0"/>
              </a:rPr>
              <a:t>и Румынии </a:t>
            </a:r>
            <a:r>
              <a:rPr lang="en-US" sz="2000" dirty="0">
                <a:latin typeface="Arial Narrow" panose="020B0606020202030204" pitchFamily="34" charset="0"/>
              </a:rPr>
              <a:t>(</a:t>
            </a:r>
            <a:r>
              <a:rPr lang="en-US" sz="2000" dirty="0" smtClean="0">
                <a:latin typeface="Arial Narrow" panose="020B0606020202030204" pitchFamily="34" charset="0"/>
              </a:rPr>
              <a:t>95</a:t>
            </a:r>
            <a:r>
              <a:rPr lang="ru-RU" sz="2000" dirty="0" smtClean="0">
                <a:latin typeface="Arial Narrow" panose="020B0606020202030204" pitchFamily="34" charset="0"/>
              </a:rPr>
              <a:t>,</a:t>
            </a:r>
            <a:r>
              <a:rPr lang="en-US" sz="2000" dirty="0" smtClean="0">
                <a:latin typeface="Arial Narrow" panose="020B0606020202030204" pitchFamily="34" charset="0"/>
              </a:rPr>
              <a:t>2</a:t>
            </a:r>
            <a:r>
              <a:rPr lang="en-US" sz="2000" dirty="0">
                <a:latin typeface="Arial Narrow" panose="020B0606020202030204" pitchFamily="34" charset="0"/>
              </a:rPr>
              <a:t>%). </a:t>
            </a:r>
            <a:r>
              <a:rPr lang="ru-RU" sz="2000" dirty="0" smtClean="0">
                <a:latin typeface="Arial Narrow" panose="020B0606020202030204" pitchFamily="34" charset="0"/>
              </a:rPr>
              <a:t>Самые </a:t>
            </a:r>
            <a:r>
              <a:rPr lang="ru-RU" sz="2000" dirty="0">
                <a:latin typeface="Arial Narrow" panose="020B0606020202030204" pitchFamily="34" charset="0"/>
              </a:rPr>
              <a:t>низкие показатели у Венгрии (6</a:t>
            </a:r>
            <a:r>
              <a:rPr lang="en-US" sz="2000" dirty="0">
                <a:latin typeface="Arial Narrow" panose="020B0606020202030204" pitchFamily="34" charset="0"/>
              </a:rPr>
              <a:t>%</a:t>
            </a:r>
            <a:r>
              <a:rPr lang="ru-RU" sz="2000" dirty="0">
                <a:latin typeface="Arial Narrow" panose="020B0606020202030204" pitchFamily="34" charset="0"/>
              </a:rPr>
              <a:t>) и Австрии </a:t>
            </a:r>
            <a:r>
              <a:rPr lang="en-US" sz="2000" dirty="0">
                <a:latin typeface="Arial Narrow" panose="020B0606020202030204" pitchFamily="34" charset="0"/>
              </a:rPr>
              <a:t>(</a:t>
            </a:r>
            <a:r>
              <a:rPr lang="en-US" sz="2000" dirty="0" smtClean="0">
                <a:latin typeface="Arial Narrow" panose="020B0606020202030204" pitchFamily="34" charset="0"/>
              </a:rPr>
              <a:t>8</a:t>
            </a:r>
            <a:r>
              <a:rPr lang="ru-RU" sz="2000" dirty="0" smtClean="0">
                <a:latin typeface="Arial Narrow" panose="020B0606020202030204" pitchFamily="34" charset="0"/>
              </a:rPr>
              <a:t>,</a:t>
            </a:r>
            <a:r>
              <a:rPr lang="en-US" sz="2000" dirty="0" smtClean="0">
                <a:latin typeface="Arial Narrow" panose="020B0606020202030204" pitchFamily="34" charset="0"/>
              </a:rPr>
              <a:t>8%). 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715" y="14514"/>
            <a:ext cx="5671842" cy="6858000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637349" y="4047866"/>
            <a:ext cx="608276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6720112" y="532666"/>
            <a:ext cx="1" cy="3515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2214" y="4465229"/>
            <a:ext cx="54613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Narrow" panose="020B0606020202030204" pitchFamily="34" charset="0"/>
              </a:rPr>
              <a:t>Почти все учащиеся старших классов Люксембурга, Франции, Чехии, Румынии, Финляндии и Словакии изучают два и более иностранных языков в рамках школьной программы.   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5943601" y="4778222"/>
            <a:ext cx="957943" cy="2757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93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569404" y="1959429"/>
            <a:ext cx="11119891" cy="2977548"/>
            <a:chOff x="642649" y="3085326"/>
            <a:chExt cx="11119891" cy="2874288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642649" y="3085326"/>
              <a:ext cx="11119891" cy="2509300"/>
              <a:chOff x="511277" y="3146950"/>
              <a:chExt cx="11119891" cy="2509300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511277" y="5241386"/>
                <a:ext cx="10698103" cy="414864"/>
                <a:chOff x="1524000" y="5161935"/>
                <a:chExt cx="8996516" cy="414864"/>
              </a:xfrm>
            </p:grpSpPr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>
                  <a:off x="1524000" y="5161935"/>
                  <a:ext cx="8996516" cy="0"/>
                </a:xfrm>
                <a:prstGeom prst="line">
                  <a:avLst/>
                </a:prstGeom>
                <a:ln>
                  <a:solidFill>
                    <a:schemeClr val="accent2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TextBox 20"/>
                <p:cNvSpPr txBox="1"/>
                <p:nvPr/>
              </p:nvSpPr>
              <p:spPr>
                <a:xfrm>
                  <a:off x="2173585" y="5191157"/>
                  <a:ext cx="2725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600" dirty="0" smtClean="0">
                      <a:latin typeface="Arial Narrow" panose="020B0606020202030204" pitchFamily="34" charset="0"/>
                    </a:rPr>
                    <a:t>3 </a:t>
                  </a:r>
                  <a:endParaRPr lang="ru-RU" sz="1600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3072090" y="5238245"/>
                  <a:ext cx="2725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600" dirty="0" smtClean="0">
                      <a:latin typeface="Arial Narrow" panose="020B0606020202030204" pitchFamily="34" charset="0"/>
                    </a:rPr>
                    <a:t>4 </a:t>
                  </a:r>
                  <a:endParaRPr lang="ru-RU" sz="1600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3871636" y="5233843"/>
                  <a:ext cx="2725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600" dirty="0" smtClean="0">
                      <a:latin typeface="Arial Narrow" panose="020B0606020202030204" pitchFamily="34" charset="0"/>
                    </a:rPr>
                    <a:t>5 </a:t>
                  </a:r>
                  <a:endParaRPr lang="ru-RU" sz="1600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4633854" y="5233843"/>
                  <a:ext cx="2725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600" dirty="0" smtClean="0">
                      <a:latin typeface="Arial Narrow" panose="020B0606020202030204" pitchFamily="34" charset="0"/>
                    </a:rPr>
                    <a:t>6 </a:t>
                  </a:r>
                  <a:endParaRPr lang="ru-RU" sz="1600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5688636" y="5205815"/>
                  <a:ext cx="2725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600" dirty="0" smtClean="0">
                      <a:latin typeface="Arial Narrow" panose="020B0606020202030204" pitchFamily="34" charset="0"/>
                    </a:rPr>
                    <a:t>7 </a:t>
                  </a:r>
                  <a:endParaRPr lang="ru-RU" sz="1600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6748617" y="5205815"/>
                  <a:ext cx="2725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600" dirty="0" smtClean="0">
                      <a:latin typeface="Arial Narrow" panose="020B0606020202030204" pitchFamily="34" charset="0"/>
                    </a:rPr>
                    <a:t>8 </a:t>
                  </a:r>
                  <a:endParaRPr lang="ru-RU" sz="1600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7820226" y="5182689"/>
                  <a:ext cx="2725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600" dirty="0">
                      <a:latin typeface="Arial Narrow" panose="020B0606020202030204" pitchFamily="34" charset="0"/>
                    </a:rPr>
                    <a:t>9</a:t>
                  </a:r>
                  <a:r>
                    <a:rPr lang="ru-RU" sz="1600" dirty="0" smtClean="0">
                      <a:latin typeface="Arial Narrow" panose="020B0606020202030204" pitchFamily="34" charset="0"/>
                    </a:rPr>
                    <a:t> </a:t>
                  </a:r>
                  <a:endParaRPr lang="ru-RU" sz="1600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8898695" y="5175778"/>
                  <a:ext cx="35076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600" dirty="0" smtClean="0">
                      <a:latin typeface="Arial Narrow" panose="020B0606020202030204" pitchFamily="34" charset="0"/>
                    </a:rPr>
                    <a:t>10 </a:t>
                  </a:r>
                  <a:endParaRPr lang="ru-RU" sz="1600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9991530" y="5191157"/>
                  <a:ext cx="34040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600" dirty="0" smtClean="0">
                      <a:latin typeface="Arial Narrow" panose="020B0606020202030204" pitchFamily="34" charset="0"/>
                    </a:rPr>
                    <a:t>11 </a:t>
                  </a:r>
                  <a:endParaRPr lang="ru-RU" sz="1600" dirty="0">
                    <a:latin typeface="Arial Narrow" panose="020B0606020202030204" pitchFamily="34" charset="0"/>
                  </a:endParaRPr>
                </a:p>
              </p:txBody>
            </p:sp>
          </p:grpSp>
          <p:sp>
            <p:nvSpPr>
              <p:cNvPr id="12" name="TextBox 11"/>
              <p:cNvSpPr txBox="1"/>
              <p:nvPr/>
            </p:nvSpPr>
            <p:spPr>
              <a:xfrm>
                <a:off x="874080" y="4793255"/>
                <a:ext cx="11657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>
                    <a:latin typeface="Arial Narrow" panose="020B0606020202030204" pitchFamily="34" charset="0"/>
                  </a:rPr>
                  <a:t>Бельгия (13)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065461" y="4581069"/>
                <a:ext cx="110530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Кипр (12)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Мальта (11)</a:t>
                </a:r>
                <a:endParaRPr lang="ru-RU" sz="1600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702077" y="3146950"/>
                <a:ext cx="1572866" cy="21236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Норвегия (16)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Австрия (15)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Лихтенштейн (15)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Португалия (12)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Италия (11)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Люксембург (7)</a:t>
                </a:r>
              </a:p>
              <a:p>
                <a:r>
                  <a:rPr lang="ru-RU" sz="1600" dirty="0" smtClean="0">
                    <a:solidFill>
                      <a:schemeClr val="accent2"/>
                    </a:solidFill>
                    <a:latin typeface="Arial Narrow" panose="020B0606020202030204" pitchFamily="34" charset="0"/>
                  </a:rPr>
                  <a:t>Хорватия </a:t>
                </a:r>
              </a:p>
              <a:p>
                <a:r>
                  <a:rPr lang="ru-RU" sz="1600" dirty="0" smtClean="0">
                    <a:solidFill>
                      <a:schemeClr val="accent2"/>
                    </a:solidFill>
                    <a:latin typeface="Arial Narrow" panose="020B0606020202030204" pitchFamily="34" charset="0"/>
                  </a:rPr>
                  <a:t>Испания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142679" y="3860094"/>
                <a:ext cx="1410964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Финляндия (13)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Франция (13)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Польша (13)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Эстония (10)</a:t>
                </a:r>
              </a:p>
              <a:p>
                <a:r>
                  <a:rPr lang="ru-RU" sz="1600" dirty="0" smtClean="0">
                    <a:solidFill>
                      <a:schemeClr val="accent2"/>
                    </a:solidFill>
                    <a:latin typeface="Arial Narrow" panose="020B0606020202030204" pitchFamily="34" charset="0"/>
                  </a:rPr>
                  <a:t>Швеция</a:t>
                </a:r>
                <a:endParaRPr lang="ru-RU" sz="1600" dirty="0">
                  <a:solidFill>
                    <a:schemeClr val="accent2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412191" y="3323771"/>
                <a:ext cx="1272015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Болгария (15)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Чехия (15)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Литва (12)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Словакия (11)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Греция (10)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Румыния (10)</a:t>
                </a:r>
              </a:p>
              <a:p>
                <a:r>
                  <a:rPr lang="ru-RU" sz="1600" dirty="0" smtClean="0">
                    <a:solidFill>
                      <a:schemeClr val="accent2"/>
                    </a:solidFill>
                    <a:latin typeface="Arial Narrow" panose="020B0606020202030204" pitchFamily="34" charset="0"/>
                  </a:rPr>
                  <a:t>Германия</a:t>
                </a:r>
                <a:r>
                  <a:rPr lang="ru-RU" sz="1600" dirty="0" smtClean="0">
                    <a:solidFill>
                      <a:srgbClr val="0070C0"/>
                    </a:solidFill>
                    <a:latin typeface="Arial Narrow" panose="020B0606020202030204" pitchFamily="34" charset="0"/>
                  </a:rPr>
                  <a:t> </a:t>
                </a:r>
                <a:endParaRPr lang="ru-RU" sz="1600" dirty="0">
                  <a:solidFill>
                    <a:srgbClr val="0070C0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710443" y="3555382"/>
                <a:ext cx="1303562" cy="1631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Венгрия (14)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Латвия (12)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Словения (12)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Исландия (10)</a:t>
                </a:r>
              </a:p>
              <a:p>
                <a:r>
                  <a:rPr lang="ru-RU" sz="1600" dirty="0" smtClean="0">
                    <a:solidFill>
                      <a:schemeClr val="accent2"/>
                    </a:solidFill>
                    <a:latin typeface="Arial Narrow" panose="020B0606020202030204" pitchFamily="34" charset="0"/>
                  </a:rPr>
                  <a:t>Дания </a:t>
                </a:r>
              </a:p>
              <a:p>
                <a:r>
                  <a:rPr lang="ru-RU" sz="1600" dirty="0" smtClean="0">
                    <a:solidFill>
                      <a:schemeClr val="accent2"/>
                    </a:solidFill>
                    <a:latin typeface="Arial Narrow" panose="020B0606020202030204" pitchFamily="34" charset="0"/>
                  </a:rPr>
                  <a:t>Турция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8870442" y="4793255"/>
                <a:ext cx="123783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>
                    <a:solidFill>
                      <a:schemeClr val="accent2"/>
                    </a:solidFill>
                    <a:latin typeface="Arial Narrow" panose="020B0606020202030204" pitchFamily="34" charset="0"/>
                  </a:rPr>
                  <a:t>Нидерланды</a:t>
                </a:r>
                <a:r>
                  <a:rPr lang="ru-RU" sz="1600" dirty="0" smtClean="0">
                    <a:latin typeface="Arial Narrow" panose="020B0606020202030204" pitchFamily="34" charset="0"/>
                  </a:rPr>
                  <a:t> </a:t>
                </a:r>
                <a:endParaRPr lang="ru-RU" sz="1600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0103186" y="4783014"/>
                <a:ext cx="152798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>
                    <a:solidFill>
                      <a:schemeClr val="accent2"/>
                    </a:solidFill>
                    <a:latin typeface="Arial Narrow" panose="020B0606020202030204" pitchFamily="34" charset="0"/>
                  </a:rPr>
                  <a:t>Великобритания </a:t>
                </a:r>
                <a:endParaRPr lang="ru-RU" sz="1600" dirty="0">
                  <a:solidFill>
                    <a:schemeClr val="accent2"/>
                  </a:solidFill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4420443" y="5590282"/>
              <a:ext cx="35643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Arial Narrow" panose="020B0606020202030204" pitchFamily="34" charset="0"/>
                </a:rPr>
                <a:t>Возраст (первый иностранный язык)</a:t>
              </a:r>
            </a:p>
          </p:txBody>
        </p:sp>
        <p:sp>
          <p:nvSpPr>
            <p:cNvPr id="7" name="Левая фигурная скобка 6"/>
            <p:cNvSpPr/>
            <p:nvPr/>
          </p:nvSpPr>
          <p:spPr>
            <a:xfrm rot="16200000">
              <a:off x="6053135" y="496002"/>
              <a:ext cx="298922" cy="10144119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 rot="20436291">
              <a:off x="1635454" y="4737694"/>
              <a:ext cx="560439" cy="290101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1915673" y="4115428"/>
              <a:ext cx="0" cy="646982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Прямоугольник 9"/>
            <p:cNvSpPr/>
            <p:nvPr/>
          </p:nvSpPr>
          <p:spPr>
            <a:xfrm>
              <a:off x="654222" y="3459734"/>
              <a:ext cx="1897930" cy="646331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dirty="0">
                  <a:latin typeface="Arial Narrow" panose="020B0606020202030204" pitchFamily="34" charset="0"/>
                </a:rPr>
                <a:t>Возраст </a:t>
              </a:r>
              <a:r>
                <a:rPr lang="ru-RU" dirty="0" smtClean="0">
                  <a:latin typeface="Arial Narrow" panose="020B0606020202030204" pitchFamily="34" charset="0"/>
                </a:rPr>
                <a:t>(второй иностранный </a:t>
              </a:r>
              <a:r>
                <a:rPr lang="ru-RU" dirty="0">
                  <a:latin typeface="Arial Narrow" panose="020B0606020202030204" pitchFamily="34" charset="0"/>
                </a:rPr>
                <a:t>язык)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005451" y="168989"/>
            <a:ext cx="106647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Возрастные требования к изучению первого и второго иностранного языков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25733" y="5988366"/>
            <a:ext cx="118072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 Narrow" panose="020B0606020202030204" pitchFamily="34" charset="0"/>
                <a:hlinkClick r:id="rId2"/>
              </a:rPr>
              <a:t>http://www.pewresearch.org/fact-tank/2015/07/13/learning-a-foreign-language-a-must-in-europe-not-so-in-america/ft_15-07-13_foreignlanguage_histogram</a:t>
            </a:r>
            <a:r>
              <a:rPr lang="en-US" sz="1400" dirty="0" smtClean="0">
                <a:latin typeface="Arial Narrow" panose="020B0606020202030204" pitchFamily="34" charset="0"/>
                <a:hlinkClick r:id="rId2"/>
              </a:rPr>
              <a:t>/</a:t>
            </a:r>
            <a:endParaRPr lang="ru-RU" sz="1400" dirty="0" smtClean="0">
              <a:latin typeface="Arial Narrow" panose="020B0606020202030204" pitchFamily="34" charset="0"/>
            </a:endParaRPr>
          </a:p>
          <a:p>
            <a:r>
              <a:rPr lang="en-US" sz="1400" dirty="0">
                <a:latin typeface="Arial Narrow" panose="020B0606020202030204" pitchFamily="34" charset="0"/>
                <a:hlinkClick r:id="rId3"/>
              </a:rPr>
              <a:t>http://</a:t>
            </a:r>
            <a:r>
              <a:rPr lang="en-US" sz="1400" dirty="0" smtClean="0">
                <a:latin typeface="Arial Narrow" panose="020B0606020202030204" pitchFamily="34" charset="0"/>
                <a:hlinkClick r:id="rId3"/>
              </a:rPr>
              <a:t>ec.europa.eu/eurostat/statistics-explained/index.php?title=Foreign_language_skills_statistics</a:t>
            </a:r>
            <a:r>
              <a:rPr lang="ru-RU" sz="1400" dirty="0" smtClean="0">
                <a:latin typeface="Arial Narrow" panose="020B0606020202030204" pitchFamily="34" charset="0"/>
              </a:rPr>
              <a:t>  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869640" y="5175681"/>
            <a:ext cx="196157" cy="124287"/>
          </a:xfrm>
          <a:prstGeom prst="ellips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861133" y="5390225"/>
            <a:ext cx="196157" cy="12428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44252" y="5088673"/>
            <a:ext cx="34898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 Narrow" panose="020B0606020202030204" pitchFamily="34" charset="0"/>
              </a:rPr>
              <a:t>Обязательное изучение 1 иностранного языка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108740" y="5315963"/>
            <a:ext cx="34898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 Narrow" panose="020B0606020202030204" pitchFamily="34" charset="0"/>
              </a:rPr>
              <a:t>Обязательное изучение 2 иностранных языков</a:t>
            </a:r>
            <a:endParaRPr lang="ru-RU" sz="1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96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1746" y="204182"/>
            <a:ext cx="10058400" cy="627797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Arial Narrow" panose="020B0606020202030204" pitchFamily="34" charset="0"/>
              </a:rPr>
              <a:t>Опыт Интеллектуальных школ</a:t>
            </a:r>
            <a:endParaRPr lang="ru-RU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168941"/>
              </p:ext>
            </p:extLst>
          </p:nvPr>
        </p:nvGraphicFramePr>
        <p:xfrm>
          <a:off x="378128" y="1070280"/>
          <a:ext cx="5431002" cy="53933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24293"/>
                <a:gridCol w="799627"/>
                <a:gridCol w="686305"/>
                <a:gridCol w="2220777"/>
              </a:tblGrid>
              <a:tr h="422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Школа 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 начала изучения 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 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Примечание 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2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Назарбаев </a:t>
                      </a: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Интеллектуальная школа </a:t>
                      </a: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химико-биологического направления города Усть-Каменогорск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2010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Китайский язык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Обучение</a:t>
                      </a:r>
                      <a:r>
                        <a:rPr lang="ru-RU" sz="1200" baseline="0" dirty="0" smtClean="0">
                          <a:effectLst/>
                          <a:latin typeface="Arial Narrow" panose="020B0606020202030204" pitchFamily="34" charset="0"/>
                        </a:rPr>
                        <a:t> учащихся 7-8 классов велось </a:t>
                      </a: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штатными сотрудниками. 9</a:t>
                      </a:r>
                      <a:r>
                        <a:rPr lang="ru-RU" sz="1200" baseline="0" dirty="0" smtClean="0">
                          <a:effectLst/>
                          <a:latin typeface="Arial Narrow" panose="020B0606020202030204" pitchFamily="34" charset="0"/>
                        </a:rPr>
                        <a:t> выпускников 2016 года поступили в вузы КНР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61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Назарбаев </a:t>
                      </a: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Интеллектуальная школа </a:t>
                      </a: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физико-математического направления г. Кокшетау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2010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Немецкий язык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С 2010 года при поддержке Посольства Федеративной Республики Германии и Гете Института ведется работа в рамках проекта «Школы: партнеры будущего».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Школе</a:t>
                      </a:r>
                      <a:r>
                        <a:rPr lang="ru-RU" sz="1200" baseline="0" dirty="0" smtClean="0">
                          <a:effectLst/>
                          <a:latin typeface="Arial Narrow" panose="020B0606020202030204" pitchFamily="34" charset="0"/>
                        </a:rPr>
                        <a:t> была оказана с</a:t>
                      </a: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понсорская помощь в учебно-методической литературе по немецкому языку, методическая помощь преподавателям немецкого языка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58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Назарбаев </a:t>
                      </a: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Интеллектуальная школа </a:t>
                      </a: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физико-математического направления г. Талдыкорган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2011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Корейский язык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Обучение</a:t>
                      </a:r>
                      <a:r>
                        <a:rPr lang="ru-RU" sz="1200" baseline="0" dirty="0" smtClean="0">
                          <a:effectLst/>
                          <a:latin typeface="Arial Narrow" panose="020B0606020202030204" pitchFamily="34" charset="0"/>
                        </a:rPr>
                        <a:t> учащихся велось </a:t>
                      </a: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штатными сотрудниками. </a:t>
                      </a:r>
                      <a:r>
                        <a:rPr lang="ru-RU" sz="1200" kern="1200" dirty="0" smtClean="0">
                          <a:effectLst/>
                          <a:latin typeface="Arial Narrow" panose="020B0606020202030204" pitchFamily="34" charset="0"/>
                        </a:rPr>
                        <a:t>В этом же году было организовано сотрудничество с Корейским центром в г. Алматы. Сотрудничество</a:t>
                      </a:r>
                      <a:r>
                        <a:rPr lang="ru-RU" sz="1200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kern="1200" dirty="0" smtClean="0">
                          <a:effectLst/>
                          <a:latin typeface="Arial Narrow" panose="020B0606020202030204" pitchFamily="34" charset="0"/>
                        </a:rPr>
                        <a:t>с частной школой `</a:t>
                      </a:r>
                      <a:r>
                        <a:rPr lang="ru-RU" sz="1200" kern="1200" dirty="0" err="1" smtClean="0">
                          <a:effectLst/>
                          <a:latin typeface="Arial Narrow" panose="020B0606020202030204" pitchFamily="34" charset="0"/>
                        </a:rPr>
                        <a:t>Тандже</a:t>
                      </a:r>
                      <a:r>
                        <a:rPr lang="ru-RU" sz="1200" kern="1200" dirty="0" smtClean="0">
                          <a:effectLst/>
                          <a:latin typeface="Arial Narrow" panose="020B0606020202030204" pitchFamily="34" charset="0"/>
                        </a:rPr>
                        <a:t>` г. Сеул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150806" y="3193798"/>
            <a:ext cx="5400224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i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«Организация </a:t>
            </a:r>
            <a:r>
              <a:rPr lang="ru-RU" sz="1400" i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занятий с привлечением казахстанских специалистов по обучению французскому, немецкому и китайскому языкам и языковому погружению учащихся, поступающих в Университеты для расширения возможности обучения на </a:t>
            </a:r>
            <a:r>
              <a:rPr lang="ru-RU" sz="1400" i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бакалавриате</a:t>
            </a:r>
            <a:r>
              <a:rPr lang="ru-RU" sz="1400" i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Германии, Франции, где высшее образование бесплатное, и в Китае на </a:t>
            </a:r>
            <a:r>
              <a:rPr lang="ru-RU" sz="1400" i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грантовой</a:t>
            </a:r>
            <a:r>
              <a:rPr lang="ru-RU" sz="1400" i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основе» (</a:t>
            </a:r>
            <a:r>
              <a:rPr lang="ru-RU" sz="1400" b="1" i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редакция от 27/03/2015</a:t>
            </a:r>
            <a:r>
              <a:rPr lang="ru-RU" sz="1400" i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400" i="1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r>
              <a:rPr lang="ru-RU" sz="1400" i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«Организация   </a:t>
            </a:r>
            <a:r>
              <a:rPr lang="ru-RU" sz="1400" i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занятий с привлечением казахстанских и иностранных специалистов по обучению французскому, немецкому, корейскому, японскому и китайскому языкам и языковому погружению учащихся для расширения языковых знаний и </a:t>
            </a:r>
            <a:r>
              <a:rPr lang="ru-RU" sz="1400" i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компетенций» (</a:t>
            </a:r>
            <a:r>
              <a:rPr lang="ru-RU" sz="1400" b="1" i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редакция от 29/11/2017)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030946" y="1186582"/>
            <a:ext cx="5801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2015 году АОО утвержден </a:t>
            </a:r>
            <a:r>
              <a:rPr lang="ru-RU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мероприятий на 2015 – 2018 годы по обучению и воспитанию учащихся Интеллектуальных школ,  имеющих экстраординарные способности, выявленные при конкурсном отборе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30946" y="1186582"/>
            <a:ext cx="5639944" cy="12003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525050" y="2714091"/>
            <a:ext cx="2038058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Пункт 4 Плана: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747819" y="2714091"/>
            <a:ext cx="1936955" cy="410882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>
            <a:endCxn id="14" idx="0"/>
          </p:cNvCxnSpPr>
          <p:nvPr/>
        </p:nvCxnSpPr>
        <p:spPr>
          <a:xfrm>
            <a:off x="8716296" y="2386911"/>
            <a:ext cx="1" cy="327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Левая фигурная скобка 16"/>
          <p:cNvSpPr/>
          <p:nvPr/>
        </p:nvSpPr>
        <p:spPr>
          <a:xfrm>
            <a:off x="5904779" y="3124973"/>
            <a:ext cx="365887" cy="320310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Левая фигурная скобка 17"/>
          <p:cNvSpPr/>
          <p:nvPr/>
        </p:nvSpPr>
        <p:spPr>
          <a:xfrm flipH="1">
            <a:off x="11487341" y="3124971"/>
            <a:ext cx="334805" cy="320310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66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8878" y="46562"/>
            <a:ext cx="935535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Динамика изучения второго иностранного языка в Интеллектуальных школах</a:t>
            </a:r>
          </a:p>
          <a:p>
            <a:pPr algn="ctr"/>
            <a:endParaRPr lang="ru-RU" sz="1600" dirty="0">
              <a:latin typeface="Arial Narrow" panose="020B0606020202030204" pitchFamily="34" charset="0"/>
            </a:endParaRPr>
          </a:p>
        </p:txBody>
      </p:sp>
      <p:grpSp>
        <p:nvGrpSpPr>
          <p:cNvPr id="99" name="Группа 98"/>
          <p:cNvGrpSpPr/>
          <p:nvPr/>
        </p:nvGrpSpPr>
        <p:grpSpPr>
          <a:xfrm>
            <a:off x="0" y="1560176"/>
            <a:ext cx="12058598" cy="3839800"/>
            <a:chOff x="198449" y="1351874"/>
            <a:chExt cx="11471826" cy="3177081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1039906" y="4159167"/>
              <a:ext cx="10442893" cy="4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819835" y="4159623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2015-2016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24913" y="4159623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2016-2017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11547" y="4159623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2017-2018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221672" y="4159623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2018-2019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2409044" y="1875439"/>
              <a:ext cx="182030" cy="1613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20306" y="1376054"/>
              <a:ext cx="15240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1904 учащихся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2392404" y="3871411"/>
              <a:ext cx="180467" cy="16136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>
              <a:off x="1238954" y="3767426"/>
              <a:ext cx="10156969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98449" y="3692351"/>
              <a:ext cx="14112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Завершили обучение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63608" y="3767426"/>
              <a:ext cx="594009" cy="3055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1148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cxnSp>
          <p:nvCxnSpPr>
            <p:cNvPr id="29" name="Прямая соединительная линия 28"/>
            <p:cNvCxnSpPr>
              <a:stCxn id="17" idx="4"/>
              <a:endCxn id="22" idx="0"/>
            </p:cNvCxnSpPr>
            <p:nvPr/>
          </p:nvCxnSpPr>
          <p:spPr>
            <a:xfrm flipH="1">
              <a:off x="2482638" y="2036801"/>
              <a:ext cx="17422" cy="1834609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Овал 29"/>
            <p:cNvSpPr/>
            <p:nvPr/>
          </p:nvSpPr>
          <p:spPr>
            <a:xfrm>
              <a:off x="4469116" y="2991039"/>
              <a:ext cx="161364" cy="1613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2" name="Прямая соединительная линия 31"/>
            <p:cNvCxnSpPr>
              <a:stCxn id="17" idx="6"/>
              <a:endCxn id="30" idx="2"/>
            </p:cNvCxnSpPr>
            <p:nvPr/>
          </p:nvCxnSpPr>
          <p:spPr>
            <a:xfrm>
              <a:off x="2591075" y="1956120"/>
              <a:ext cx="1878041" cy="111560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285557" y="2639098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756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36" name="Овал 35"/>
            <p:cNvSpPr/>
            <p:nvPr/>
          </p:nvSpPr>
          <p:spPr>
            <a:xfrm>
              <a:off x="5646828" y="2387577"/>
              <a:ext cx="161364" cy="16136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439B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394821" y="2076859"/>
              <a:ext cx="5940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1175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38" name="Овал 37"/>
            <p:cNvSpPr/>
            <p:nvPr/>
          </p:nvSpPr>
          <p:spPr>
            <a:xfrm>
              <a:off x="5219410" y="3854153"/>
              <a:ext cx="200281" cy="178363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414681" y="3767426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1076</a:t>
              </a:r>
            </a:p>
          </p:txBody>
        </p:sp>
        <p:cxnSp>
          <p:nvCxnSpPr>
            <p:cNvPr id="40" name="Прямая соединительная линия 39"/>
            <p:cNvCxnSpPr>
              <a:stCxn id="30" idx="5"/>
              <a:endCxn id="38" idx="1"/>
            </p:cNvCxnSpPr>
            <p:nvPr/>
          </p:nvCxnSpPr>
          <p:spPr>
            <a:xfrm>
              <a:off x="4606849" y="3128771"/>
              <a:ext cx="641892" cy="751502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>
              <a:stCxn id="36" idx="3"/>
              <a:endCxn id="38" idx="7"/>
            </p:cNvCxnSpPr>
            <p:nvPr/>
          </p:nvCxnSpPr>
          <p:spPr>
            <a:xfrm flipH="1">
              <a:off x="5390360" y="2525310"/>
              <a:ext cx="280099" cy="1354964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Овал 46"/>
            <p:cNvSpPr/>
            <p:nvPr/>
          </p:nvSpPr>
          <p:spPr>
            <a:xfrm>
              <a:off x="7434846" y="3359675"/>
              <a:ext cx="161364" cy="1613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8" name="Прямая соединительная линия 47"/>
            <p:cNvCxnSpPr>
              <a:stCxn id="30" idx="2"/>
              <a:endCxn id="47" idx="2"/>
            </p:cNvCxnSpPr>
            <p:nvPr/>
          </p:nvCxnSpPr>
          <p:spPr>
            <a:xfrm>
              <a:off x="4469116" y="3071721"/>
              <a:ext cx="2965730" cy="36863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7212158" y="3048161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393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51" name="Овал 50"/>
            <p:cNvSpPr/>
            <p:nvPr/>
          </p:nvSpPr>
          <p:spPr>
            <a:xfrm>
              <a:off x="8051252" y="3066997"/>
              <a:ext cx="161364" cy="16136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439B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859820" y="2759440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462</a:t>
              </a:r>
            </a:p>
          </p:txBody>
        </p:sp>
        <p:cxnSp>
          <p:nvCxnSpPr>
            <p:cNvPr id="60" name="Прямая соединительная линия 59"/>
            <p:cNvCxnSpPr>
              <a:stCxn id="36" idx="6"/>
              <a:endCxn id="51" idx="2"/>
            </p:cNvCxnSpPr>
            <p:nvPr/>
          </p:nvCxnSpPr>
          <p:spPr>
            <a:xfrm>
              <a:off x="5808192" y="2468259"/>
              <a:ext cx="2243060" cy="679420"/>
            </a:xfrm>
            <a:prstGeom prst="line">
              <a:avLst/>
            </a:prstGeom>
            <a:ln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Овал 62"/>
            <p:cNvSpPr/>
            <p:nvPr/>
          </p:nvSpPr>
          <p:spPr>
            <a:xfrm>
              <a:off x="8701089" y="2175070"/>
              <a:ext cx="161364" cy="161364"/>
            </a:xfrm>
            <a:prstGeom prst="ellipse">
              <a:avLst/>
            </a:prstGeom>
            <a:solidFill>
              <a:srgbClr val="F0A23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8430170" y="1876302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1706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65" name="Овал 64"/>
            <p:cNvSpPr/>
            <p:nvPr/>
          </p:nvSpPr>
          <p:spPr>
            <a:xfrm>
              <a:off x="8077202" y="3871411"/>
              <a:ext cx="161364" cy="16136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10121081" y="3511778"/>
              <a:ext cx="161364" cy="16136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8" name="Прямая соединительная линия 67"/>
            <p:cNvCxnSpPr>
              <a:stCxn id="47" idx="6"/>
              <a:endCxn id="67" idx="2"/>
            </p:cNvCxnSpPr>
            <p:nvPr/>
          </p:nvCxnSpPr>
          <p:spPr>
            <a:xfrm>
              <a:off x="7596210" y="3440357"/>
              <a:ext cx="2524871" cy="15210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9993569" y="3206224"/>
              <a:ext cx="477631" cy="3055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chemeClr val="bg2">
                      <a:lumMod val="75000"/>
                    </a:schemeClr>
                  </a:solidFill>
                  <a:latin typeface="Arial Narrow" panose="020B0606020202030204" pitchFamily="34" charset="0"/>
                </a:rPr>
                <a:t>159</a:t>
              </a:r>
              <a:endParaRPr lang="ru-RU" dirty="0">
                <a:solidFill>
                  <a:schemeClr val="bg2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3" name="Овал 72"/>
            <p:cNvSpPr/>
            <p:nvPr/>
          </p:nvSpPr>
          <p:spPr>
            <a:xfrm>
              <a:off x="10703859" y="3147471"/>
              <a:ext cx="161364" cy="161364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4" name="Прямая соединительная линия 73"/>
            <p:cNvCxnSpPr>
              <a:stCxn id="51" idx="6"/>
              <a:endCxn id="73" idx="2"/>
            </p:cNvCxnSpPr>
            <p:nvPr/>
          </p:nvCxnSpPr>
          <p:spPr>
            <a:xfrm>
              <a:off x="8212616" y="3147679"/>
              <a:ext cx="2491243" cy="80474"/>
            </a:xfrm>
            <a:prstGeom prst="line">
              <a:avLst/>
            </a:prstGeom>
            <a:ln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10513675" y="2800230"/>
              <a:ext cx="477631" cy="3055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chemeClr val="bg2">
                      <a:lumMod val="75000"/>
                    </a:schemeClr>
                  </a:solidFill>
                  <a:latin typeface="Arial Narrow" panose="020B0606020202030204" pitchFamily="34" charset="0"/>
                </a:rPr>
                <a:t>409</a:t>
              </a:r>
              <a:endParaRPr lang="ru-RU" dirty="0">
                <a:solidFill>
                  <a:schemeClr val="bg2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459573" y="1376054"/>
              <a:ext cx="7793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smtClean="0">
                  <a:latin typeface="Arial Narrow" panose="020B0606020202030204" pitchFamily="34" charset="0"/>
                </a:rPr>
                <a:t>Всего </a:t>
              </a:r>
              <a:endParaRPr lang="ru-RU" b="1" dirty="0">
                <a:latin typeface="Arial Narrow" panose="020B0606020202030204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835168" y="1794201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1904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576480" y="1383243"/>
              <a:ext cx="15240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3007 учащихся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264047" y="3777545"/>
              <a:ext cx="514780" cy="3055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711 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9716543" y="1351874"/>
              <a:ext cx="1766256" cy="3055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1860 учащихся + Х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85" name="Овал 84"/>
            <p:cNvSpPr/>
            <p:nvPr/>
          </p:nvSpPr>
          <p:spPr>
            <a:xfrm>
              <a:off x="10979566" y="2683838"/>
              <a:ext cx="161364" cy="161364"/>
            </a:xfrm>
            <a:prstGeom prst="ellipse">
              <a:avLst/>
            </a:prstGeom>
            <a:solidFill>
              <a:srgbClr val="FBE5C5"/>
            </a:solidFill>
            <a:ln>
              <a:solidFill>
                <a:srgbClr val="FBE5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7" name="Прямая соединительная линия 86"/>
            <p:cNvCxnSpPr>
              <a:stCxn id="63" idx="6"/>
              <a:endCxn id="85" idx="2"/>
            </p:cNvCxnSpPr>
            <p:nvPr/>
          </p:nvCxnSpPr>
          <p:spPr>
            <a:xfrm>
              <a:off x="8862453" y="2255752"/>
              <a:ext cx="2117113" cy="508768"/>
            </a:xfrm>
            <a:prstGeom prst="line">
              <a:avLst/>
            </a:prstGeom>
            <a:ln>
              <a:solidFill>
                <a:srgbClr val="F0A23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11091994" y="2574774"/>
              <a:ext cx="578281" cy="3055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chemeClr val="bg2">
                      <a:lumMod val="75000"/>
                    </a:schemeClr>
                  </a:solidFill>
                  <a:latin typeface="Arial Narrow" panose="020B0606020202030204" pitchFamily="34" charset="0"/>
                </a:rPr>
                <a:t>1292</a:t>
              </a:r>
              <a:endParaRPr lang="ru-RU" dirty="0">
                <a:solidFill>
                  <a:schemeClr val="bg2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89" name="Овал 88"/>
            <p:cNvSpPr/>
            <p:nvPr/>
          </p:nvSpPr>
          <p:spPr>
            <a:xfrm>
              <a:off x="11226602" y="2207045"/>
              <a:ext cx="169321" cy="169006"/>
            </a:xfrm>
            <a:prstGeom prst="ellipse">
              <a:avLst/>
            </a:prstGeom>
            <a:solidFill>
              <a:srgbClr val="DEA6B2"/>
            </a:solidFill>
            <a:ln>
              <a:solidFill>
                <a:srgbClr val="DEA6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1159589" y="183771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>
                  <a:solidFill>
                    <a:schemeClr val="bg2">
                      <a:lumMod val="75000"/>
                    </a:schemeClr>
                  </a:solidFill>
                  <a:latin typeface="Arial Narrow" panose="020B0606020202030204" pitchFamily="34" charset="0"/>
                </a:rPr>
                <a:t>Х</a:t>
              </a:r>
            </a:p>
          </p:txBody>
        </p:sp>
        <p:cxnSp>
          <p:nvCxnSpPr>
            <p:cNvPr id="91" name="Прямая соединительная линия 90"/>
            <p:cNvCxnSpPr>
              <a:stCxn id="63" idx="3"/>
              <a:endCxn id="65" idx="7"/>
            </p:cNvCxnSpPr>
            <p:nvPr/>
          </p:nvCxnSpPr>
          <p:spPr>
            <a:xfrm flipH="1">
              <a:off x="8214935" y="2312802"/>
              <a:ext cx="509785" cy="158224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>
              <a:endCxn id="65" idx="0"/>
            </p:cNvCxnSpPr>
            <p:nvPr/>
          </p:nvCxnSpPr>
          <p:spPr>
            <a:xfrm>
              <a:off x="8134060" y="3218072"/>
              <a:ext cx="23824" cy="653339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>
              <a:endCxn id="65" idx="5"/>
            </p:cNvCxnSpPr>
            <p:nvPr/>
          </p:nvCxnSpPr>
          <p:spPr>
            <a:xfrm>
              <a:off x="7542230" y="3494851"/>
              <a:ext cx="672705" cy="514293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7463188" y="1376054"/>
              <a:ext cx="15240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3317 учащихся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</p:grpSp>
      <p:cxnSp>
        <p:nvCxnSpPr>
          <p:cNvPr id="109" name="Прямая соединительная линия 108"/>
          <p:cNvCxnSpPr/>
          <p:nvPr/>
        </p:nvCxnSpPr>
        <p:spPr>
          <a:xfrm>
            <a:off x="3936286" y="1560176"/>
            <a:ext cx="0" cy="3421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6812221" y="1531989"/>
            <a:ext cx="0" cy="3421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9733417" y="1532539"/>
            <a:ext cx="0" cy="3421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1093726" y="1998727"/>
            <a:ext cx="10638840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>
            <a:off x="137652" y="3006944"/>
            <a:ext cx="11594914" cy="4731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64042" y="2152036"/>
            <a:ext cx="1483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Начальная группа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0087" y="3442628"/>
            <a:ext cx="1640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Продолжающая группа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3524330">
            <a:off x="4848430" y="3967316"/>
            <a:ext cx="3770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Arial Narrow" panose="020B0606020202030204" pitchFamily="34" charset="0"/>
              </a:rPr>
              <a:t>363</a:t>
            </a:r>
            <a:endParaRPr lang="ru-RU" sz="1100" dirty="0">
              <a:latin typeface="Arial Narrow" panose="020B060602020203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 rot="16813475">
            <a:off x="5350063" y="3276692"/>
            <a:ext cx="3770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Arial Narrow" panose="020B0606020202030204" pitchFamily="34" charset="0"/>
              </a:rPr>
              <a:t>713</a:t>
            </a:r>
            <a:endParaRPr lang="ru-RU" sz="1100" dirty="0">
              <a:latin typeface="Arial Narrow" panose="020B060602020203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 rot="2695567">
            <a:off x="7908436" y="4238278"/>
            <a:ext cx="3770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Arial Narrow" panose="020B0606020202030204" pitchFamily="34" charset="0"/>
              </a:rPr>
              <a:t>234</a:t>
            </a:r>
            <a:endParaRPr lang="ru-RU" sz="1100" dirty="0">
              <a:latin typeface="Arial Narrow" panose="020B060602020203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 rot="5400000">
            <a:off x="8295879" y="3880871"/>
            <a:ext cx="3129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Arial Narrow" panose="020B0606020202030204" pitchFamily="34" charset="0"/>
              </a:rPr>
              <a:t>53</a:t>
            </a:r>
            <a:endParaRPr lang="ru-RU" sz="1100" dirty="0">
              <a:latin typeface="Arial Narrow" panose="020B060602020203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 rot="17198912">
            <a:off x="8545517" y="2991989"/>
            <a:ext cx="3770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Arial Narrow" panose="020B0606020202030204" pitchFamily="34" charset="0"/>
              </a:rPr>
              <a:t>414</a:t>
            </a:r>
            <a:endParaRPr lang="ru-RU" sz="11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62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358" y="273867"/>
            <a:ext cx="10058400" cy="787791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Arial Narrow" panose="020B0606020202030204" pitchFamily="34" charset="0"/>
              </a:rPr>
              <a:t>Изучение второго иностранного языка в Интеллектуальных школах на 2018-2019 </a:t>
            </a:r>
            <a:r>
              <a:rPr lang="ru-RU" sz="3600" dirty="0" err="1" smtClean="0">
                <a:latin typeface="Arial Narrow" panose="020B0606020202030204" pitchFamily="34" charset="0"/>
              </a:rPr>
              <a:t>уч.год</a:t>
            </a:r>
            <a:endParaRPr lang="ru-RU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/>
          </p:nvPr>
        </p:nvGraphicFramePr>
        <p:xfrm>
          <a:off x="526282" y="1372108"/>
          <a:ext cx="5173237" cy="4815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Правая фигурная скобка 12"/>
          <p:cNvSpPr/>
          <p:nvPr/>
        </p:nvSpPr>
        <p:spPr>
          <a:xfrm>
            <a:off x="9134652" y="1229763"/>
            <a:ext cx="562788" cy="4906891"/>
          </a:xfrm>
          <a:prstGeom prst="rightBrace">
            <a:avLst>
              <a:gd name="adj1" fmla="val 8333"/>
              <a:gd name="adj2" fmla="val 1662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9690105" y="1864212"/>
            <a:ext cx="24904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Narrow" panose="020B0606020202030204" pitchFamily="34" charset="0"/>
              </a:rPr>
              <a:t>ИТОГО: </a:t>
            </a:r>
          </a:p>
          <a:p>
            <a:r>
              <a:rPr lang="ru-RU" dirty="0">
                <a:latin typeface="Arial Narrow" panose="020B0606020202030204" pitchFamily="34" charset="0"/>
              </a:rPr>
              <a:t>продолжили обучение </a:t>
            </a:r>
            <a:r>
              <a:rPr lang="ru-RU" dirty="0" smtClean="0">
                <a:latin typeface="Arial Narrow" panose="020B0606020202030204" pitchFamily="34" charset="0"/>
              </a:rPr>
              <a:t>в 2016-2017 </a:t>
            </a:r>
            <a:r>
              <a:rPr lang="ru-RU" dirty="0" err="1" smtClean="0">
                <a:latin typeface="Arial Narrow" panose="020B0606020202030204" pitchFamily="34" charset="0"/>
              </a:rPr>
              <a:t>уч</a:t>
            </a:r>
            <a:r>
              <a:rPr lang="ru-RU" dirty="0" smtClean="0">
                <a:latin typeface="Arial Narrow" panose="020B0606020202030204" pitchFamily="34" charset="0"/>
              </a:rPr>
              <a:t> г.– 756 уч.,</a:t>
            </a:r>
          </a:p>
          <a:p>
            <a:r>
              <a:rPr lang="ru-RU" b="1" dirty="0" smtClean="0">
                <a:latin typeface="Arial Narrow" panose="020B0606020202030204" pitchFamily="34" charset="0"/>
              </a:rPr>
              <a:t>5,6%</a:t>
            </a:r>
            <a:r>
              <a:rPr lang="ru-RU" dirty="0" smtClean="0">
                <a:latin typeface="Arial Narrow" panose="020B0606020202030204" pitchFamily="34" charset="0"/>
              </a:rPr>
              <a:t> </a:t>
            </a:r>
            <a:r>
              <a:rPr lang="ru-RU" dirty="0">
                <a:latin typeface="Arial Narrow" panose="020B0606020202030204" pitchFamily="34" charset="0"/>
              </a:rPr>
              <a:t>от общего количества </a:t>
            </a:r>
            <a:r>
              <a:rPr lang="ru-RU" dirty="0" smtClean="0">
                <a:latin typeface="Arial Narrow" panose="020B0606020202030204" pitchFamily="34" charset="0"/>
              </a:rPr>
              <a:t>(13499 </a:t>
            </a:r>
            <a:r>
              <a:rPr lang="ru-RU" dirty="0">
                <a:latin typeface="Arial Narrow" panose="020B0606020202030204" pitchFamily="34" charset="0"/>
              </a:rPr>
              <a:t>уч.)</a:t>
            </a:r>
          </a:p>
          <a:p>
            <a:endParaRPr lang="ru-RU" dirty="0">
              <a:latin typeface="Arial Narrow" panose="020B0606020202030204" pitchFamily="34" charset="0"/>
            </a:endParaRPr>
          </a:p>
          <a:p>
            <a:r>
              <a:rPr lang="ru-RU" dirty="0" smtClean="0">
                <a:latin typeface="Arial Narrow" panose="020B0606020202030204" pitchFamily="34" charset="0"/>
              </a:rPr>
              <a:t> В 2018-2019 </a:t>
            </a:r>
            <a:r>
              <a:rPr lang="ru-RU" dirty="0" err="1" smtClean="0">
                <a:latin typeface="Arial Narrow" panose="020B0606020202030204" pitchFamily="34" charset="0"/>
              </a:rPr>
              <a:t>уч.г</a:t>
            </a:r>
            <a:r>
              <a:rPr lang="ru-RU" dirty="0" smtClean="0">
                <a:latin typeface="Arial Narrow" panose="020B0606020202030204" pitchFamily="34" charset="0"/>
              </a:rPr>
              <a:t>. переходят 1860 </a:t>
            </a:r>
            <a:r>
              <a:rPr lang="ru-RU" dirty="0" err="1" smtClean="0">
                <a:latin typeface="Arial Narrow" panose="020B0606020202030204" pitchFamily="34" charset="0"/>
              </a:rPr>
              <a:t>уч</a:t>
            </a:r>
            <a:r>
              <a:rPr lang="ru-RU" dirty="0" smtClean="0">
                <a:latin typeface="Arial Narrow" panose="020B0606020202030204" pitchFamily="34" charset="0"/>
              </a:rPr>
              <a:t>,</a:t>
            </a:r>
          </a:p>
          <a:p>
            <a:r>
              <a:rPr lang="ru-RU" b="1" dirty="0" smtClean="0">
                <a:latin typeface="Arial Narrow" panose="020B0606020202030204" pitchFamily="34" charset="0"/>
              </a:rPr>
              <a:t>13.2%</a:t>
            </a:r>
            <a:r>
              <a:rPr lang="ru-RU" dirty="0" smtClean="0">
                <a:latin typeface="Arial Narrow" panose="020B0606020202030204" pitchFamily="34" charset="0"/>
              </a:rPr>
              <a:t> от общего количества (14048 уч.)</a:t>
            </a:r>
          </a:p>
          <a:p>
            <a:endParaRPr lang="ru-RU" dirty="0">
              <a:latin typeface="Arial Narrow" panose="020B0606020202030204" pitchFamily="34" charset="0"/>
            </a:endParaRPr>
          </a:p>
          <a:p>
            <a:r>
              <a:rPr lang="ru-RU" dirty="0" smtClean="0">
                <a:latin typeface="Arial Narrow" panose="020B0606020202030204" pitchFamily="34" charset="0"/>
              </a:rPr>
              <a:t>Доля учащихся, продолжающих обучение после первого года изучения, увеличилась на </a:t>
            </a:r>
            <a:r>
              <a:rPr lang="ru-RU" b="1" dirty="0" smtClean="0">
                <a:latin typeface="Arial Narrow" panose="020B0606020202030204" pitchFamily="34" charset="0"/>
              </a:rPr>
              <a:t>7,6%, </a:t>
            </a:r>
            <a:r>
              <a:rPr lang="ru-RU" dirty="0" smtClean="0">
                <a:latin typeface="Arial Narrow" panose="020B0606020202030204" pitchFamily="34" charset="0"/>
              </a:rPr>
              <a:t>т.е.  </a:t>
            </a:r>
            <a:r>
              <a:rPr lang="ru-RU" b="1" dirty="0" smtClean="0">
                <a:latin typeface="Arial Narrow" panose="020B0606020202030204" pitchFamily="34" charset="0"/>
              </a:rPr>
              <a:t>1104 </a:t>
            </a:r>
            <a:r>
              <a:rPr lang="ru-RU" dirty="0" smtClean="0">
                <a:latin typeface="Arial Narrow" panose="020B0606020202030204" pitchFamily="34" charset="0"/>
              </a:rPr>
              <a:t>учащихся</a:t>
            </a:r>
            <a:endParaRPr lang="ru-RU" dirty="0">
              <a:latin typeface="Arial Narrow" panose="020B0606020202030204" pitchFamily="34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5890402" y="1150296"/>
            <a:ext cx="3811385" cy="4816752"/>
            <a:chOff x="5843879" y="1126361"/>
            <a:chExt cx="3811385" cy="4816752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>
              <a:off x="5843879" y="5125254"/>
              <a:ext cx="312257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Группа 14"/>
            <p:cNvGrpSpPr/>
            <p:nvPr/>
          </p:nvGrpSpPr>
          <p:grpSpPr>
            <a:xfrm>
              <a:off x="5863603" y="1126361"/>
              <a:ext cx="3791661" cy="4816752"/>
              <a:chOff x="5867720" y="1117883"/>
              <a:chExt cx="3791661" cy="4816752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5867720" y="1117883"/>
                <a:ext cx="3791661" cy="4816752"/>
                <a:chOff x="8447314" y="1067189"/>
                <a:chExt cx="3791661" cy="5897951"/>
              </a:xfrm>
            </p:grpSpPr>
            <p:sp>
              <p:nvSpPr>
                <p:cNvPr id="5" name="Прямоугольник 4"/>
                <p:cNvSpPr/>
                <p:nvPr/>
              </p:nvSpPr>
              <p:spPr>
                <a:xfrm>
                  <a:off x="9041772" y="1893427"/>
                  <a:ext cx="552795" cy="153087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8728465" y="2106041"/>
                  <a:ext cx="1320600" cy="3768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dirty="0" smtClean="0">
                      <a:latin typeface="Arial Narrow" panose="020B0606020202030204" pitchFamily="34" charset="0"/>
                    </a:rPr>
                    <a:t>2016-2017 </a:t>
                  </a:r>
                  <a:r>
                    <a:rPr lang="ru-RU" sz="1400" dirty="0" err="1" smtClean="0">
                      <a:latin typeface="Arial Narrow" panose="020B0606020202030204" pitchFamily="34" charset="0"/>
                    </a:rPr>
                    <a:t>уч.г</a:t>
                  </a:r>
                  <a:r>
                    <a:rPr lang="ru-RU" sz="1400" dirty="0" smtClean="0">
                      <a:latin typeface="Arial Narrow" panose="020B0606020202030204" pitchFamily="34" charset="0"/>
                    </a:rPr>
                    <a:t>.</a:t>
                  </a:r>
                  <a:endParaRPr lang="ru-RU" sz="1400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7" name="Прямоугольник 6"/>
                <p:cNvSpPr/>
                <p:nvPr/>
              </p:nvSpPr>
              <p:spPr>
                <a:xfrm>
                  <a:off x="9925692" y="1406569"/>
                  <a:ext cx="552795" cy="639946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9844639" y="2104076"/>
                  <a:ext cx="1218603" cy="37686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400" dirty="0" smtClean="0">
                      <a:latin typeface="Arial Narrow" panose="020B0606020202030204" pitchFamily="34" charset="0"/>
                    </a:rPr>
                    <a:t>2018-2019 </a:t>
                  </a:r>
                  <a:r>
                    <a:rPr lang="ru-RU" sz="1400" dirty="0" err="1" smtClean="0">
                      <a:latin typeface="Arial Narrow" panose="020B0606020202030204" pitchFamily="34" charset="0"/>
                    </a:rPr>
                    <a:t>уч.г</a:t>
                  </a:r>
                  <a:r>
                    <a:rPr lang="ru-RU" sz="1400" dirty="0" smtClean="0">
                      <a:latin typeface="Arial Narrow" panose="020B0606020202030204" pitchFamily="34" charset="0"/>
                    </a:rPr>
                    <a:t>.</a:t>
                  </a:r>
                  <a:endParaRPr lang="ru-RU" sz="1400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9903917" y="1067189"/>
                  <a:ext cx="502061" cy="4522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dirty="0" smtClean="0">
                      <a:latin typeface="Arial Narrow" panose="020B0606020202030204" pitchFamily="34" charset="0"/>
                    </a:rPr>
                    <a:t>626</a:t>
                  </a:r>
                  <a:endParaRPr lang="ru-RU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9050307" y="1544207"/>
                  <a:ext cx="502061" cy="4522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dirty="0" smtClean="0">
                      <a:latin typeface="Arial Narrow" panose="020B0606020202030204" pitchFamily="34" charset="0"/>
                    </a:rPr>
                    <a:t>321</a:t>
                  </a:r>
                  <a:endParaRPr lang="ru-RU" dirty="0">
                    <a:latin typeface="Arial Narrow" panose="020B0606020202030204" pitchFamily="34" charset="0"/>
                  </a:endParaRPr>
                </a:p>
              </p:txBody>
            </p: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>
                  <a:off x="8447314" y="1322363"/>
                  <a:ext cx="0" cy="5642777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Прямоугольник 15"/>
                <p:cNvSpPr/>
                <p:nvPr/>
              </p:nvSpPr>
              <p:spPr>
                <a:xfrm>
                  <a:off x="9041772" y="3022996"/>
                  <a:ext cx="552795" cy="200298"/>
                </a:xfrm>
                <a:prstGeom prst="rect">
                  <a:avLst/>
                </a:prstGeom>
                <a:solidFill>
                  <a:srgbClr val="D7F0D4"/>
                </a:solidFill>
                <a:ln>
                  <a:solidFill>
                    <a:srgbClr val="439B4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18" name="Прямоугольник 17"/>
                <p:cNvSpPr/>
                <p:nvPr/>
              </p:nvSpPr>
              <p:spPr>
                <a:xfrm>
                  <a:off x="9925692" y="2892368"/>
                  <a:ext cx="552795" cy="330925"/>
                </a:xfrm>
                <a:prstGeom prst="rect">
                  <a:avLst/>
                </a:prstGeom>
                <a:solidFill>
                  <a:srgbClr val="D7F0D4"/>
                </a:solidFill>
                <a:ln>
                  <a:solidFill>
                    <a:srgbClr val="439B4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9925692" y="2499142"/>
                  <a:ext cx="502061" cy="4522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dirty="0" smtClean="0">
                      <a:latin typeface="Arial Narrow" panose="020B0606020202030204" pitchFamily="34" charset="0"/>
                    </a:rPr>
                    <a:t>438</a:t>
                  </a:r>
                  <a:endParaRPr lang="ru-RU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9041772" y="2669297"/>
                  <a:ext cx="502061" cy="4522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dirty="0" smtClean="0">
                      <a:latin typeface="Arial Narrow" panose="020B0606020202030204" pitchFamily="34" charset="0"/>
                    </a:rPr>
                    <a:t>186</a:t>
                  </a:r>
                  <a:endParaRPr lang="ru-RU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2" name="Прямоугольник 21"/>
                <p:cNvSpPr/>
                <p:nvPr/>
              </p:nvSpPr>
              <p:spPr>
                <a:xfrm>
                  <a:off x="9041772" y="4387138"/>
                  <a:ext cx="552795" cy="200298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4" name="Прямоугольник 23"/>
                <p:cNvSpPr/>
                <p:nvPr/>
              </p:nvSpPr>
              <p:spPr>
                <a:xfrm>
                  <a:off x="9925692" y="4020579"/>
                  <a:ext cx="552795" cy="559663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9925692" y="3697822"/>
                  <a:ext cx="502061" cy="4522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dirty="0" smtClean="0">
                      <a:latin typeface="Arial Narrow" panose="020B0606020202030204" pitchFamily="34" charset="0"/>
                    </a:rPr>
                    <a:t>624</a:t>
                  </a:r>
                  <a:endParaRPr lang="ru-RU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9039060" y="4034203"/>
                  <a:ext cx="3199915" cy="4522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dirty="0" smtClean="0">
                      <a:latin typeface="Arial Narrow" panose="020B0606020202030204" pitchFamily="34" charset="0"/>
                    </a:rPr>
                    <a:t>249 </a:t>
                  </a:r>
                  <a:r>
                    <a:rPr lang="ru-RU" dirty="0" smtClean="0">
                      <a:solidFill>
                        <a:srgbClr val="FF0000"/>
                      </a:solidFill>
                      <a:latin typeface="Arial Narrow" panose="020B0606020202030204" pitchFamily="34" charset="0"/>
                    </a:rPr>
                    <a:t>                                                  </a:t>
                  </a:r>
                  <a:endParaRPr lang="ru-RU" dirty="0">
                    <a:solidFill>
                      <a:srgbClr val="FF0000"/>
                    </a:solidFill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30" name="Прямоугольник 29"/>
                <p:cNvSpPr/>
                <p:nvPr/>
              </p:nvSpPr>
              <p:spPr>
                <a:xfrm>
                  <a:off x="9925692" y="5439849"/>
                  <a:ext cx="552795" cy="168031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9957875" y="5047125"/>
                  <a:ext cx="502061" cy="4522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dirty="0" smtClean="0">
                      <a:latin typeface="Arial Narrow" panose="020B0606020202030204" pitchFamily="34" charset="0"/>
                    </a:rPr>
                    <a:t>144</a:t>
                  </a:r>
                  <a:endParaRPr lang="ru-RU" dirty="0">
                    <a:latin typeface="Arial Narrow" panose="020B0606020202030204" pitchFamily="34" charset="0"/>
                  </a:endParaRPr>
                </a:p>
              </p:txBody>
            </p: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8447314" y="2499142"/>
                  <a:ext cx="312257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8447314" y="3729399"/>
                  <a:ext cx="312257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8447314" y="4881505"/>
                  <a:ext cx="312257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TextBox 43"/>
                <p:cNvSpPr txBox="1"/>
                <p:nvPr/>
              </p:nvSpPr>
              <p:spPr>
                <a:xfrm>
                  <a:off x="10646688" y="1344245"/>
                  <a:ext cx="1306546" cy="7914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>
                      <a:latin typeface="Arial Narrow" panose="020B0606020202030204" pitchFamily="34" charset="0"/>
                    </a:rPr>
                    <a:t>Количество учащихся</a:t>
                  </a:r>
                  <a:endParaRPr lang="ru-RU" dirty="0">
                    <a:latin typeface="Arial Narrow" panose="020B0606020202030204" pitchFamily="34" charset="0"/>
                  </a:endParaRPr>
                </a:p>
              </p:txBody>
            </p:sp>
            <p:cxnSp>
              <p:nvCxnSpPr>
                <p:cNvPr id="46" name="Прямая со стрелкой 45"/>
                <p:cNvCxnSpPr>
                  <a:endCxn id="9" idx="3"/>
                </p:cNvCxnSpPr>
                <p:nvPr/>
              </p:nvCxnSpPr>
              <p:spPr>
                <a:xfrm flipH="1" flipV="1">
                  <a:off x="10405978" y="1293306"/>
                  <a:ext cx="479743" cy="13727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5867720" y="5934635"/>
                <a:ext cx="312257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Прямоугольник 40"/>
              <p:cNvSpPr/>
              <p:nvPr/>
            </p:nvSpPr>
            <p:spPr>
              <a:xfrm>
                <a:off x="7322255" y="5469502"/>
                <a:ext cx="552795" cy="137228"/>
              </a:xfrm>
              <a:prstGeom prst="rect">
                <a:avLst/>
              </a:prstGeom>
              <a:solidFill>
                <a:srgbClr val="FFF3F7"/>
              </a:solidFill>
              <a:ln>
                <a:solidFill>
                  <a:srgbClr val="DEA6B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7417502" y="5174635"/>
                <a:ext cx="3962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Arial Narrow" panose="020B0606020202030204" pitchFamily="34" charset="0"/>
                  </a:rPr>
                  <a:t>28</a:t>
                </a:r>
                <a:endParaRPr lang="ru-RU" dirty="0"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6191277" y="2957184"/>
            <a:ext cx="132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2016-2017 </a:t>
            </a:r>
            <a:r>
              <a:rPr lang="ru-RU" sz="1400" dirty="0" err="1" smtClean="0">
                <a:latin typeface="Arial Narrow" panose="020B0606020202030204" pitchFamily="34" charset="0"/>
              </a:rPr>
              <a:t>уч.г</a:t>
            </a:r>
            <a:r>
              <a:rPr lang="ru-RU" sz="1400" dirty="0" smtClean="0">
                <a:latin typeface="Arial Narrow" panose="020B0606020202030204" pitchFamily="34" charset="0"/>
              </a:rPr>
              <a:t>.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00240" y="3972482"/>
            <a:ext cx="132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2016-2017 </a:t>
            </a:r>
            <a:r>
              <a:rPr lang="ru-RU" sz="1400" dirty="0" err="1" smtClean="0">
                <a:latin typeface="Arial Narrow" panose="020B0606020202030204" pitchFamily="34" charset="0"/>
              </a:rPr>
              <a:t>уч.г</a:t>
            </a:r>
            <a:r>
              <a:rPr lang="ru-RU" sz="1400" dirty="0" smtClean="0">
                <a:latin typeface="Arial Narrow" panose="020B0606020202030204" pitchFamily="34" charset="0"/>
              </a:rPr>
              <a:t>.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31997" y="2956402"/>
            <a:ext cx="1218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2018-2019 </a:t>
            </a:r>
            <a:r>
              <a:rPr lang="ru-RU" sz="1400" dirty="0" err="1" smtClean="0">
                <a:latin typeface="Arial Narrow" panose="020B0606020202030204" pitchFamily="34" charset="0"/>
              </a:rPr>
              <a:t>уч.г</a:t>
            </a:r>
            <a:r>
              <a:rPr lang="ru-RU" sz="1400" dirty="0" smtClean="0">
                <a:latin typeface="Arial Narrow" panose="020B0606020202030204" pitchFamily="34" charset="0"/>
              </a:rPr>
              <a:t>.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335871" y="3993795"/>
            <a:ext cx="1218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2018-2019 </a:t>
            </a:r>
            <a:r>
              <a:rPr lang="ru-RU" sz="1400" dirty="0" err="1" smtClean="0">
                <a:latin typeface="Arial Narrow" panose="020B0606020202030204" pitchFamily="34" charset="0"/>
              </a:rPr>
              <a:t>уч.г</a:t>
            </a:r>
            <a:r>
              <a:rPr lang="ru-RU" sz="1400" dirty="0" smtClean="0">
                <a:latin typeface="Arial Narrow" panose="020B0606020202030204" pitchFamily="34" charset="0"/>
              </a:rPr>
              <a:t>.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331997" y="4873599"/>
            <a:ext cx="1218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2018-2019 </a:t>
            </a:r>
            <a:r>
              <a:rPr lang="ru-RU" sz="1400" dirty="0" err="1" smtClean="0">
                <a:latin typeface="Arial Narrow" panose="020B0606020202030204" pitchFamily="34" charset="0"/>
              </a:rPr>
              <a:t>уч.г</a:t>
            </a:r>
            <a:r>
              <a:rPr lang="ru-RU" sz="1400" dirty="0" smtClean="0">
                <a:latin typeface="Arial Narrow" panose="020B0606020202030204" pitchFamily="34" charset="0"/>
              </a:rPr>
              <a:t>.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325771" y="5697080"/>
            <a:ext cx="1218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2018-2019 </a:t>
            </a:r>
            <a:r>
              <a:rPr lang="ru-RU" sz="1400" dirty="0" err="1" smtClean="0">
                <a:latin typeface="Arial Narrow" panose="020B0606020202030204" pitchFamily="34" charset="0"/>
              </a:rPr>
              <a:t>уч.г</a:t>
            </a:r>
            <a:r>
              <a:rPr lang="ru-RU" sz="1400" dirty="0" smtClean="0">
                <a:latin typeface="Arial Narrow" panose="020B0606020202030204" pitchFamily="34" charset="0"/>
              </a:rPr>
              <a:t>.</a:t>
            </a:r>
            <a:endParaRPr lang="ru-RU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8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3632" y="476672"/>
            <a:ext cx="6203032" cy="56207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Цели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5026" y="1633742"/>
            <a:ext cx="7077472" cy="3621851"/>
          </a:xfrm>
        </p:spPr>
        <p:txBody>
          <a:bodyPr>
            <a:normAutofit/>
          </a:bodyPr>
          <a:lstStyle/>
          <a:p>
            <a:pPr lvl="0" algn="just"/>
            <a:r>
              <a:rPr lang="ru-RU" dirty="0" smtClean="0">
                <a:latin typeface="Arial Narrow" panose="020B0606020202030204" pitchFamily="34" charset="0"/>
              </a:rPr>
              <a:t>развитие </a:t>
            </a:r>
            <a:r>
              <a:rPr lang="ru-RU" dirty="0" err="1" smtClean="0">
                <a:latin typeface="Arial Narrow" panose="020B0606020202030204" pitchFamily="34" charset="0"/>
              </a:rPr>
              <a:t>полиязычной</a:t>
            </a:r>
            <a:r>
              <a:rPr lang="ru-RU" dirty="0" smtClean="0">
                <a:latin typeface="Arial Narrow" panose="020B0606020202030204" pitchFamily="34" charset="0"/>
              </a:rPr>
              <a:t> личности и повышение конкурентоспособности выпускников Интеллектуальных школ</a:t>
            </a:r>
          </a:p>
          <a:p>
            <a:pPr marL="0" lvl="0" indent="0" algn="just">
              <a:buNone/>
            </a:pPr>
            <a:r>
              <a:rPr lang="ru-RU" dirty="0" smtClean="0">
                <a:latin typeface="Arial Narrow" panose="020B0606020202030204" pitchFamily="34" charset="0"/>
              </a:rPr>
              <a:t>формирование </a:t>
            </a:r>
            <a:r>
              <a:rPr lang="ru-RU" dirty="0">
                <a:latin typeface="Arial Narrow" panose="020B0606020202030204" pitchFamily="34" charset="0"/>
              </a:rPr>
              <a:t>дружелюбного и толерантного отношения к ценностям </a:t>
            </a:r>
            <a:r>
              <a:rPr lang="ru-RU" dirty="0" smtClean="0">
                <a:latin typeface="Arial Narrow" panose="020B0606020202030204" pitchFamily="34" charset="0"/>
              </a:rPr>
              <a:t>других культур</a:t>
            </a:r>
            <a:endParaRPr lang="ru-RU" dirty="0">
              <a:latin typeface="Arial Narrow" panose="020B0606020202030204" pitchFamily="34" charset="0"/>
            </a:endParaRPr>
          </a:p>
          <a:p>
            <a:pPr lvl="0" algn="just"/>
            <a:r>
              <a:rPr lang="ru-RU" dirty="0">
                <a:latin typeface="Arial Narrow" panose="020B0606020202030204" pitchFamily="34" charset="0"/>
              </a:rPr>
              <a:t>формирование и совершенствование иноязычной коммуникативной </a:t>
            </a:r>
            <a:r>
              <a:rPr lang="ru-RU" dirty="0" smtClean="0">
                <a:latin typeface="Arial Narrow" panose="020B0606020202030204" pitchFamily="34" charset="0"/>
              </a:rPr>
              <a:t>компетенции</a:t>
            </a:r>
            <a:endParaRPr lang="ru-RU" dirty="0">
              <a:latin typeface="Arial Narrow" panose="020B0606020202030204" pitchFamily="34" charset="0"/>
            </a:endParaRPr>
          </a:p>
          <a:p>
            <a:pPr lvl="0" algn="just"/>
            <a:r>
              <a:rPr lang="ru-RU" dirty="0" smtClean="0">
                <a:latin typeface="Arial Narrow" panose="020B0606020202030204" pitchFamily="34" charset="0"/>
              </a:rPr>
              <a:t>развитие когнитивного резерва и общего интеллекта </a:t>
            </a:r>
          </a:p>
          <a:p>
            <a:pPr algn="just"/>
            <a:r>
              <a:rPr lang="ru-RU" dirty="0">
                <a:latin typeface="Arial Narrow" panose="020B0606020202030204" pitchFamily="34" charset="0"/>
              </a:rPr>
              <a:t>достижение уровня владения иностранными языками, необходимыми для поступления в зарубежные ВУЗы, в том числе в рамках стипендиальных программ и грантов </a:t>
            </a:r>
            <a:r>
              <a:rPr lang="ru-RU" dirty="0" smtClean="0">
                <a:latin typeface="Arial Narrow" panose="020B0606020202030204" pitchFamily="34" charset="0"/>
              </a:rPr>
              <a:t> </a:t>
            </a:r>
            <a:endParaRPr lang="ru-RU" dirty="0">
              <a:latin typeface="Arial Narrow" panose="020B060602020203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84986" y="1376110"/>
            <a:ext cx="7344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884986" y="1376110"/>
            <a:ext cx="0" cy="3438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892351" y="4814924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884986" y="4009993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890400" y="3291887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884986" y="2582657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884986" y="1822148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7B70C1E5-5101-4A09-90CB-CBD2062C789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52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Предлагаемая модель изучения </a:t>
            </a:r>
            <a:br>
              <a:rPr lang="ru-RU" dirty="0">
                <a:latin typeface="Arial Narrow" panose="020B0606020202030204" pitchFamily="34" charset="0"/>
              </a:rPr>
            </a:br>
            <a:r>
              <a:rPr lang="ru-RU" dirty="0">
                <a:latin typeface="Arial Narrow" panose="020B0606020202030204" pitchFamily="34" charset="0"/>
              </a:rPr>
              <a:t>второго иностранного языка (ИЯ)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0599" y="607228"/>
            <a:ext cx="6997823" cy="5257800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Arial Narrow" panose="020B0606020202030204" pitchFamily="34" charset="0"/>
              </a:rPr>
              <a:t>Обязательное </a:t>
            </a:r>
            <a:r>
              <a:rPr lang="ru-RU" sz="1800" dirty="0">
                <a:latin typeface="Arial Narrow" panose="020B0606020202030204" pitchFamily="34" charset="0"/>
              </a:rPr>
              <a:t>изучение второго ИЯ с 10 по 12 классы;*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800" dirty="0">
                <a:latin typeface="Arial Narrow" panose="020B0606020202030204" pitchFamily="34" charset="0"/>
              </a:rPr>
              <a:t>Учебная нагрузка: 3 часа в неделю =</a:t>
            </a:r>
            <a:r>
              <a:rPr lang="en-US" sz="1800" dirty="0">
                <a:latin typeface="Arial Narrow" panose="020B0606020202030204" pitchFamily="34" charset="0"/>
              </a:rPr>
              <a:t>&gt; </a:t>
            </a:r>
            <a:r>
              <a:rPr lang="ru-RU" sz="1800" dirty="0">
                <a:latin typeface="Arial Narrow" panose="020B0606020202030204" pitchFamily="34" charset="0"/>
              </a:rPr>
              <a:t>102 часа в год;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800" dirty="0">
                <a:latin typeface="Arial Narrow" panose="020B0606020202030204" pitchFamily="34" charset="0"/>
              </a:rPr>
              <a:t>Ожидаемый уровень по завершении 12 класса на стандартном </a:t>
            </a:r>
            <a:r>
              <a:rPr lang="ru-RU" sz="1800" dirty="0" smtClean="0">
                <a:latin typeface="Arial Narrow" panose="020B0606020202030204" pitchFamily="34" charset="0"/>
              </a:rPr>
              <a:t>уровне (10-12 классы)  </a:t>
            </a:r>
            <a:r>
              <a:rPr lang="ru-RU" sz="1800" dirty="0">
                <a:latin typeface="Arial Narrow" panose="020B0606020202030204" pitchFamily="34" charset="0"/>
              </a:rPr>
              <a:t>– </a:t>
            </a:r>
            <a:r>
              <a:rPr lang="ru-RU" sz="1800" b="1" dirty="0">
                <a:latin typeface="Arial Narrow" panose="020B0606020202030204" pitchFamily="34" charset="0"/>
              </a:rPr>
              <a:t>А2+/В1</a:t>
            </a:r>
            <a:r>
              <a:rPr lang="ru-RU" sz="1800" dirty="0">
                <a:latin typeface="Arial Narrow" panose="020B060602020203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800" dirty="0">
                <a:latin typeface="Arial Narrow" panose="020B0606020202030204" pitchFamily="34" charset="0"/>
              </a:rPr>
              <a:t>Достижение высокого языкового уровня за счет элективных и каникулярных курсов </a:t>
            </a:r>
            <a:r>
              <a:rPr lang="ru-RU" sz="1800" dirty="0" smtClean="0">
                <a:latin typeface="Arial Narrow" panose="020B0606020202030204" pitchFamily="34" charset="0"/>
              </a:rPr>
              <a:t>(7-12 классы) – </a:t>
            </a:r>
            <a:r>
              <a:rPr lang="ru-RU" sz="1800" b="1" dirty="0" smtClean="0">
                <a:latin typeface="Arial Narrow" panose="020B0606020202030204" pitchFamily="34" charset="0"/>
              </a:rPr>
              <a:t>В2</a:t>
            </a:r>
            <a:r>
              <a:rPr lang="ru-RU" sz="1800" dirty="0" smtClean="0">
                <a:latin typeface="Arial Narrow" panose="020B0606020202030204" pitchFamily="34" charset="0"/>
              </a:rPr>
              <a:t>;</a:t>
            </a:r>
            <a:endParaRPr lang="ru-RU" sz="1800" dirty="0"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800" dirty="0">
                <a:latin typeface="Arial Narrow" panose="020B0606020202030204" pitchFamily="34" charset="0"/>
              </a:rPr>
              <a:t>Возможность формирования групп </a:t>
            </a:r>
            <a:r>
              <a:rPr lang="ru-RU" sz="1800" dirty="0" smtClean="0">
                <a:latin typeface="Arial Narrow" panose="020B0606020202030204" pitchFamily="34" charset="0"/>
              </a:rPr>
              <a:t>1) по </a:t>
            </a:r>
            <a:r>
              <a:rPr lang="ru-RU" sz="1800" dirty="0">
                <a:latin typeface="Arial Narrow" panose="020B0606020202030204" pitchFamily="34" charset="0"/>
              </a:rPr>
              <a:t>уровням владения языком на основе входного теста или 2) путем объединения учащихся из разных параллелей в зависимости от выбранного </a:t>
            </a:r>
            <a:r>
              <a:rPr lang="ru-RU" sz="1800" dirty="0" smtClean="0">
                <a:latin typeface="Arial Narrow" panose="020B0606020202030204" pitchFamily="34" charset="0"/>
              </a:rPr>
              <a:t>языка</a:t>
            </a:r>
            <a:r>
              <a:rPr lang="ru-RU" sz="1800" dirty="0">
                <a:latin typeface="Arial Narrow" panose="020B0606020202030204" pitchFamily="34" charset="0"/>
              </a:rPr>
              <a:t>. </a:t>
            </a:r>
            <a:r>
              <a:rPr lang="ru-RU" sz="1800" dirty="0" smtClean="0">
                <a:latin typeface="Arial Narrow" panose="020B0606020202030204" pitchFamily="34" charset="0"/>
              </a:rPr>
              <a:t>Учащиеся </a:t>
            </a:r>
            <a:r>
              <a:rPr lang="ru-RU" sz="1800" dirty="0">
                <a:latin typeface="Arial Narrow" panose="020B0606020202030204" pitchFamily="34" charset="0"/>
              </a:rPr>
              <a:t>из разных параллелей, казахских и русских классов могут изучать второй иностранный язык в одной группе;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800" dirty="0">
                <a:latin typeface="Arial Narrow" panose="020B0606020202030204" pitchFamily="34" charset="0"/>
              </a:rPr>
              <a:t>Школы могут выбирать второй иностранный язык и формировать группу при наличии не менее </a:t>
            </a:r>
            <a:r>
              <a:rPr lang="ru-RU" sz="1800" b="1" dirty="0">
                <a:latin typeface="Arial Narrow" panose="020B0606020202030204" pitchFamily="34" charset="0"/>
              </a:rPr>
              <a:t>12 </a:t>
            </a:r>
            <a:r>
              <a:rPr lang="ru-RU" sz="1800" dirty="0">
                <a:latin typeface="Arial Narrow" panose="020B0606020202030204" pitchFamily="34" charset="0"/>
              </a:rPr>
              <a:t>учащихся. При наполняемости группы 16 и более учащихся, классы делятся на </a:t>
            </a:r>
            <a:r>
              <a:rPr lang="ru-RU" sz="1800" dirty="0" smtClean="0">
                <a:latin typeface="Arial Narrow" panose="020B0606020202030204" pitchFamily="34" charset="0"/>
              </a:rPr>
              <a:t>подгруппы;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800" dirty="0">
                <a:latin typeface="Arial Narrow" panose="020B0606020202030204" pitchFamily="34" charset="0"/>
              </a:rPr>
              <a:t>В конце каждой четверти и учебного года выставляется «зачет</a:t>
            </a:r>
            <a:r>
              <a:rPr lang="ru-RU" sz="1800" dirty="0" smtClean="0">
                <a:latin typeface="Arial Narrow" panose="020B0606020202030204" pitchFamily="34" charset="0"/>
              </a:rPr>
              <a:t>» («</a:t>
            </a:r>
            <a:r>
              <a:rPr lang="ru-RU" sz="1800" dirty="0">
                <a:latin typeface="Arial Narrow" panose="020B0606020202030204" pitchFamily="34" charset="0"/>
              </a:rPr>
              <a:t>незачет</a:t>
            </a:r>
            <a:r>
              <a:rPr lang="ru-RU" sz="1800" dirty="0" smtClean="0">
                <a:latin typeface="Arial Narrow" panose="020B0606020202030204" pitchFamily="34" charset="0"/>
              </a:rPr>
              <a:t>»).</a:t>
            </a:r>
          </a:p>
          <a:p>
            <a:pPr marL="0" indent="0">
              <a:buNone/>
            </a:pPr>
            <a:r>
              <a:rPr lang="ru-RU" sz="1800" dirty="0">
                <a:latin typeface="Arial Narrow" panose="020B0606020202030204" pitchFamily="34" charset="0"/>
              </a:rPr>
              <a:t>* </a:t>
            </a:r>
            <a:r>
              <a:rPr lang="ru-RU" sz="1800" i="1" dirty="0">
                <a:latin typeface="Arial Narrow" panose="020B0606020202030204" pitchFamily="34" charset="0"/>
              </a:rPr>
              <a:t>Предлагаемая модель изучения второго ИЯ внедряется с 2018/19 учебного года для учащихся 10-х классов и будет принять поэтапный план перехода на новый </a:t>
            </a:r>
            <a:r>
              <a:rPr lang="ru-RU" sz="1800" i="1" dirty="0" smtClean="0">
                <a:latin typeface="Arial Narrow" panose="020B0606020202030204" pitchFamily="34" charset="0"/>
              </a:rPr>
              <a:t>ТУП</a:t>
            </a:r>
            <a:r>
              <a:rPr lang="ru-RU" sz="1800" dirty="0" smtClean="0">
                <a:latin typeface="Arial Narrow" panose="020B0606020202030204" pitchFamily="34" charset="0"/>
              </a:rPr>
              <a:t>.</a:t>
            </a:r>
            <a:endParaRPr lang="ru-RU" sz="1800" i="1" dirty="0">
              <a:latin typeface="Arial Narrow" panose="020B0606020202030204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 anchor="b"/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Arial Narrow" panose="020B0606020202030204" pitchFamily="34" charset="0"/>
              </a:rPr>
              <a:t>3-летний пилотный проект по обязательному</a:t>
            </a:r>
            <a:r>
              <a:rPr lang="ru-RU" sz="1600" b="1" dirty="0">
                <a:latin typeface="Arial Narrow" panose="020B0606020202030204" pitchFamily="34" charset="0"/>
              </a:rPr>
              <a:t> </a:t>
            </a:r>
            <a:r>
              <a:rPr lang="ru-RU" sz="1600" dirty="0">
                <a:latin typeface="Arial Narrow" panose="020B0606020202030204" pitchFamily="34" charset="0"/>
              </a:rPr>
              <a:t>изучению второго иностранного </a:t>
            </a:r>
            <a:r>
              <a:rPr lang="ru-RU" sz="1600" dirty="0" smtClean="0">
                <a:latin typeface="Arial Narrow" panose="020B0606020202030204" pitchFamily="34" charset="0"/>
              </a:rPr>
              <a:t>языка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i="1" dirty="0" smtClean="0">
                <a:latin typeface="Arial Narrow" panose="020B0606020202030204" pitchFamily="34" charset="0"/>
              </a:rPr>
              <a:t>2018 – 2021 года</a:t>
            </a:r>
            <a:endParaRPr lang="ru-RU" sz="16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44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4772</TotalTime>
  <Words>1628</Words>
  <Application>Microsoft Office PowerPoint</Application>
  <PresentationFormat>Произвольный</PresentationFormat>
  <Paragraphs>338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Ретро</vt:lpstr>
      <vt:lpstr>Обучение второму иностранному языку в Назарбаев Интеллектуальных школах</vt:lpstr>
      <vt:lpstr>Презентация PowerPoint</vt:lpstr>
      <vt:lpstr>Презентация PowerPoint</vt:lpstr>
      <vt:lpstr>Презентация PowerPoint</vt:lpstr>
      <vt:lpstr>Опыт Интеллектуальных школ</vt:lpstr>
      <vt:lpstr>Презентация PowerPoint</vt:lpstr>
      <vt:lpstr>Изучение второго иностранного языка в Интеллектуальных школах на 2018-2019 уч.год</vt:lpstr>
      <vt:lpstr>Цели</vt:lpstr>
      <vt:lpstr>Предлагаемая модель изучения  второго иностранного языка (ИЯ)</vt:lpstr>
      <vt:lpstr>ТУП на 2018-2019гг.</vt:lpstr>
      <vt:lpstr>Ожидаемые результаты</vt:lpstr>
      <vt:lpstr>Требуемый уровень владение языком для поступления в вузы</vt:lpstr>
      <vt:lpstr>Организации-партнеры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второму иностранному языку в Назарбаев Интеллектуальных школах</dc:title>
  <dc:creator>Керимханова Дана Тусупбековна</dc:creator>
  <cp:lastModifiedBy>Kalmenov Samat</cp:lastModifiedBy>
  <cp:revision>223</cp:revision>
  <cp:lastPrinted>2018-08-15T03:56:29Z</cp:lastPrinted>
  <dcterms:created xsi:type="dcterms:W3CDTF">2018-01-24T13:53:20Z</dcterms:created>
  <dcterms:modified xsi:type="dcterms:W3CDTF">2018-08-16T04:25:51Z</dcterms:modified>
</cp:coreProperties>
</file>