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5"/>
  </p:notesMasterIdLst>
  <p:sldIdLst>
    <p:sldId id="256" r:id="rId2"/>
    <p:sldId id="311" r:id="rId3"/>
    <p:sldId id="305" r:id="rId4"/>
    <p:sldId id="306" r:id="rId5"/>
    <p:sldId id="307" r:id="rId6"/>
    <p:sldId id="308" r:id="rId7"/>
    <p:sldId id="309" r:id="rId8"/>
    <p:sldId id="310" r:id="rId9"/>
    <p:sldId id="304" r:id="rId10"/>
    <p:sldId id="298" r:id="rId11"/>
    <p:sldId id="299" r:id="rId12"/>
    <p:sldId id="300" r:id="rId13"/>
    <p:sldId id="293" r:id="rId14"/>
    <p:sldId id="294" r:id="rId15"/>
    <p:sldId id="312" r:id="rId16"/>
    <p:sldId id="314" r:id="rId17"/>
    <p:sldId id="315" r:id="rId18"/>
    <p:sldId id="316" r:id="rId19"/>
    <p:sldId id="317" r:id="rId20"/>
    <p:sldId id="302" r:id="rId21"/>
    <p:sldId id="318" r:id="rId22"/>
    <p:sldId id="321" r:id="rId23"/>
    <p:sldId id="320" r:id="rId24"/>
    <p:sldId id="322" r:id="rId25"/>
    <p:sldId id="323" r:id="rId26"/>
    <p:sldId id="324" r:id="rId27"/>
    <p:sldId id="325" r:id="rId28"/>
    <p:sldId id="327" r:id="rId29"/>
    <p:sldId id="328" r:id="rId30"/>
    <p:sldId id="259" r:id="rId31"/>
    <p:sldId id="329" r:id="rId32"/>
    <p:sldId id="319" r:id="rId33"/>
    <p:sldId id="330" r:id="rId34"/>
    <p:sldId id="344" r:id="rId35"/>
    <p:sldId id="342" r:id="rId36"/>
    <p:sldId id="343" r:id="rId37"/>
    <p:sldId id="338" r:id="rId38"/>
    <p:sldId id="339" r:id="rId39"/>
    <p:sldId id="341" r:id="rId40"/>
    <p:sldId id="345" r:id="rId41"/>
    <p:sldId id="346" r:id="rId42"/>
    <p:sldId id="347" r:id="rId43"/>
    <p:sldId id="348" r:id="rId4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30"/>
    <a:srgbClr val="DEA6B2"/>
    <a:srgbClr val="FBE5C5"/>
    <a:srgbClr val="FFF3F7"/>
    <a:srgbClr val="FFFFD9"/>
    <a:srgbClr val="D4F9CF"/>
    <a:srgbClr val="F4F2FC"/>
    <a:srgbClr val="EBF7E1"/>
    <a:srgbClr val="E1F6D2"/>
    <a:srgbClr val="CBDC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37" autoAdjust="0"/>
  </p:normalViewPr>
  <p:slideViewPr>
    <p:cSldViewPr snapToGrid="0">
      <p:cViewPr varScale="1">
        <p:scale>
          <a:sx n="107" d="100"/>
          <a:sy n="107" d="100"/>
        </p:scale>
        <p:origin x="-9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-340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Kerimkhanova_d\Desktop\&#1060;&#1048;&#1053;&#1040;&#1051;&#1068;&#1053;&#1067;&#1049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Kerimkhanova_d\Desktop\&#1086;&#1087;&#1088;&#1086;&#1089;%202%20&#1080;&#1085;&#1086;&#1089;&#1090;&#1088;&#1072;&#1085;&#1085;&#1099;&#1081;%20&#1103;&#1079;&#1099;&#1082;\&#1060;&#1048;&#1053;&#1040;&#1051;&#1068;&#1053;&#1067;&#1049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Kerimkhanova_d\Desktop\&#1086;&#1087;&#1088;&#1086;&#1089;%202%20&#1080;&#1085;&#1086;&#1089;&#1090;&#1088;&#1072;&#1085;&#1085;&#1099;&#1081;%20&#1103;&#1079;&#1099;&#1082;\&#1060;&#1048;&#1053;&#1040;&#1051;&#1068;&#1053;&#1067;&#104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17332741985999"/>
          <c:y val="5.8144320521921769E-2"/>
          <c:w val="0.67342853218204157"/>
          <c:h val="0.886699091213104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shade val="92000"/>
                    <a:satMod val="130000"/>
                  </a:schemeClr>
                </a:gs>
                <a:gs pos="45000">
                  <a:schemeClr val="accent1">
                    <a:tint val="60000"/>
                    <a:shade val="99000"/>
                    <a:satMod val="120000"/>
                  </a:schemeClr>
                </a:gs>
                <a:gs pos="100000">
                  <a:schemeClr val="accent1">
                    <a:tint val="55000"/>
                    <a:satMod val="140000"/>
                  </a:schemeClr>
                </a:gs>
              </a:gsLst>
              <a:path path="circle">
                <a:fillToRect l="100000" t="100000" r="100000" b="100000"/>
              </a:path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Лист1!$A$2:$A$27</c:f>
              <c:strCache>
                <c:ptCount val="26"/>
                <c:pt idx="0">
                  <c:v>Венгрия</c:v>
                </c:pt>
                <c:pt idx="1">
                  <c:v>Болгария</c:v>
                </c:pt>
                <c:pt idx="2">
                  <c:v>Испания</c:v>
                </c:pt>
                <c:pt idx="3">
                  <c:v>Греция</c:v>
                </c:pt>
                <c:pt idx="4">
                  <c:v>Польша</c:v>
                </c:pt>
                <c:pt idx="5">
                  <c:v>Италия</c:v>
                </c:pt>
                <c:pt idx="6">
                  <c:v>Кипр</c:v>
                </c:pt>
                <c:pt idx="7">
                  <c:v>Норвегия</c:v>
                </c:pt>
                <c:pt idx="8">
                  <c:v>Сербия</c:v>
                </c:pt>
                <c:pt idx="9">
                  <c:v>Австрия</c:v>
                </c:pt>
                <c:pt idx="10">
                  <c:v>Португалия</c:v>
                </c:pt>
                <c:pt idx="11">
                  <c:v>Словения</c:v>
                </c:pt>
                <c:pt idx="12">
                  <c:v>Германия</c:v>
                </c:pt>
                <c:pt idx="13">
                  <c:v>Чехия</c:v>
                </c:pt>
                <c:pt idx="14">
                  <c:v>Люксембург</c:v>
                </c:pt>
                <c:pt idx="15">
                  <c:v>Финляндия</c:v>
                </c:pt>
                <c:pt idx="16">
                  <c:v>Швеция</c:v>
                </c:pt>
                <c:pt idx="17">
                  <c:v>Бельгия</c:v>
                </c:pt>
                <c:pt idx="18">
                  <c:v>Швейцария</c:v>
                </c:pt>
                <c:pt idx="19">
                  <c:v>Словакия</c:v>
                </c:pt>
                <c:pt idx="20">
                  <c:v>Нидерланды</c:v>
                </c:pt>
                <c:pt idx="21">
                  <c:v>Тива</c:v>
                </c:pt>
                <c:pt idx="22">
                  <c:v>Эстония</c:v>
                </c:pt>
                <c:pt idx="23">
                  <c:v>Дания</c:v>
                </c:pt>
                <c:pt idx="24">
                  <c:v>Мальта</c:v>
                </c:pt>
                <c:pt idx="25">
                  <c:v>Латвия</c:v>
                </c:pt>
              </c:strCache>
            </c:strRef>
          </c:cat>
          <c:val>
            <c:numRef>
              <c:f>Лист1!$B$2:$B$27</c:f>
              <c:numCache>
                <c:formatCode>#\ ##0.0</c:formatCode>
                <c:ptCount val="26"/>
                <c:pt idx="0">
                  <c:v>11.1</c:v>
                </c:pt>
                <c:pt idx="1">
                  <c:v>13.7</c:v>
                </c:pt>
                <c:pt idx="2">
                  <c:v>14.3</c:v>
                </c:pt>
                <c:pt idx="3">
                  <c:v>15.3</c:v>
                </c:pt>
                <c:pt idx="4">
                  <c:v>19.2</c:v>
                </c:pt>
                <c:pt idx="5">
                  <c:v>20.100000000000001</c:v>
                </c:pt>
                <c:pt idx="6">
                  <c:v>20.3</c:v>
                </c:pt>
                <c:pt idx="7">
                  <c:v>21.5</c:v>
                </c:pt>
                <c:pt idx="8">
                  <c:v>21.6</c:v>
                </c:pt>
                <c:pt idx="9">
                  <c:v>23.3</c:v>
                </c:pt>
                <c:pt idx="10">
                  <c:v>24.8</c:v>
                </c:pt>
                <c:pt idx="11">
                  <c:v>25.7</c:v>
                </c:pt>
                <c:pt idx="12">
                  <c:v>26.6</c:v>
                </c:pt>
                <c:pt idx="13">
                  <c:v>26.9</c:v>
                </c:pt>
                <c:pt idx="14">
                  <c:v>27.1</c:v>
                </c:pt>
                <c:pt idx="15">
                  <c:v>31.6</c:v>
                </c:pt>
                <c:pt idx="16">
                  <c:v>31.7</c:v>
                </c:pt>
                <c:pt idx="17">
                  <c:v>33.5</c:v>
                </c:pt>
                <c:pt idx="18">
                  <c:v>35.5</c:v>
                </c:pt>
                <c:pt idx="19">
                  <c:v>35.700000000000003</c:v>
                </c:pt>
                <c:pt idx="20">
                  <c:v>37.1</c:v>
                </c:pt>
                <c:pt idx="21">
                  <c:v>39</c:v>
                </c:pt>
                <c:pt idx="22">
                  <c:v>39.1</c:v>
                </c:pt>
                <c:pt idx="23">
                  <c:v>41.2</c:v>
                </c:pt>
                <c:pt idx="24">
                  <c:v>43.2</c:v>
                </c:pt>
                <c:pt idx="25">
                  <c:v>49.3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5000"/>
                    <a:shade val="92000"/>
                    <a:satMod val="130000"/>
                  </a:schemeClr>
                </a:gs>
                <a:gs pos="45000">
                  <a:schemeClr val="accent2">
                    <a:tint val="60000"/>
                    <a:shade val="99000"/>
                    <a:satMod val="120000"/>
                  </a:schemeClr>
                </a:gs>
                <a:gs pos="100000">
                  <a:schemeClr val="accent2">
                    <a:tint val="55000"/>
                    <a:satMod val="140000"/>
                  </a:schemeClr>
                </a:gs>
              </a:gsLst>
              <a:path path="circle">
                <a:fillToRect l="100000" t="100000" r="100000" b="100000"/>
              </a:path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Лист1!$A$2:$A$27</c:f>
              <c:strCache>
                <c:ptCount val="26"/>
                <c:pt idx="0">
                  <c:v>Венгрия</c:v>
                </c:pt>
                <c:pt idx="1">
                  <c:v>Болгария</c:v>
                </c:pt>
                <c:pt idx="2">
                  <c:v>Испания</c:v>
                </c:pt>
                <c:pt idx="3">
                  <c:v>Греция</c:v>
                </c:pt>
                <c:pt idx="4">
                  <c:v>Польша</c:v>
                </c:pt>
                <c:pt idx="5">
                  <c:v>Италия</c:v>
                </c:pt>
                <c:pt idx="6">
                  <c:v>Кипр</c:v>
                </c:pt>
                <c:pt idx="7">
                  <c:v>Норвегия</c:v>
                </c:pt>
                <c:pt idx="8">
                  <c:v>Сербия</c:v>
                </c:pt>
                <c:pt idx="9">
                  <c:v>Австрия</c:v>
                </c:pt>
                <c:pt idx="10">
                  <c:v>Португалия</c:v>
                </c:pt>
                <c:pt idx="11">
                  <c:v>Словения</c:v>
                </c:pt>
                <c:pt idx="12">
                  <c:v>Германия</c:v>
                </c:pt>
                <c:pt idx="13">
                  <c:v>Чехия</c:v>
                </c:pt>
                <c:pt idx="14">
                  <c:v>Люксембург</c:v>
                </c:pt>
                <c:pt idx="15">
                  <c:v>Финляндия</c:v>
                </c:pt>
                <c:pt idx="16">
                  <c:v>Швеция</c:v>
                </c:pt>
                <c:pt idx="17">
                  <c:v>Бельгия</c:v>
                </c:pt>
                <c:pt idx="18">
                  <c:v>Швейцария</c:v>
                </c:pt>
                <c:pt idx="19">
                  <c:v>Словакия</c:v>
                </c:pt>
                <c:pt idx="20">
                  <c:v>Нидерланды</c:v>
                </c:pt>
                <c:pt idx="21">
                  <c:v>Тива</c:v>
                </c:pt>
                <c:pt idx="22">
                  <c:v>Эстония</c:v>
                </c:pt>
                <c:pt idx="23">
                  <c:v>Дания</c:v>
                </c:pt>
                <c:pt idx="24">
                  <c:v>Мальта</c:v>
                </c:pt>
                <c:pt idx="25">
                  <c:v>Латвия</c:v>
                </c:pt>
              </c:strCache>
            </c:strRef>
          </c:cat>
          <c:val>
            <c:numRef>
              <c:f>Лист1!$C$2:$C$27</c:f>
              <c:numCache>
                <c:formatCode>#\ ##0.0</c:formatCode>
                <c:ptCount val="26"/>
                <c:pt idx="0">
                  <c:v>9.1999999999999993</c:v>
                </c:pt>
                <c:pt idx="1">
                  <c:v>11.7</c:v>
                </c:pt>
                <c:pt idx="2">
                  <c:v>12.6</c:v>
                </c:pt>
                <c:pt idx="3">
                  <c:v>12.2</c:v>
                </c:pt>
                <c:pt idx="4">
                  <c:v>19.2</c:v>
                </c:pt>
                <c:pt idx="5">
                  <c:v>16.600000000000001</c:v>
                </c:pt>
                <c:pt idx="6">
                  <c:v>19.2</c:v>
                </c:pt>
                <c:pt idx="7">
                  <c:v>23.9</c:v>
                </c:pt>
                <c:pt idx="8">
                  <c:v>12.3</c:v>
                </c:pt>
                <c:pt idx="9">
                  <c:v>18.899999999999999</c:v>
                </c:pt>
                <c:pt idx="10">
                  <c:v>20.5</c:v>
                </c:pt>
                <c:pt idx="11">
                  <c:v>32.6</c:v>
                </c:pt>
                <c:pt idx="12">
                  <c:v>26.3</c:v>
                </c:pt>
                <c:pt idx="13">
                  <c:v>22.4</c:v>
                </c:pt>
                <c:pt idx="14">
                  <c:v>22</c:v>
                </c:pt>
                <c:pt idx="15">
                  <c:v>29.5</c:v>
                </c:pt>
                <c:pt idx="16">
                  <c:v>29.7</c:v>
                </c:pt>
                <c:pt idx="17">
                  <c:v>23.5</c:v>
                </c:pt>
                <c:pt idx="18">
                  <c:v>34.200000000000003</c:v>
                </c:pt>
                <c:pt idx="19">
                  <c:v>33.5</c:v>
                </c:pt>
                <c:pt idx="20">
                  <c:v>37.1</c:v>
                </c:pt>
                <c:pt idx="21">
                  <c:v>44.7</c:v>
                </c:pt>
                <c:pt idx="22">
                  <c:v>35.1</c:v>
                </c:pt>
                <c:pt idx="23">
                  <c:v>43.1</c:v>
                </c:pt>
                <c:pt idx="24">
                  <c:v>45.7</c:v>
                </c:pt>
                <c:pt idx="25">
                  <c:v>46.1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7769600"/>
        <c:axId val="167771136"/>
      </c:barChart>
      <c:catAx>
        <c:axId val="16776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67771136"/>
        <c:crosses val="autoZero"/>
        <c:auto val="1"/>
        <c:lblAlgn val="ctr"/>
        <c:lblOffset val="100"/>
        <c:noMultiLvlLbl val="0"/>
      </c:catAx>
      <c:valAx>
        <c:axId val="167771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6776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395020113640736"/>
          <c:y val="0.69923319272266449"/>
          <c:w val="0.17487631937887199"/>
          <c:h val="4.04058152974238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[ФИНАЛЬНЫЙ.xlsx]Лист2!$C$1</c:f>
              <c:strCache>
                <c:ptCount val="1"/>
                <c:pt idx="0">
                  <c:v>Пол, 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7906722397693309E-2"/>
                  <c:y val="-6.77318529886930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455445054108961E-2"/>
                  <c:y val="-6.095486413216601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[ФИНАЛЬНЫЙ.xlsx]Лист2!$A$2:$A$3</c:f>
              <c:strCache>
                <c:ptCount val="2"/>
                <c:pt idx="0">
                  <c:v>женский </c:v>
                </c:pt>
                <c:pt idx="1">
                  <c:v>мужской </c:v>
                </c:pt>
              </c:strCache>
            </c:strRef>
          </c:cat>
          <c:val>
            <c:numRef>
              <c:f>[ФИНАЛЬНЫЙ.xlsx]Лист2!$C$2:$C$3</c:f>
              <c:numCache>
                <c:formatCode>0</c:formatCode>
                <c:ptCount val="2"/>
                <c:pt idx="0">
                  <c:v>59.029649595687331</c:v>
                </c:pt>
                <c:pt idx="1">
                  <c:v>40.970350404312669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Лист2!$K$227:$P$227</c:f>
              <c:strCache>
                <c:ptCount val="6"/>
                <c:pt idx="0">
                  <c:v>компетентность преподавателя (профессионализм)</c:v>
                </c:pt>
                <c:pt idx="1">
                  <c:v>личные качества преподавателя</c:v>
                </c:pt>
                <c:pt idx="2">
                  <c:v>методы преподавания</c:v>
                </c:pt>
                <c:pt idx="3">
                  <c:v>интенсивность проведения курса</c:v>
                </c:pt>
                <c:pt idx="4">
                  <c:v>качество используемых учебных материалов (книги, вебсайты, аудио и видеоматериалы и другие)</c:v>
                </c:pt>
                <c:pt idx="5">
                  <c:v>степень удовлетворенности уровнем достиженияжелаемых результатов в изучении второго иностранного языка</c:v>
                </c:pt>
              </c:strCache>
            </c:strRef>
          </c:cat>
          <c:val>
            <c:numRef>
              <c:f>Лист2!$K$248:$P$248</c:f>
              <c:numCache>
                <c:formatCode>0.0</c:formatCode>
                <c:ptCount val="6"/>
                <c:pt idx="0">
                  <c:v>8.0683868074507377</c:v>
                </c:pt>
                <c:pt idx="1">
                  <c:v>8.4141395277677997</c:v>
                </c:pt>
                <c:pt idx="2">
                  <c:v>7.8556148294923984</c:v>
                </c:pt>
                <c:pt idx="3">
                  <c:v>7.3789995616146662</c:v>
                </c:pt>
                <c:pt idx="4">
                  <c:v>7.8132793631584478</c:v>
                </c:pt>
                <c:pt idx="5">
                  <c:v>6.6623831762118897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908160"/>
        <c:axId val="72398336"/>
      </c:barChart>
      <c:catAx>
        <c:axId val="7090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72398336"/>
        <c:crosses val="autoZero"/>
        <c:auto val="1"/>
        <c:lblAlgn val="ctr"/>
        <c:lblOffset val="100"/>
        <c:noMultiLvlLbl val="0"/>
      </c:catAx>
      <c:valAx>
        <c:axId val="723983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70908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268360741288628E-2"/>
          <c:y val="1.503327294265208E-2"/>
          <c:w val="0.9477316392587114"/>
          <c:h val="0.74551773395582188"/>
        </c:manualLayout>
      </c:layout>
      <c:lineChart>
        <c:grouping val="standard"/>
        <c:varyColors val="0"/>
        <c:ser>
          <c:idx val="0"/>
          <c:order val="0"/>
          <c:tx>
            <c:strRef>
              <c:f>Лист2!$I$535</c:f>
              <c:strCache>
                <c:ptCount val="1"/>
                <c:pt idx="0">
                  <c:v>7 класс</c:v>
                </c:pt>
              </c:strCache>
            </c:strRef>
          </c:tx>
          <c:spPr>
            <a:ln w="28575" cap="rnd">
              <a:solidFill>
                <a:srgbClr val="DEA6B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DEA6B2"/>
              </a:solidFill>
              <a:ln w="9525">
                <a:solidFill>
                  <a:srgbClr val="DEA6B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0402014851483113E-2"/>
                  <c:y val="-9.48577845280414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5654159839529116E-2"/>
                  <c:y val="-4.00516399711001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813452420820348E-3"/>
                  <c:y val="-1.98599025027533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5419103398749196E-3"/>
                  <c:y val="-3.9099191693958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413893077052882E-3"/>
                  <c:y val="-3.7167106047050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428447679138095E-3"/>
                  <c:y val="-1.96569925440735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Лист2!$J$534:$O$534</c:f>
              <c:strCache>
                <c:ptCount val="6"/>
                <c:pt idx="0">
                  <c:v>Beginner (A1)</c:v>
                </c:pt>
                <c:pt idx="1">
                  <c:v>Elementary (A2)</c:v>
                </c:pt>
                <c:pt idx="2">
                  <c:v>Pre-Intermediate (B1/ IELTS 3.5-4.0)</c:v>
                </c:pt>
                <c:pt idx="3">
                  <c:v>Intermediate (B1 / IELTS 4.5-5.0)</c:v>
                </c:pt>
                <c:pt idx="4">
                  <c:v>Upper-Intermediate (B2 /  IELTS 5.5-6.0)</c:v>
                </c:pt>
                <c:pt idx="5">
                  <c:v>Advanced (C1 / IELTS 6.5-7.0)</c:v>
                </c:pt>
              </c:strCache>
            </c:strRef>
          </c:cat>
          <c:val>
            <c:numRef>
              <c:f>Лист2!$J$535:$O$535</c:f>
              <c:numCache>
                <c:formatCode>General</c:formatCode>
                <c:ptCount val="6"/>
                <c:pt idx="0">
                  <c:v>74</c:v>
                </c:pt>
                <c:pt idx="1">
                  <c:v>281</c:v>
                </c:pt>
                <c:pt idx="2">
                  <c:v>438</c:v>
                </c:pt>
                <c:pt idx="3">
                  <c:v>289</c:v>
                </c:pt>
                <c:pt idx="4">
                  <c:v>103</c:v>
                </c:pt>
                <c:pt idx="5">
                  <c:v>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Лист2!$I$536</c:f>
              <c:strCache>
                <c:ptCount val="1"/>
                <c:pt idx="0">
                  <c:v>8 класс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4.3454248091405805E-5"/>
                  <c:y val="-5.15897756672983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354106474422515E-2"/>
                  <c:y val="-8.62041827558927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2172336806337575E-2"/>
                  <c:y val="-4.00516399711001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Лист2!$J$534:$O$534</c:f>
              <c:strCache>
                <c:ptCount val="6"/>
                <c:pt idx="0">
                  <c:v>Beginner (A1)</c:v>
                </c:pt>
                <c:pt idx="1">
                  <c:v>Elementary (A2)</c:v>
                </c:pt>
                <c:pt idx="2">
                  <c:v>Pre-Intermediate (B1/ IELTS 3.5-4.0)</c:v>
                </c:pt>
                <c:pt idx="3">
                  <c:v>Intermediate (B1 / IELTS 4.5-5.0)</c:v>
                </c:pt>
                <c:pt idx="4">
                  <c:v>Upper-Intermediate (B2 /  IELTS 5.5-6.0)</c:v>
                </c:pt>
                <c:pt idx="5">
                  <c:v>Advanced (C1 / IELTS 6.5-7.0)</c:v>
                </c:pt>
              </c:strCache>
            </c:strRef>
          </c:cat>
          <c:val>
            <c:numRef>
              <c:f>Лист2!$J$536:$O$536</c:f>
              <c:numCache>
                <c:formatCode>General</c:formatCode>
                <c:ptCount val="6"/>
                <c:pt idx="0">
                  <c:v>35</c:v>
                </c:pt>
                <c:pt idx="1">
                  <c:v>338</c:v>
                </c:pt>
                <c:pt idx="2">
                  <c:v>557</c:v>
                </c:pt>
                <c:pt idx="3">
                  <c:v>563</c:v>
                </c:pt>
                <c:pt idx="4">
                  <c:v>189</c:v>
                </c:pt>
                <c:pt idx="5">
                  <c:v>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Лист2!$I$537</c:f>
              <c:strCache>
                <c:ptCount val="1"/>
                <c:pt idx="0">
                  <c:v>9 класс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0A230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1"/>
            <c:marker>
              <c:spPr>
                <a:solidFill>
                  <a:srgbClr val="F0A230"/>
                </a:solidFill>
                <a:ln w="9525">
                  <a:solidFill>
                    <a:srgbClr val="F0A23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0A230"/>
                </a:solidFill>
                <a:round/>
              </a:ln>
              <a:effectLst/>
            </c:spPr>
          </c:dPt>
          <c:dPt>
            <c:idx val="2"/>
            <c:marker>
              <c:spPr>
                <a:solidFill>
                  <a:srgbClr val="F0A230"/>
                </a:solidFill>
                <a:ln w="9525">
                  <a:solidFill>
                    <a:srgbClr val="F0A23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0A230"/>
                </a:solidFill>
                <a:round/>
              </a:ln>
              <a:effectLst/>
            </c:spPr>
          </c:dPt>
          <c:dPt>
            <c:idx val="3"/>
            <c:marker>
              <c:spPr>
                <a:solidFill>
                  <a:srgbClr val="F0A230"/>
                </a:solidFill>
                <a:ln w="9525">
                  <a:solidFill>
                    <a:srgbClr val="F0A23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0A230"/>
                </a:solidFill>
                <a:round/>
              </a:ln>
              <a:effectLst/>
            </c:spPr>
          </c:dPt>
          <c:dPt>
            <c:idx val="4"/>
            <c:marker>
              <c:spPr>
                <a:solidFill>
                  <a:srgbClr val="F0A230"/>
                </a:solidFill>
                <a:ln w="9525">
                  <a:solidFill>
                    <a:srgbClr val="F0A23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0A230"/>
                </a:solidFill>
                <a:round/>
              </a:ln>
              <a:effectLst/>
            </c:spPr>
          </c:dPt>
          <c:dPt>
            <c:idx val="5"/>
            <c:marker>
              <c:spPr>
                <a:solidFill>
                  <a:srgbClr val="F0A230"/>
                </a:solidFill>
                <a:ln w="9525">
                  <a:solidFill>
                    <a:srgbClr val="F0A23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0A230"/>
                </a:solidFill>
                <a:round/>
              </a:ln>
              <a:effectLst/>
            </c:spPr>
          </c:dPt>
          <c:dLbls>
            <c:dLbl>
              <c:idx val="4"/>
              <c:layout>
                <c:manualLayout>
                  <c:x val="5.0047779110953502E-4"/>
                  <c:y val="-4.58207078191992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2229834864261678E-2"/>
                  <c:y val="-4.00516399711001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Лист2!$J$534:$O$534</c:f>
              <c:strCache>
                <c:ptCount val="6"/>
                <c:pt idx="0">
                  <c:v>Beginner (A1)</c:v>
                </c:pt>
                <c:pt idx="1">
                  <c:v>Elementary (A2)</c:v>
                </c:pt>
                <c:pt idx="2">
                  <c:v>Pre-Intermediate (B1/ IELTS 3.5-4.0)</c:v>
                </c:pt>
                <c:pt idx="3">
                  <c:v>Intermediate (B1 / IELTS 4.5-5.0)</c:v>
                </c:pt>
                <c:pt idx="4">
                  <c:v>Upper-Intermediate (B2 /  IELTS 5.5-6.0)</c:v>
                </c:pt>
                <c:pt idx="5">
                  <c:v>Advanced (C1 / IELTS 6.5-7.0)</c:v>
                </c:pt>
              </c:strCache>
            </c:strRef>
          </c:cat>
          <c:val>
            <c:numRef>
              <c:f>Лист2!$J$537:$O$537</c:f>
              <c:numCache>
                <c:formatCode>General</c:formatCode>
                <c:ptCount val="6"/>
                <c:pt idx="0">
                  <c:v>23</c:v>
                </c:pt>
                <c:pt idx="1">
                  <c:v>109</c:v>
                </c:pt>
                <c:pt idx="2">
                  <c:v>361</c:v>
                </c:pt>
                <c:pt idx="3">
                  <c:v>662</c:v>
                </c:pt>
                <c:pt idx="4">
                  <c:v>394</c:v>
                </c:pt>
                <c:pt idx="5">
                  <c:v>72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Лист2!$I$538</c:f>
              <c:strCache>
                <c:ptCount val="1"/>
                <c:pt idx="0">
                  <c:v>10 класс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7013676025139866E-2"/>
                  <c:y val="-7.1781513135645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4429797331854E-2"/>
                  <c:y val="-2.85135042749020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835929507614084E-2"/>
                  <c:y val="-3.13980381989515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1322363488890992E-2"/>
                  <c:y val="-4.58207078191992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464123857492547E-3"/>
                  <c:y val="-5.44743095913478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6090289702755121E-3"/>
                  <c:y val="-6.02433774394469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Лист2!$J$534:$O$534</c:f>
              <c:strCache>
                <c:ptCount val="6"/>
                <c:pt idx="0">
                  <c:v>Beginner (A1)</c:v>
                </c:pt>
                <c:pt idx="1">
                  <c:v>Elementary (A2)</c:v>
                </c:pt>
                <c:pt idx="2">
                  <c:v>Pre-Intermediate (B1/ IELTS 3.5-4.0)</c:v>
                </c:pt>
                <c:pt idx="3">
                  <c:v>Intermediate (B1 / IELTS 4.5-5.0)</c:v>
                </c:pt>
                <c:pt idx="4">
                  <c:v>Upper-Intermediate (B2 /  IELTS 5.5-6.0)</c:v>
                </c:pt>
                <c:pt idx="5">
                  <c:v>Advanced (C1 / IELTS 6.5-7.0)</c:v>
                </c:pt>
              </c:strCache>
            </c:strRef>
          </c:cat>
          <c:val>
            <c:numRef>
              <c:f>Лист2!$J$538:$O$538</c:f>
              <c:numCache>
                <c:formatCode>General</c:formatCode>
                <c:ptCount val="6"/>
                <c:pt idx="0">
                  <c:v>7</c:v>
                </c:pt>
                <c:pt idx="1">
                  <c:v>43</c:v>
                </c:pt>
                <c:pt idx="2">
                  <c:v>181</c:v>
                </c:pt>
                <c:pt idx="3">
                  <c:v>489</c:v>
                </c:pt>
                <c:pt idx="4">
                  <c:v>506</c:v>
                </c:pt>
                <c:pt idx="5">
                  <c:v>114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Лист2!$I$539</c:f>
              <c:strCache>
                <c:ptCount val="1"/>
                <c:pt idx="0">
                  <c:v>11 класс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3531852991948365E-2"/>
                  <c:y val="-1.69753685787039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181926487201078E-2"/>
                  <c:y val="-4.29361738951496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329306984249139E-2"/>
                  <c:y val="-3.42825721230010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9581451972295172E-2"/>
                  <c:y val="-1.98599025027533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835929507614022E-2"/>
                  <c:y val="-0.1035113863001900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Лист2!$J$534:$O$534</c:f>
              <c:strCache>
                <c:ptCount val="6"/>
                <c:pt idx="0">
                  <c:v>Beginner (A1)</c:v>
                </c:pt>
                <c:pt idx="1">
                  <c:v>Elementary (A2)</c:v>
                </c:pt>
                <c:pt idx="2">
                  <c:v>Pre-Intermediate (B1/ IELTS 3.5-4.0)</c:v>
                </c:pt>
                <c:pt idx="3">
                  <c:v>Intermediate (B1 / IELTS 4.5-5.0)</c:v>
                </c:pt>
                <c:pt idx="4">
                  <c:v>Upper-Intermediate (B2 /  IELTS 5.5-6.0)</c:v>
                </c:pt>
                <c:pt idx="5">
                  <c:v>Advanced (C1 / IELTS 6.5-7.0)</c:v>
                </c:pt>
              </c:strCache>
            </c:strRef>
          </c:cat>
          <c:val>
            <c:numRef>
              <c:f>Лист2!$J$539:$O$539</c:f>
              <c:numCache>
                <c:formatCode>General</c:formatCode>
                <c:ptCount val="6"/>
                <c:pt idx="0">
                  <c:v>4</c:v>
                </c:pt>
                <c:pt idx="1">
                  <c:v>1</c:v>
                </c:pt>
                <c:pt idx="2">
                  <c:v>24</c:v>
                </c:pt>
                <c:pt idx="3">
                  <c:v>185</c:v>
                </c:pt>
                <c:pt idx="4">
                  <c:v>539</c:v>
                </c:pt>
                <c:pt idx="5">
                  <c:v>358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4881664"/>
        <c:axId val="74903936"/>
      </c:lineChart>
      <c:catAx>
        <c:axId val="7488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74903936"/>
        <c:crosses val="autoZero"/>
        <c:auto val="1"/>
        <c:lblAlgn val="ctr"/>
        <c:lblOffset val="100"/>
        <c:noMultiLvlLbl val="0"/>
      </c:catAx>
      <c:valAx>
        <c:axId val="749039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488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953293611623176"/>
          <c:y val="0.9094795426691068"/>
          <c:w val="0.42093403509116623"/>
          <c:h val="4.14799456038144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8D6834-2C65-441E-90CF-D7299AAFFD18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B26D06-0DF9-4CB5-9CD9-77AC6A1040A1}">
      <dgm:prSet phldrT="[Текст]"/>
      <dgm:spPr>
        <a:solidFill>
          <a:schemeClr val="bg1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Китайский язык</a:t>
          </a:r>
          <a:endParaRPr lang="ru-RU" dirty="0">
            <a:latin typeface="Arial Narrow" panose="020B0606020202030204" pitchFamily="34" charset="0"/>
          </a:endParaRPr>
        </a:p>
      </dgm:t>
    </dgm:pt>
    <dgm:pt modelId="{3A48A9FA-305E-48F4-8F92-C8361582DF1C}" type="parTrans" cxnId="{EC3CBE42-9034-43CA-9C50-9CBDA0690E0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EFAD3879-611C-4071-BC26-65A94F4D1E9D}" type="sibTrans" cxnId="{EC3CBE42-9034-43CA-9C50-9CBDA0690E0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5D1607C3-FF9F-419A-B469-E934BDE51AC1}">
      <dgm:prSet phldrT="[Текст]"/>
      <dgm:spPr>
        <a:solidFill>
          <a:schemeClr val="bg1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Французский язык</a:t>
          </a:r>
          <a:endParaRPr lang="ru-RU" dirty="0">
            <a:latin typeface="Arial Narrow" panose="020B0606020202030204" pitchFamily="34" charset="0"/>
          </a:endParaRPr>
        </a:p>
      </dgm:t>
    </dgm:pt>
    <dgm:pt modelId="{ADB981FA-17C6-4E8C-841F-BECBBF289C43}" type="parTrans" cxnId="{9F3EE599-2F6B-42A8-BE6F-4EE7EE1FEE47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E5D4D6E9-4A6D-495A-89A5-BAC19C4A732C}" type="sibTrans" cxnId="{9F3EE599-2F6B-42A8-BE6F-4EE7EE1FEE47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6FAFC352-A4EC-4D2F-8FEE-A00952E87A07}">
      <dgm:prSet phldrT="[Текст]"/>
      <dgm:spPr>
        <a:solidFill>
          <a:schemeClr val="bg1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Немецкий язык</a:t>
          </a:r>
          <a:endParaRPr lang="ru-RU" dirty="0">
            <a:latin typeface="Arial Narrow" panose="020B0606020202030204" pitchFamily="34" charset="0"/>
          </a:endParaRPr>
        </a:p>
      </dgm:t>
    </dgm:pt>
    <dgm:pt modelId="{43115A24-6FED-49AF-A81B-5410179E3628}" type="parTrans" cxnId="{8A259210-E3CF-405B-98AD-9C8299157B58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B1F0D9A3-AF7D-44CF-9195-C9285BDA1FE1}" type="sibTrans" cxnId="{8A259210-E3CF-405B-98AD-9C8299157B58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088DEAB2-5653-4A17-8C48-CDB04D1BA819}">
      <dgm:prSet phldrT="[Текст]"/>
      <dgm:spPr>
        <a:solidFill>
          <a:schemeClr val="bg1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Корейский язык</a:t>
          </a:r>
          <a:endParaRPr lang="ru-RU" dirty="0">
            <a:latin typeface="Arial Narrow" panose="020B0606020202030204" pitchFamily="34" charset="0"/>
          </a:endParaRPr>
        </a:p>
      </dgm:t>
    </dgm:pt>
    <dgm:pt modelId="{7CFAE0FA-2ED2-4C85-BFFC-7009BF09543E}" type="parTrans" cxnId="{BFBFE1EC-230B-40BD-A6B2-5D4910831A7C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D50BA7B8-3C9C-43DC-89B7-1D670F56A103}" type="sibTrans" cxnId="{BFBFE1EC-230B-40BD-A6B2-5D4910831A7C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4F0DCCA1-B246-4283-A54C-8F3A0CB2F1EB}">
      <dgm:prSet phldrT="[Текст]"/>
      <dgm:spPr>
        <a:solidFill>
          <a:schemeClr val="bg1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Японский язык</a:t>
          </a:r>
          <a:endParaRPr lang="ru-RU" dirty="0">
            <a:latin typeface="Arial Narrow" panose="020B0606020202030204" pitchFamily="34" charset="0"/>
          </a:endParaRPr>
        </a:p>
      </dgm:t>
    </dgm:pt>
    <dgm:pt modelId="{A9A7C6EF-B0AC-428F-8824-CF797D473D8A}" type="parTrans" cxnId="{B2E20633-9814-47FD-B227-15B34AEE1B5A}">
      <dgm:prSet/>
      <dgm:spPr/>
      <dgm:t>
        <a:bodyPr/>
        <a:lstStyle/>
        <a:p>
          <a:endParaRPr lang="ru-RU"/>
        </a:p>
      </dgm:t>
    </dgm:pt>
    <dgm:pt modelId="{38F490E6-5650-4009-A507-CD1637E7C080}" type="sibTrans" cxnId="{B2E20633-9814-47FD-B227-15B34AEE1B5A}">
      <dgm:prSet/>
      <dgm:spPr/>
      <dgm:t>
        <a:bodyPr/>
        <a:lstStyle/>
        <a:p>
          <a:endParaRPr lang="ru-RU"/>
        </a:p>
      </dgm:t>
    </dgm:pt>
    <dgm:pt modelId="{11A7DD78-8186-40C8-AB68-DECCB7435288}" type="pres">
      <dgm:prSet presAssocID="{0F8D6834-2C65-441E-90CF-D7299AAFFD1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F634D92-799B-49BF-9F7F-ABCD1527739C}" type="pres">
      <dgm:prSet presAssocID="{0F8D6834-2C65-441E-90CF-D7299AAFFD18}" presName="Name1" presStyleCnt="0"/>
      <dgm:spPr/>
    </dgm:pt>
    <dgm:pt modelId="{1281882F-81DF-4EDB-A45A-F901E6F1F734}" type="pres">
      <dgm:prSet presAssocID="{0F8D6834-2C65-441E-90CF-D7299AAFFD18}" presName="cycle" presStyleCnt="0"/>
      <dgm:spPr/>
    </dgm:pt>
    <dgm:pt modelId="{68D0EA14-3830-49D6-ACE3-66591039855E}" type="pres">
      <dgm:prSet presAssocID="{0F8D6834-2C65-441E-90CF-D7299AAFFD18}" presName="srcNode" presStyleLbl="node1" presStyleIdx="0" presStyleCnt="5"/>
      <dgm:spPr/>
    </dgm:pt>
    <dgm:pt modelId="{22744EE7-ACC2-46D4-99D3-E2BE110CDABF}" type="pres">
      <dgm:prSet presAssocID="{0F8D6834-2C65-441E-90CF-D7299AAFFD18}" presName="conn" presStyleLbl="parChTrans1D2" presStyleIdx="0" presStyleCnt="1"/>
      <dgm:spPr/>
      <dgm:t>
        <a:bodyPr/>
        <a:lstStyle/>
        <a:p>
          <a:endParaRPr lang="ru-RU"/>
        </a:p>
      </dgm:t>
    </dgm:pt>
    <dgm:pt modelId="{2454E7F8-7FC4-41EC-BAA1-6840386E4813}" type="pres">
      <dgm:prSet presAssocID="{0F8D6834-2C65-441E-90CF-D7299AAFFD18}" presName="extraNode" presStyleLbl="node1" presStyleIdx="0" presStyleCnt="5"/>
      <dgm:spPr/>
    </dgm:pt>
    <dgm:pt modelId="{F6FDAD01-9633-4A32-9CCB-FF2DAEEA9E2C}" type="pres">
      <dgm:prSet presAssocID="{0F8D6834-2C65-441E-90CF-D7299AAFFD18}" presName="dstNode" presStyleLbl="node1" presStyleIdx="0" presStyleCnt="5"/>
      <dgm:spPr/>
    </dgm:pt>
    <dgm:pt modelId="{D91D3A75-0418-43C0-BFEF-46E7FB8F7D1F}" type="pres">
      <dgm:prSet presAssocID="{56B26D06-0DF9-4CB5-9CD9-77AC6A1040A1}" presName="text_1" presStyleLbl="node1" presStyleIdx="0" presStyleCnt="5" custScaleX="100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D1331-483D-4FDF-AFCD-239B36361B31}" type="pres">
      <dgm:prSet presAssocID="{56B26D06-0DF9-4CB5-9CD9-77AC6A1040A1}" presName="accent_1" presStyleCnt="0"/>
      <dgm:spPr/>
    </dgm:pt>
    <dgm:pt modelId="{A5744E01-BCA3-4906-8C1B-F6C016DBA363}" type="pres">
      <dgm:prSet presAssocID="{56B26D06-0DF9-4CB5-9CD9-77AC6A1040A1}" presName="accentRepeatNode" presStyleLbl="solidFgAcc1" presStyleIdx="0" presStyleCnt="5"/>
      <dgm:spPr/>
    </dgm:pt>
    <dgm:pt modelId="{45810385-358A-4780-8CEF-83BF3589CA0D}" type="pres">
      <dgm:prSet presAssocID="{5D1607C3-FF9F-419A-B469-E934BDE51AC1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1DB2A-F217-4F55-8BC4-F87A7F3F7040}" type="pres">
      <dgm:prSet presAssocID="{5D1607C3-FF9F-419A-B469-E934BDE51AC1}" presName="accent_2" presStyleCnt="0"/>
      <dgm:spPr/>
    </dgm:pt>
    <dgm:pt modelId="{283B9875-E2B7-4A87-ABD7-D5FF58913437}" type="pres">
      <dgm:prSet presAssocID="{5D1607C3-FF9F-419A-B469-E934BDE51AC1}" presName="accentRepeatNode" presStyleLbl="solidFgAcc1" presStyleIdx="1" presStyleCnt="5"/>
      <dgm:spPr/>
    </dgm:pt>
    <dgm:pt modelId="{AE5BDCED-61D7-4D85-A6A5-10CC6D0C3013}" type="pres">
      <dgm:prSet presAssocID="{6FAFC352-A4EC-4D2F-8FEE-A00952E87A07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85342-A82E-47CE-9282-F381C08A7162}" type="pres">
      <dgm:prSet presAssocID="{6FAFC352-A4EC-4D2F-8FEE-A00952E87A07}" presName="accent_3" presStyleCnt="0"/>
      <dgm:spPr/>
    </dgm:pt>
    <dgm:pt modelId="{86CBCB07-7621-4051-9C43-4B2A1BE220C4}" type="pres">
      <dgm:prSet presAssocID="{6FAFC352-A4EC-4D2F-8FEE-A00952E87A07}" presName="accentRepeatNode" presStyleLbl="solidFgAcc1" presStyleIdx="2" presStyleCnt="5"/>
      <dgm:spPr/>
    </dgm:pt>
    <dgm:pt modelId="{AF547C7D-92C9-43A5-B242-89DC74962DFA}" type="pres">
      <dgm:prSet presAssocID="{088DEAB2-5653-4A17-8C48-CDB04D1BA81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4404-539B-4524-9A51-5351377709C5}" type="pres">
      <dgm:prSet presAssocID="{088DEAB2-5653-4A17-8C48-CDB04D1BA819}" presName="accent_4" presStyleCnt="0"/>
      <dgm:spPr/>
    </dgm:pt>
    <dgm:pt modelId="{2CFA9362-86BA-4719-A645-478FEE94724B}" type="pres">
      <dgm:prSet presAssocID="{088DEAB2-5653-4A17-8C48-CDB04D1BA819}" presName="accentRepeatNode" presStyleLbl="solidFgAcc1" presStyleIdx="3" presStyleCnt="5"/>
      <dgm:spPr/>
    </dgm:pt>
    <dgm:pt modelId="{8CF40982-8F28-4009-9E94-FB32B2D3163E}" type="pres">
      <dgm:prSet presAssocID="{4F0DCCA1-B246-4283-A54C-8F3A0CB2F1E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58FAF-C837-4B1D-B954-0F95A98C555D}" type="pres">
      <dgm:prSet presAssocID="{4F0DCCA1-B246-4283-A54C-8F3A0CB2F1EB}" presName="accent_5" presStyleCnt="0"/>
      <dgm:spPr/>
    </dgm:pt>
    <dgm:pt modelId="{894B04EC-F1E0-4C94-BECF-BBB62E901DB5}" type="pres">
      <dgm:prSet presAssocID="{4F0DCCA1-B246-4283-A54C-8F3A0CB2F1EB}" presName="accentRepeatNode" presStyleLbl="solidFgAcc1" presStyleIdx="4" presStyleCnt="5"/>
      <dgm:spPr/>
    </dgm:pt>
  </dgm:ptLst>
  <dgm:cxnLst>
    <dgm:cxn modelId="{9F3EE599-2F6B-42A8-BE6F-4EE7EE1FEE47}" srcId="{0F8D6834-2C65-441E-90CF-D7299AAFFD18}" destId="{5D1607C3-FF9F-419A-B469-E934BDE51AC1}" srcOrd="1" destOrd="0" parTransId="{ADB981FA-17C6-4E8C-841F-BECBBF289C43}" sibTransId="{E5D4D6E9-4A6D-495A-89A5-BAC19C4A732C}"/>
    <dgm:cxn modelId="{BFBFE1EC-230B-40BD-A6B2-5D4910831A7C}" srcId="{0F8D6834-2C65-441E-90CF-D7299AAFFD18}" destId="{088DEAB2-5653-4A17-8C48-CDB04D1BA819}" srcOrd="3" destOrd="0" parTransId="{7CFAE0FA-2ED2-4C85-BFFC-7009BF09543E}" sibTransId="{D50BA7B8-3C9C-43DC-89B7-1D670F56A103}"/>
    <dgm:cxn modelId="{55E18437-6AC4-45A3-BFE0-AB94F434EFE9}" type="presOf" srcId="{6FAFC352-A4EC-4D2F-8FEE-A00952E87A07}" destId="{AE5BDCED-61D7-4D85-A6A5-10CC6D0C3013}" srcOrd="0" destOrd="0" presId="urn:microsoft.com/office/officeart/2008/layout/VerticalCurvedList"/>
    <dgm:cxn modelId="{713A5B07-4E2B-4995-9484-4FD3006E008F}" type="presOf" srcId="{4F0DCCA1-B246-4283-A54C-8F3A0CB2F1EB}" destId="{8CF40982-8F28-4009-9E94-FB32B2D3163E}" srcOrd="0" destOrd="0" presId="urn:microsoft.com/office/officeart/2008/layout/VerticalCurvedList"/>
    <dgm:cxn modelId="{8A259210-E3CF-405B-98AD-9C8299157B58}" srcId="{0F8D6834-2C65-441E-90CF-D7299AAFFD18}" destId="{6FAFC352-A4EC-4D2F-8FEE-A00952E87A07}" srcOrd="2" destOrd="0" parTransId="{43115A24-6FED-49AF-A81B-5410179E3628}" sibTransId="{B1F0D9A3-AF7D-44CF-9195-C9285BDA1FE1}"/>
    <dgm:cxn modelId="{88B5AACB-781A-4306-8C91-FFF578C3AC7C}" type="presOf" srcId="{0F8D6834-2C65-441E-90CF-D7299AAFFD18}" destId="{11A7DD78-8186-40C8-AB68-DECCB7435288}" srcOrd="0" destOrd="0" presId="urn:microsoft.com/office/officeart/2008/layout/VerticalCurvedList"/>
    <dgm:cxn modelId="{EC3CBE42-9034-43CA-9C50-9CBDA0690E0A}" srcId="{0F8D6834-2C65-441E-90CF-D7299AAFFD18}" destId="{56B26D06-0DF9-4CB5-9CD9-77AC6A1040A1}" srcOrd="0" destOrd="0" parTransId="{3A48A9FA-305E-48F4-8F92-C8361582DF1C}" sibTransId="{EFAD3879-611C-4071-BC26-65A94F4D1E9D}"/>
    <dgm:cxn modelId="{741A4F0C-7C67-4241-B8F4-499F64BA1073}" type="presOf" srcId="{5D1607C3-FF9F-419A-B469-E934BDE51AC1}" destId="{45810385-358A-4780-8CEF-83BF3589CA0D}" srcOrd="0" destOrd="0" presId="urn:microsoft.com/office/officeart/2008/layout/VerticalCurvedList"/>
    <dgm:cxn modelId="{223105F4-94DE-4B72-B4D9-4E679369E751}" type="presOf" srcId="{088DEAB2-5653-4A17-8C48-CDB04D1BA819}" destId="{AF547C7D-92C9-43A5-B242-89DC74962DFA}" srcOrd="0" destOrd="0" presId="urn:microsoft.com/office/officeart/2008/layout/VerticalCurvedList"/>
    <dgm:cxn modelId="{E40CEA26-D72C-4B44-8606-FEDAE617DF08}" type="presOf" srcId="{EFAD3879-611C-4071-BC26-65A94F4D1E9D}" destId="{22744EE7-ACC2-46D4-99D3-E2BE110CDABF}" srcOrd="0" destOrd="0" presId="urn:microsoft.com/office/officeart/2008/layout/VerticalCurvedList"/>
    <dgm:cxn modelId="{C6DA5B6C-47C0-47BA-9997-A6AF7EA6041D}" type="presOf" srcId="{56B26D06-0DF9-4CB5-9CD9-77AC6A1040A1}" destId="{D91D3A75-0418-43C0-BFEF-46E7FB8F7D1F}" srcOrd="0" destOrd="0" presId="urn:microsoft.com/office/officeart/2008/layout/VerticalCurvedList"/>
    <dgm:cxn modelId="{B2E20633-9814-47FD-B227-15B34AEE1B5A}" srcId="{0F8D6834-2C65-441E-90CF-D7299AAFFD18}" destId="{4F0DCCA1-B246-4283-A54C-8F3A0CB2F1EB}" srcOrd="4" destOrd="0" parTransId="{A9A7C6EF-B0AC-428F-8824-CF797D473D8A}" sibTransId="{38F490E6-5650-4009-A507-CD1637E7C080}"/>
    <dgm:cxn modelId="{02A40B13-0F66-4864-819D-C1C11244C0E6}" type="presParOf" srcId="{11A7DD78-8186-40C8-AB68-DECCB7435288}" destId="{3F634D92-799B-49BF-9F7F-ABCD1527739C}" srcOrd="0" destOrd="0" presId="urn:microsoft.com/office/officeart/2008/layout/VerticalCurvedList"/>
    <dgm:cxn modelId="{02D4EF08-2859-471D-9909-1636CFF9BBFD}" type="presParOf" srcId="{3F634D92-799B-49BF-9F7F-ABCD1527739C}" destId="{1281882F-81DF-4EDB-A45A-F901E6F1F734}" srcOrd="0" destOrd="0" presId="urn:microsoft.com/office/officeart/2008/layout/VerticalCurvedList"/>
    <dgm:cxn modelId="{0B722883-9521-430C-8FB9-69DC151075BD}" type="presParOf" srcId="{1281882F-81DF-4EDB-A45A-F901E6F1F734}" destId="{68D0EA14-3830-49D6-ACE3-66591039855E}" srcOrd="0" destOrd="0" presId="urn:microsoft.com/office/officeart/2008/layout/VerticalCurvedList"/>
    <dgm:cxn modelId="{D4503F1D-30B5-492B-A19E-F09EFC8890BB}" type="presParOf" srcId="{1281882F-81DF-4EDB-A45A-F901E6F1F734}" destId="{22744EE7-ACC2-46D4-99D3-E2BE110CDABF}" srcOrd="1" destOrd="0" presId="urn:microsoft.com/office/officeart/2008/layout/VerticalCurvedList"/>
    <dgm:cxn modelId="{A6D335A8-BA18-46E5-A786-CF1E2A31590E}" type="presParOf" srcId="{1281882F-81DF-4EDB-A45A-F901E6F1F734}" destId="{2454E7F8-7FC4-41EC-BAA1-6840386E4813}" srcOrd="2" destOrd="0" presId="urn:microsoft.com/office/officeart/2008/layout/VerticalCurvedList"/>
    <dgm:cxn modelId="{4F1E1992-6BD4-49B7-A765-41DC4754783F}" type="presParOf" srcId="{1281882F-81DF-4EDB-A45A-F901E6F1F734}" destId="{F6FDAD01-9633-4A32-9CCB-FF2DAEEA9E2C}" srcOrd="3" destOrd="0" presId="urn:microsoft.com/office/officeart/2008/layout/VerticalCurvedList"/>
    <dgm:cxn modelId="{BF4660B4-8D64-44E8-8D9F-BDB2B78DD53D}" type="presParOf" srcId="{3F634D92-799B-49BF-9F7F-ABCD1527739C}" destId="{D91D3A75-0418-43C0-BFEF-46E7FB8F7D1F}" srcOrd="1" destOrd="0" presId="urn:microsoft.com/office/officeart/2008/layout/VerticalCurvedList"/>
    <dgm:cxn modelId="{D0EF4E7C-9248-4299-9BE7-78E761B2E247}" type="presParOf" srcId="{3F634D92-799B-49BF-9F7F-ABCD1527739C}" destId="{ECBD1331-483D-4FDF-AFCD-239B36361B31}" srcOrd="2" destOrd="0" presId="urn:microsoft.com/office/officeart/2008/layout/VerticalCurvedList"/>
    <dgm:cxn modelId="{ED0910F5-EFE2-476C-A8F2-10C86A136D84}" type="presParOf" srcId="{ECBD1331-483D-4FDF-AFCD-239B36361B31}" destId="{A5744E01-BCA3-4906-8C1B-F6C016DBA363}" srcOrd="0" destOrd="0" presId="urn:microsoft.com/office/officeart/2008/layout/VerticalCurvedList"/>
    <dgm:cxn modelId="{1BD2ACC2-E84A-4780-8A20-F476E6C6393A}" type="presParOf" srcId="{3F634D92-799B-49BF-9F7F-ABCD1527739C}" destId="{45810385-358A-4780-8CEF-83BF3589CA0D}" srcOrd="3" destOrd="0" presId="urn:microsoft.com/office/officeart/2008/layout/VerticalCurvedList"/>
    <dgm:cxn modelId="{8EA5CCA3-6575-4980-9172-026693608D40}" type="presParOf" srcId="{3F634D92-799B-49BF-9F7F-ABCD1527739C}" destId="{7A61DB2A-F217-4F55-8BC4-F87A7F3F7040}" srcOrd="4" destOrd="0" presId="urn:microsoft.com/office/officeart/2008/layout/VerticalCurvedList"/>
    <dgm:cxn modelId="{59CA683A-29A8-4D2B-882C-9A75B3636D37}" type="presParOf" srcId="{7A61DB2A-F217-4F55-8BC4-F87A7F3F7040}" destId="{283B9875-E2B7-4A87-ABD7-D5FF58913437}" srcOrd="0" destOrd="0" presId="urn:microsoft.com/office/officeart/2008/layout/VerticalCurvedList"/>
    <dgm:cxn modelId="{425FE617-9CCB-4EE5-AE24-9AA33BC57059}" type="presParOf" srcId="{3F634D92-799B-49BF-9F7F-ABCD1527739C}" destId="{AE5BDCED-61D7-4D85-A6A5-10CC6D0C3013}" srcOrd="5" destOrd="0" presId="urn:microsoft.com/office/officeart/2008/layout/VerticalCurvedList"/>
    <dgm:cxn modelId="{1D082AA1-B7FE-495F-BA60-5243165F4F14}" type="presParOf" srcId="{3F634D92-799B-49BF-9F7F-ABCD1527739C}" destId="{4FB85342-A82E-47CE-9282-F381C08A7162}" srcOrd="6" destOrd="0" presId="urn:microsoft.com/office/officeart/2008/layout/VerticalCurvedList"/>
    <dgm:cxn modelId="{66B32C79-B951-4065-B705-7F7B5FB1F13B}" type="presParOf" srcId="{4FB85342-A82E-47CE-9282-F381C08A7162}" destId="{86CBCB07-7621-4051-9C43-4B2A1BE220C4}" srcOrd="0" destOrd="0" presId="urn:microsoft.com/office/officeart/2008/layout/VerticalCurvedList"/>
    <dgm:cxn modelId="{2ABFEB05-1AC1-48B2-A8C0-8331B38023F9}" type="presParOf" srcId="{3F634D92-799B-49BF-9F7F-ABCD1527739C}" destId="{AF547C7D-92C9-43A5-B242-89DC74962DFA}" srcOrd="7" destOrd="0" presId="urn:microsoft.com/office/officeart/2008/layout/VerticalCurvedList"/>
    <dgm:cxn modelId="{1C61CCD4-5B7D-4BD8-80B9-14A98D3C5F9F}" type="presParOf" srcId="{3F634D92-799B-49BF-9F7F-ABCD1527739C}" destId="{F9604404-539B-4524-9A51-5351377709C5}" srcOrd="8" destOrd="0" presId="urn:microsoft.com/office/officeart/2008/layout/VerticalCurvedList"/>
    <dgm:cxn modelId="{14BFA9C3-D95A-4153-9365-7FCEBD6028F0}" type="presParOf" srcId="{F9604404-539B-4524-9A51-5351377709C5}" destId="{2CFA9362-86BA-4719-A645-478FEE94724B}" srcOrd="0" destOrd="0" presId="urn:microsoft.com/office/officeart/2008/layout/VerticalCurvedList"/>
    <dgm:cxn modelId="{A7821778-DF20-4752-ADBB-C516D791BB05}" type="presParOf" srcId="{3F634D92-799B-49BF-9F7F-ABCD1527739C}" destId="{8CF40982-8F28-4009-9E94-FB32B2D3163E}" srcOrd="9" destOrd="0" presId="urn:microsoft.com/office/officeart/2008/layout/VerticalCurvedList"/>
    <dgm:cxn modelId="{C9A254D4-42C8-46B8-A6DC-05E36F4261D1}" type="presParOf" srcId="{3F634D92-799B-49BF-9F7F-ABCD1527739C}" destId="{7A058FAF-C837-4B1D-B954-0F95A98C555D}" srcOrd="10" destOrd="0" presId="urn:microsoft.com/office/officeart/2008/layout/VerticalCurvedList"/>
    <dgm:cxn modelId="{E6E71238-8625-405E-AFC8-5BF0E77C8D4C}" type="presParOf" srcId="{7A058FAF-C837-4B1D-B954-0F95A98C555D}" destId="{894B04EC-F1E0-4C94-BECF-BBB62E901DB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44EE7-ACC2-46D4-99D3-E2BE110CDABF}">
      <dsp:nvSpPr>
        <dsp:cNvPr id="0" name=""/>
        <dsp:cNvSpPr/>
      </dsp:nvSpPr>
      <dsp:spPr>
        <a:xfrm>
          <a:off x="-5448148" y="-833746"/>
          <a:ext cx="6483463" cy="6483463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1D3A75-0418-43C0-BFEF-46E7FB8F7D1F}">
      <dsp:nvSpPr>
        <dsp:cNvPr id="0" name=""/>
        <dsp:cNvSpPr/>
      </dsp:nvSpPr>
      <dsp:spPr>
        <a:xfrm>
          <a:off x="444883" y="300901"/>
          <a:ext cx="4664337" cy="602188"/>
        </a:xfrm>
        <a:prstGeom prst="rect">
          <a:avLst/>
        </a:prstGeom>
        <a:solidFill>
          <a:schemeClr val="bg1"/>
        </a:solidFill>
        <a:ln>
          <a:solidFill>
            <a:schemeClr val="tx2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7987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Arial Narrow" panose="020B0606020202030204" pitchFamily="34" charset="0"/>
            </a:rPr>
            <a:t>Китайский язык</a:t>
          </a:r>
          <a:endParaRPr lang="ru-RU" sz="3300" kern="1200" dirty="0">
            <a:latin typeface="Arial Narrow" panose="020B0606020202030204" pitchFamily="34" charset="0"/>
          </a:endParaRPr>
        </a:p>
      </dsp:txBody>
      <dsp:txXfrm>
        <a:off x="444883" y="300901"/>
        <a:ext cx="4664337" cy="602188"/>
      </dsp:txXfrm>
    </dsp:sp>
    <dsp:sp modelId="{A5744E01-BCA3-4906-8C1B-F6C016DBA363}">
      <dsp:nvSpPr>
        <dsp:cNvPr id="0" name=""/>
        <dsp:cNvSpPr/>
      </dsp:nvSpPr>
      <dsp:spPr>
        <a:xfrm>
          <a:off x="74609" y="225628"/>
          <a:ext cx="752736" cy="7527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5810385-358A-4780-8CEF-83BF3589CA0D}">
      <dsp:nvSpPr>
        <dsp:cNvPr id="0" name=""/>
        <dsp:cNvSpPr/>
      </dsp:nvSpPr>
      <dsp:spPr>
        <a:xfrm>
          <a:off x="882488" y="1203896"/>
          <a:ext cx="4220638" cy="602188"/>
        </a:xfrm>
        <a:prstGeom prst="rect">
          <a:avLst/>
        </a:prstGeom>
        <a:solidFill>
          <a:schemeClr val="bg1"/>
        </a:solidFill>
        <a:ln>
          <a:solidFill>
            <a:schemeClr val="tx2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7987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Arial Narrow" panose="020B0606020202030204" pitchFamily="34" charset="0"/>
            </a:rPr>
            <a:t>Французский язык</a:t>
          </a:r>
          <a:endParaRPr lang="ru-RU" sz="3300" kern="1200" dirty="0">
            <a:latin typeface="Arial Narrow" panose="020B0606020202030204" pitchFamily="34" charset="0"/>
          </a:endParaRPr>
        </a:p>
      </dsp:txBody>
      <dsp:txXfrm>
        <a:off x="882488" y="1203896"/>
        <a:ext cx="4220638" cy="602188"/>
      </dsp:txXfrm>
    </dsp:sp>
    <dsp:sp modelId="{283B9875-E2B7-4A87-ABD7-D5FF58913437}">
      <dsp:nvSpPr>
        <dsp:cNvPr id="0" name=""/>
        <dsp:cNvSpPr/>
      </dsp:nvSpPr>
      <dsp:spPr>
        <a:xfrm>
          <a:off x="506120" y="1128622"/>
          <a:ext cx="752736" cy="7527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E5BDCED-61D7-4D85-A6A5-10CC6D0C3013}">
      <dsp:nvSpPr>
        <dsp:cNvPr id="0" name=""/>
        <dsp:cNvSpPr/>
      </dsp:nvSpPr>
      <dsp:spPr>
        <a:xfrm>
          <a:off x="1014927" y="2106890"/>
          <a:ext cx="4088198" cy="602188"/>
        </a:xfrm>
        <a:prstGeom prst="rect">
          <a:avLst/>
        </a:prstGeom>
        <a:solidFill>
          <a:schemeClr val="bg1"/>
        </a:solidFill>
        <a:ln>
          <a:solidFill>
            <a:schemeClr val="tx2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7987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Arial Narrow" panose="020B0606020202030204" pitchFamily="34" charset="0"/>
            </a:rPr>
            <a:t>Немецкий язык</a:t>
          </a:r>
          <a:endParaRPr lang="ru-RU" sz="3300" kern="1200" dirty="0">
            <a:latin typeface="Arial Narrow" panose="020B0606020202030204" pitchFamily="34" charset="0"/>
          </a:endParaRPr>
        </a:p>
      </dsp:txBody>
      <dsp:txXfrm>
        <a:off x="1014927" y="2106890"/>
        <a:ext cx="4088198" cy="602188"/>
      </dsp:txXfrm>
    </dsp:sp>
    <dsp:sp modelId="{86CBCB07-7621-4051-9C43-4B2A1BE220C4}">
      <dsp:nvSpPr>
        <dsp:cNvPr id="0" name=""/>
        <dsp:cNvSpPr/>
      </dsp:nvSpPr>
      <dsp:spPr>
        <a:xfrm>
          <a:off x="638559" y="2031616"/>
          <a:ext cx="752736" cy="7527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F547C7D-92C9-43A5-B242-89DC74962DFA}">
      <dsp:nvSpPr>
        <dsp:cNvPr id="0" name=""/>
        <dsp:cNvSpPr/>
      </dsp:nvSpPr>
      <dsp:spPr>
        <a:xfrm>
          <a:off x="882488" y="3009884"/>
          <a:ext cx="4220638" cy="602188"/>
        </a:xfrm>
        <a:prstGeom prst="rect">
          <a:avLst/>
        </a:prstGeom>
        <a:solidFill>
          <a:schemeClr val="bg1"/>
        </a:solidFill>
        <a:ln>
          <a:solidFill>
            <a:schemeClr val="tx2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7987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Arial Narrow" panose="020B0606020202030204" pitchFamily="34" charset="0"/>
            </a:rPr>
            <a:t>Корейский язык</a:t>
          </a:r>
          <a:endParaRPr lang="ru-RU" sz="3300" kern="1200" dirty="0">
            <a:latin typeface="Arial Narrow" panose="020B0606020202030204" pitchFamily="34" charset="0"/>
          </a:endParaRPr>
        </a:p>
      </dsp:txBody>
      <dsp:txXfrm>
        <a:off x="882488" y="3009884"/>
        <a:ext cx="4220638" cy="602188"/>
      </dsp:txXfrm>
    </dsp:sp>
    <dsp:sp modelId="{2CFA9362-86BA-4719-A645-478FEE94724B}">
      <dsp:nvSpPr>
        <dsp:cNvPr id="0" name=""/>
        <dsp:cNvSpPr/>
      </dsp:nvSpPr>
      <dsp:spPr>
        <a:xfrm>
          <a:off x="506120" y="2934611"/>
          <a:ext cx="752736" cy="7527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CF40982-8F28-4009-9E94-FB32B2D3163E}">
      <dsp:nvSpPr>
        <dsp:cNvPr id="0" name=""/>
        <dsp:cNvSpPr/>
      </dsp:nvSpPr>
      <dsp:spPr>
        <a:xfrm>
          <a:off x="450977" y="3912879"/>
          <a:ext cx="4652149" cy="602188"/>
        </a:xfrm>
        <a:prstGeom prst="rect">
          <a:avLst/>
        </a:prstGeom>
        <a:solidFill>
          <a:schemeClr val="bg1"/>
        </a:solidFill>
        <a:ln>
          <a:solidFill>
            <a:schemeClr val="tx2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7987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Arial Narrow" panose="020B0606020202030204" pitchFamily="34" charset="0"/>
            </a:rPr>
            <a:t>Японский язык</a:t>
          </a:r>
          <a:endParaRPr lang="ru-RU" sz="3300" kern="1200" dirty="0">
            <a:latin typeface="Arial Narrow" panose="020B0606020202030204" pitchFamily="34" charset="0"/>
          </a:endParaRPr>
        </a:p>
      </dsp:txBody>
      <dsp:txXfrm>
        <a:off x="450977" y="3912879"/>
        <a:ext cx="4652149" cy="602188"/>
      </dsp:txXfrm>
    </dsp:sp>
    <dsp:sp modelId="{894B04EC-F1E0-4C94-BECF-BBB62E901DB5}">
      <dsp:nvSpPr>
        <dsp:cNvPr id="0" name=""/>
        <dsp:cNvSpPr/>
      </dsp:nvSpPr>
      <dsp:spPr>
        <a:xfrm>
          <a:off x="74609" y="3837605"/>
          <a:ext cx="752736" cy="7527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C1F0A-B9DD-4E42-8CF1-4791DF039928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C18E9-DA6E-4FEA-A7DE-BB221EF46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741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C18E9-DA6E-4FEA-A7DE-BB221EF4673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63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03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34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01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10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9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63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4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292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384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2013C5-D453-4AD4-9CEB-E8C532665C74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27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13C5-D453-4AD4-9CEB-E8C532665C74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84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2013C5-D453-4AD4-9CEB-E8C532665C74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589096F-B82C-4E23-8713-DB8F3E2C49F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ppsso.eurostat.ec.europa.eu/nui/submitViewTableAction.do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eurostat/statistics-explained/index.php?title=Foreign_language_skills_statistics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stat/statistics-explained/images/3/3f/Foreign_language_learning_in_the_European_Union_(Data_from_2015)_final.png" TargetMode="External"/><Relationship Id="rId2" Type="http://schemas.openxmlformats.org/officeDocument/2006/relationships/hyperlink" Target="http://ec.europa.eu/eurostat/documents/2995521/7879483/3-23022017-AP-EN.pdf/80715559-72ba-4c19-b341-7ddb42dd61a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stat/statistics-explained/index.php?title=Foreign_language_skills_statistics" TargetMode="External"/><Relationship Id="rId2" Type="http://schemas.openxmlformats.org/officeDocument/2006/relationships/hyperlink" Target="http://www.pewresearch.org/fact-tank/2015/07/13/learning-a-foreign-language-a-must-in-europe-not-so-in-america/ft_15-07-13_foreignlanguage_histogra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h.gov/news-events/nih-research-matters/bilingual-effects-brain" TargetMode="External"/><Relationship Id="rId2" Type="http://schemas.openxmlformats.org/officeDocument/2006/relationships/hyperlink" Target="http://www.bbc.com/news/health-2763499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gnifit.com/ru/science/cognitive-skills/inhibitio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st.com/blogs/prospero/2014/03/language-stud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engrinews.kz/science/frantsuzskie-standartyi-obrazovaniya-v-kazahstane-30359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2628" y="1234812"/>
            <a:ext cx="10270548" cy="23876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Arial Narrow" panose="020B0606020202030204" pitchFamily="34" charset="0"/>
              </a:rPr>
              <a:t>Внедрение второго иностранного языка в Назарбаев Интеллектуальных школах</a:t>
            </a:r>
            <a:endParaRPr lang="ru-RU" sz="6000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2628" y="4764991"/>
            <a:ext cx="9144000" cy="822772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Департамент по развитию Назарбаев Интеллектуальных школ</a:t>
            </a:r>
          </a:p>
          <a:p>
            <a:r>
              <a:rPr lang="ru-RU" sz="1400" b="1" dirty="0" smtClean="0"/>
              <a:t>Центр образовательных программ</a:t>
            </a:r>
          </a:p>
          <a:p>
            <a:r>
              <a:rPr lang="ru-RU" sz="1400" b="1" dirty="0" smtClean="0"/>
              <a:t>август, 2018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825759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746" y="204182"/>
            <a:ext cx="10058400" cy="627797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 Narrow" panose="020B0606020202030204" pitchFamily="34" charset="0"/>
              </a:rPr>
              <a:t>Как это начиналось… </a:t>
            </a:r>
            <a:endParaRPr lang="ru-RU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049540"/>
              </p:ext>
            </p:extLst>
          </p:nvPr>
        </p:nvGraphicFramePr>
        <p:xfrm>
          <a:off x="378128" y="1070280"/>
          <a:ext cx="5431002" cy="54681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24293"/>
                <a:gridCol w="799627"/>
                <a:gridCol w="686305"/>
                <a:gridCol w="2220777"/>
              </a:tblGrid>
              <a:tr h="422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Школа 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начала изучения 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 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Примечание 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2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Назарбаев 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Интеллектуальная школа </a:t>
                      </a: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химико-биологического направления города Усть-Каменогорск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2010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Китайский язык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Обучение</a:t>
                      </a:r>
                      <a:r>
                        <a:rPr lang="ru-RU" sz="1200" baseline="0" dirty="0" smtClean="0">
                          <a:effectLst/>
                          <a:latin typeface="Arial Narrow" panose="020B0606020202030204" pitchFamily="34" charset="0"/>
                        </a:rPr>
                        <a:t> учащихся 7-8 классов велось 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штатными сотрудниками. 9</a:t>
                      </a:r>
                      <a:r>
                        <a:rPr lang="ru-RU" sz="1200" baseline="0" dirty="0" smtClean="0">
                          <a:effectLst/>
                          <a:latin typeface="Arial Narrow" panose="020B0606020202030204" pitchFamily="34" charset="0"/>
                        </a:rPr>
                        <a:t> выпускников 2016 года поступили в вузы КНР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61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Назарбаев 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Интеллектуальная школа </a:t>
                      </a: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физико-математического направления г. Кокшетау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Немецкий язык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С 2010 года при поддержке Посольства Федеративной Республики Германии и Гете Института ведется работа в рамках проекта «Школы: партнеры будущего».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Школе</a:t>
                      </a:r>
                      <a:r>
                        <a:rPr lang="ru-RU" sz="1200" baseline="0" dirty="0" smtClean="0">
                          <a:effectLst/>
                          <a:latin typeface="Arial Narrow" panose="020B0606020202030204" pitchFamily="34" charset="0"/>
                        </a:rPr>
                        <a:t> была оказана с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понсорская помощь в учебно-методической литературе по немецкому языку, методическая помощь преподавателям немецкого языка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58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Назарбаев 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Интеллектуальная школа </a:t>
                      </a: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физико-математического направления г. Талдыкорган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2011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Корейский язык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Обучение</a:t>
                      </a:r>
                      <a:r>
                        <a:rPr lang="ru-RU" sz="1200" baseline="0" dirty="0" smtClean="0">
                          <a:effectLst/>
                          <a:latin typeface="Arial Narrow" panose="020B0606020202030204" pitchFamily="34" charset="0"/>
                        </a:rPr>
                        <a:t> учащихся велось 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штатными сотрудниками. </a:t>
                      </a:r>
                      <a:r>
                        <a:rPr lang="ru-RU" sz="1200" kern="1200" dirty="0" smtClean="0">
                          <a:effectLst/>
                          <a:latin typeface="Arial Narrow" panose="020B0606020202030204" pitchFamily="34" charset="0"/>
                        </a:rPr>
                        <a:t>В этом же году было организовано сотрудничество с Корейским центром в г. Алматы. Сотрудничество</a:t>
                      </a:r>
                      <a:r>
                        <a:rPr lang="ru-RU" sz="120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kern="1200" dirty="0" smtClean="0">
                          <a:effectLst/>
                          <a:latin typeface="Arial Narrow" panose="020B0606020202030204" pitchFamily="34" charset="0"/>
                        </a:rPr>
                        <a:t>с частной школой `</a:t>
                      </a:r>
                      <a:r>
                        <a:rPr lang="ru-RU" sz="1200" kern="1200" dirty="0" err="1" smtClean="0">
                          <a:effectLst/>
                          <a:latin typeface="Arial Narrow" panose="020B0606020202030204" pitchFamily="34" charset="0"/>
                        </a:rPr>
                        <a:t>Тандже</a:t>
                      </a:r>
                      <a:r>
                        <a:rPr lang="ru-RU" sz="1200" kern="1200" dirty="0" smtClean="0">
                          <a:effectLst/>
                          <a:latin typeface="Arial Narrow" panose="020B0606020202030204" pitchFamily="34" charset="0"/>
                        </a:rPr>
                        <a:t>` г. Сеул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150806" y="3193798"/>
            <a:ext cx="5400224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i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«Организация </a:t>
            </a:r>
            <a:r>
              <a:rPr lang="ru-RU" sz="14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занятий с привлечением казахстанских специалистов по обучению французскому, немецкому и китайскому языкам и языковому погружению учащихся, поступающих в Университеты для расширения возможности обучения на </a:t>
            </a:r>
            <a:r>
              <a:rPr lang="ru-RU" sz="1400" i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бакалавриате</a:t>
            </a:r>
            <a:r>
              <a:rPr lang="ru-RU" sz="14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Германии, Франции, где высшее образование бесплатное, и в Китае на </a:t>
            </a:r>
            <a:r>
              <a:rPr lang="ru-RU" sz="1400" i="1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грантовой</a:t>
            </a:r>
            <a:r>
              <a:rPr lang="ru-RU" sz="14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основе» (</a:t>
            </a:r>
            <a:r>
              <a:rPr lang="ru-RU" sz="1400" b="1" i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редакция от 27/03/2015</a:t>
            </a:r>
            <a:r>
              <a:rPr lang="ru-RU" sz="1400" i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400" i="1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r>
              <a:rPr lang="ru-RU" sz="1400" i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«Организация   </a:t>
            </a:r>
            <a:r>
              <a:rPr lang="ru-RU" sz="1400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занятий с привлечением казахстанских и иностранных специалистов по обучению французскому, немецкому, корейскому, японскому и китайскому языкам и языковому погружению учащихся для расширения языковых знаний и </a:t>
            </a:r>
            <a:r>
              <a:rPr lang="ru-RU" sz="1400" i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компетенций» (</a:t>
            </a:r>
            <a:r>
              <a:rPr lang="ru-RU" sz="1400" b="1" i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редакция от 29/11/2017)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030946" y="1186582"/>
            <a:ext cx="5801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2015 году АОО утвержден </a:t>
            </a:r>
            <a:r>
              <a:rPr lang="ru-RU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мероприятий на 2015 – 2018 годы по обучению и воспитанию учащихся Интеллектуальных школ,  имеющих экстраординарные способности, выявленные при конкурсном отборе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30946" y="1186582"/>
            <a:ext cx="5639944" cy="12003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25050" y="2714091"/>
            <a:ext cx="203805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 4 Плана: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747819" y="2714091"/>
            <a:ext cx="1936955" cy="41088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>
            <a:endCxn id="14" idx="0"/>
          </p:cNvCxnSpPr>
          <p:nvPr/>
        </p:nvCxnSpPr>
        <p:spPr>
          <a:xfrm>
            <a:off x="8716296" y="2386911"/>
            <a:ext cx="1" cy="327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Левая фигурная скобка 16"/>
          <p:cNvSpPr/>
          <p:nvPr/>
        </p:nvSpPr>
        <p:spPr>
          <a:xfrm>
            <a:off x="5904779" y="3124973"/>
            <a:ext cx="365887" cy="320310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Левая фигурная скобка 17"/>
          <p:cNvSpPr/>
          <p:nvPr/>
        </p:nvSpPr>
        <p:spPr>
          <a:xfrm flipH="1">
            <a:off x="11487341" y="3124971"/>
            <a:ext cx="334805" cy="320310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609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187" y="1373785"/>
            <a:ext cx="11242205" cy="4073286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latin typeface="Arial Narrow" panose="020B0606020202030204" pitchFamily="34" charset="0"/>
              </a:rPr>
              <a:t>Утверждены:</a:t>
            </a:r>
          </a:p>
          <a:p>
            <a:pPr algn="just"/>
            <a:endParaRPr lang="ru-RU" b="1" dirty="0">
              <a:latin typeface="Arial Narrow" panose="020B0606020202030204" pitchFamily="34" charset="0"/>
            </a:endParaRPr>
          </a:p>
          <a:p>
            <a:pPr algn="just"/>
            <a:r>
              <a:rPr lang="ru-RU" dirty="0">
                <a:latin typeface="Arial Narrow" panose="020B0606020202030204" pitchFamily="34" charset="0"/>
              </a:rPr>
              <a:t>Перечень рекомендуемых учебников, УМК, дополнительной, художественной, научно-познавательной и справочной литературы, разрешенных к использованию в 1-12 </a:t>
            </a:r>
            <a:r>
              <a:rPr lang="ru-RU" dirty="0" smtClean="0">
                <a:latin typeface="Arial Narrow" panose="020B0606020202030204" pitchFamily="34" charset="0"/>
              </a:rPr>
              <a:t>классах (решение </a:t>
            </a:r>
            <a:r>
              <a:rPr lang="ru-RU" dirty="0">
                <a:latin typeface="Arial Narrow" panose="020B0606020202030204" pitchFamily="34" charset="0"/>
              </a:rPr>
              <a:t>Правления АОО от 26 декабря 2012 г</a:t>
            </a:r>
            <a:r>
              <a:rPr lang="ru-RU" dirty="0" smtClean="0">
                <a:latin typeface="Arial Narrow" panose="020B0606020202030204" pitchFamily="34" charset="0"/>
              </a:rPr>
              <a:t>., протокол </a:t>
            </a:r>
            <a:r>
              <a:rPr lang="ru-RU" dirty="0">
                <a:latin typeface="Arial Narrow" panose="020B0606020202030204" pitchFamily="34" charset="0"/>
              </a:rPr>
              <a:t>№62</a:t>
            </a:r>
            <a:r>
              <a:rPr lang="ru-RU" dirty="0" smtClean="0">
                <a:latin typeface="Arial Narrow" panose="020B0606020202030204" pitchFamily="34" charset="0"/>
              </a:rPr>
              <a:t>);</a:t>
            </a:r>
            <a:endParaRPr lang="ru-RU" dirty="0">
              <a:latin typeface="Arial Narrow" panose="020B0606020202030204" pitchFamily="34" charset="0"/>
            </a:endParaRPr>
          </a:p>
          <a:p>
            <a:pPr algn="just"/>
            <a:r>
              <a:rPr lang="ru-RU" dirty="0">
                <a:latin typeface="Arial Narrow" panose="020B0606020202030204" pitchFamily="34" charset="0"/>
              </a:rPr>
              <a:t> </a:t>
            </a:r>
            <a:endParaRPr lang="ru-RU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dirty="0" smtClean="0">
                <a:latin typeface="Arial Narrow" panose="020B0606020202030204" pitchFamily="34" charset="0"/>
              </a:rPr>
              <a:t>программа </a:t>
            </a:r>
            <a:r>
              <a:rPr lang="ru-RU" dirty="0">
                <a:latin typeface="Arial Narrow" panose="020B0606020202030204" pitchFamily="34" charset="0"/>
              </a:rPr>
              <a:t>элективных курсов по </a:t>
            </a:r>
            <a:r>
              <a:rPr lang="ru-RU" b="1" dirty="0">
                <a:latin typeface="Arial Narrow" panose="020B0606020202030204" pitchFamily="34" charset="0"/>
              </a:rPr>
              <a:t>немецкому, французскому </a:t>
            </a:r>
            <a:r>
              <a:rPr lang="ru-RU" dirty="0">
                <a:latin typeface="Arial Narrow" panose="020B0606020202030204" pitchFamily="34" charset="0"/>
              </a:rPr>
              <a:t>(начинающий уровень, А1, А2) и </a:t>
            </a:r>
            <a:r>
              <a:rPr lang="ru-RU" b="1" dirty="0">
                <a:latin typeface="Arial Narrow" panose="020B0606020202030204" pitchFamily="34" charset="0"/>
              </a:rPr>
              <a:t>китайскому языкам</a:t>
            </a:r>
            <a:r>
              <a:rPr lang="ru-RU" dirty="0">
                <a:latin typeface="Arial Narrow" panose="020B0606020202030204" pitchFamily="34" charset="0"/>
              </a:rPr>
              <a:t> (начинающий уровень) на 102 </a:t>
            </a:r>
            <a:r>
              <a:rPr lang="ru-RU" dirty="0" smtClean="0">
                <a:latin typeface="Arial Narrow" panose="020B0606020202030204" pitchFamily="34" charset="0"/>
              </a:rPr>
              <a:t>урока (решение </a:t>
            </a:r>
            <a:r>
              <a:rPr lang="ru-RU" dirty="0">
                <a:latin typeface="Arial Narrow" panose="020B0606020202030204" pitchFamily="34" charset="0"/>
              </a:rPr>
              <a:t>Правления АОО от 23 сентября 2015 г</a:t>
            </a:r>
            <a:r>
              <a:rPr lang="ru-RU" dirty="0" smtClean="0">
                <a:latin typeface="Arial Narrow" panose="020B0606020202030204" pitchFamily="34" charset="0"/>
              </a:rPr>
              <a:t>., протокол </a:t>
            </a:r>
            <a:r>
              <a:rPr lang="ru-RU" dirty="0">
                <a:latin typeface="Arial Narrow" panose="020B0606020202030204" pitchFamily="34" charset="0"/>
              </a:rPr>
              <a:t>№49</a:t>
            </a:r>
            <a:r>
              <a:rPr lang="ru-RU" dirty="0" smtClean="0">
                <a:latin typeface="Arial Narrow" panose="020B0606020202030204" pitchFamily="34" charset="0"/>
              </a:rPr>
              <a:t>).</a:t>
            </a:r>
            <a:endParaRPr lang="ru-RU" dirty="0">
              <a:latin typeface="Arial Narrow" panose="020B0606020202030204" pitchFamily="34" charset="0"/>
            </a:endParaRP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03082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8878" y="46562"/>
            <a:ext cx="935535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Динамика изучения второго иностранного языка в Интеллектуальных школах</a:t>
            </a:r>
          </a:p>
          <a:p>
            <a:pPr algn="ctr"/>
            <a:endParaRPr lang="ru-RU" sz="1600" dirty="0">
              <a:latin typeface="Arial Narrow" panose="020B0606020202030204" pitchFamily="34" charset="0"/>
            </a:endParaRPr>
          </a:p>
        </p:txBody>
      </p:sp>
      <p:grpSp>
        <p:nvGrpSpPr>
          <p:cNvPr id="99" name="Группа 98"/>
          <p:cNvGrpSpPr/>
          <p:nvPr/>
        </p:nvGrpSpPr>
        <p:grpSpPr>
          <a:xfrm>
            <a:off x="0" y="1560176"/>
            <a:ext cx="12058598" cy="3839800"/>
            <a:chOff x="198449" y="1351874"/>
            <a:chExt cx="11471826" cy="3177081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1039906" y="4159167"/>
              <a:ext cx="10442893" cy="4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819835" y="4159623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2015-2016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24913" y="4159623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2016-2017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11547" y="4159623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2017-2018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221672" y="4159623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2018-2019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2409044" y="1875439"/>
              <a:ext cx="182030" cy="1613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20306" y="1376054"/>
              <a:ext cx="15240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1904 учащихся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2392404" y="3871411"/>
              <a:ext cx="180467" cy="16136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238954" y="3767426"/>
              <a:ext cx="1015696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98449" y="3692351"/>
              <a:ext cx="14112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Завершили обучение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63608" y="3767426"/>
              <a:ext cx="594009" cy="3055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1148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cxnSp>
          <p:nvCxnSpPr>
            <p:cNvPr id="29" name="Прямая соединительная линия 28"/>
            <p:cNvCxnSpPr>
              <a:stCxn id="17" idx="4"/>
              <a:endCxn id="22" idx="0"/>
            </p:cNvCxnSpPr>
            <p:nvPr/>
          </p:nvCxnSpPr>
          <p:spPr>
            <a:xfrm flipH="1">
              <a:off x="2482638" y="2036801"/>
              <a:ext cx="17422" cy="1834609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Овал 29"/>
            <p:cNvSpPr/>
            <p:nvPr/>
          </p:nvSpPr>
          <p:spPr>
            <a:xfrm>
              <a:off x="4469116" y="2991039"/>
              <a:ext cx="161364" cy="1613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2" name="Прямая соединительная линия 31"/>
            <p:cNvCxnSpPr>
              <a:stCxn id="17" idx="6"/>
              <a:endCxn id="30" idx="2"/>
            </p:cNvCxnSpPr>
            <p:nvPr/>
          </p:nvCxnSpPr>
          <p:spPr>
            <a:xfrm>
              <a:off x="2591075" y="1956120"/>
              <a:ext cx="1878041" cy="11156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285557" y="2639098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756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36" name="Овал 35"/>
            <p:cNvSpPr/>
            <p:nvPr/>
          </p:nvSpPr>
          <p:spPr>
            <a:xfrm>
              <a:off x="5646828" y="2387577"/>
              <a:ext cx="161364" cy="16136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439B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394821" y="2076859"/>
              <a:ext cx="594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1175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38" name="Овал 37"/>
            <p:cNvSpPr/>
            <p:nvPr/>
          </p:nvSpPr>
          <p:spPr>
            <a:xfrm>
              <a:off x="5219410" y="3854153"/>
              <a:ext cx="200281" cy="178363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14681" y="3767426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1076</a:t>
              </a:r>
            </a:p>
          </p:txBody>
        </p:sp>
        <p:cxnSp>
          <p:nvCxnSpPr>
            <p:cNvPr id="40" name="Прямая соединительная линия 39"/>
            <p:cNvCxnSpPr>
              <a:stCxn id="30" idx="5"/>
              <a:endCxn id="38" idx="1"/>
            </p:cNvCxnSpPr>
            <p:nvPr/>
          </p:nvCxnSpPr>
          <p:spPr>
            <a:xfrm>
              <a:off x="4606849" y="3128771"/>
              <a:ext cx="641892" cy="751502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36" idx="3"/>
              <a:endCxn id="38" idx="7"/>
            </p:cNvCxnSpPr>
            <p:nvPr/>
          </p:nvCxnSpPr>
          <p:spPr>
            <a:xfrm flipH="1">
              <a:off x="5390360" y="2525310"/>
              <a:ext cx="280099" cy="1354964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Овал 46"/>
            <p:cNvSpPr/>
            <p:nvPr/>
          </p:nvSpPr>
          <p:spPr>
            <a:xfrm>
              <a:off x="7434846" y="3359675"/>
              <a:ext cx="161364" cy="1613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8" name="Прямая соединительная линия 47"/>
            <p:cNvCxnSpPr>
              <a:stCxn id="30" idx="2"/>
              <a:endCxn id="47" idx="2"/>
            </p:cNvCxnSpPr>
            <p:nvPr/>
          </p:nvCxnSpPr>
          <p:spPr>
            <a:xfrm>
              <a:off x="4469116" y="3071721"/>
              <a:ext cx="2965730" cy="36863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7212158" y="3048161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393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51" name="Овал 50"/>
            <p:cNvSpPr/>
            <p:nvPr/>
          </p:nvSpPr>
          <p:spPr>
            <a:xfrm>
              <a:off x="8051252" y="3066997"/>
              <a:ext cx="161364" cy="16136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439B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859820" y="2759440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462</a:t>
              </a:r>
            </a:p>
          </p:txBody>
        </p:sp>
        <p:cxnSp>
          <p:nvCxnSpPr>
            <p:cNvPr id="60" name="Прямая соединительная линия 59"/>
            <p:cNvCxnSpPr>
              <a:stCxn id="36" idx="6"/>
              <a:endCxn id="51" idx="2"/>
            </p:cNvCxnSpPr>
            <p:nvPr/>
          </p:nvCxnSpPr>
          <p:spPr>
            <a:xfrm>
              <a:off x="5808192" y="2468259"/>
              <a:ext cx="2243060" cy="679420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Овал 62"/>
            <p:cNvSpPr/>
            <p:nvPr/>
          </p:nvSpPr>
          <p:spPr>
            <a:xfrm>
              <a:off x="8701089" y="2175070"/>
              <a:ext cx="161364" cy="161364"/>
            </a:xfrm>
            <a:prstGeom prst="ellipse">
              <a:avLst/>
            </a:prstGeom>
            <a:solidFill>
              <a:srgbClr val="F0A23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430170" y="1876302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1706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65" name="Овал 64"/>
            <p:cNvSpPr/>
            <p:nvPr/>
          </p:nvSpPr>
          <p:spPr>
            <a:xfrm>
              <a:off x="8077202" y="3871411"/>
              <a:ext cx="161364" cy="16136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10121081" y="3511778"/>
              <a:ext cx="161364" cy="16136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8" name="Прямая соединительная линия 67"/>
            <p:cNvCxnSpPr>
              <a:stCxn id="47" idx="6"/>
              <a:endCxn id="67" idx="2"/>
            </p:cNvCxnSpPr>
            <p:nvPr/>
          </p:nvCxnSpPr>
          <p:spPr>
            <a:xfrm>
              <a:off x="7596210" y="3440357"/>
              <a:ext cx="2524871" cy="15210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9993569" y="3206224"/>
              <a:ext cx="477631" cy="3055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2">
                      <a:lumMod val="75000"/>
                    </a:schemeClr>
                  </a:solidFill>
                  <a:latin typeface="Arial Narrow" panose="020B0606020202030204" pitchFamily="34" charset="0"/>
                </a:rPr>
                <a:t>159</a:t>
              </a:r>
              <a:endParaRPr lang="ru-RU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3" name="Овал 72"/>
            <p:cNvSpPr/>
            <p:nvPr/>
          </p:nvSpPr>
          <p:spPr>
            <a:xfrm>
              <a:off x="10703859" y="3147471"/>
              <a:ext cx="161364" cy="161364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4" name="Прямая соединительная линия 73"/>
            <p:cNvCxnSpPr>
              <a:stCxn id="51" idx="6"/>
              <a:endCxn id="73" idx="2"/>
            </p:cNvCxnSpPr>
            <p:nvPr/>
          </p:nvCxnSpPr>
          <p:spPr>
            <a:xfrm>
              <a:off x="8212616" y="3147679"/>
              <a:ext cx="2491243" cy="80474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10513675" y="2800230"/>
              <a:ext cx="477631" cy="3055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2">
                      <a:lumMod val="75000"/>
                    </a:schemeClr>
                  </a:solidFill>
                  <a:latin typeface="Arial Narrow" panose="020B0606020202030204" pitchFamily="34" charset="0"/>
                </a:rPr>
                <a:t>409</a:t>
              </a:r>
              <a:endParaRPr lang="ru-RU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459573" y="1376054"/>
              <a:ext cx="7793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latin typeface="Arial Narrow" panose="020B0606020202030204" pitchFamily="34" charset="0"/>
                </a:rPr>
                <a:t>Всего </a:t>
              </a:r>
              <a:endParaRPr lang="ru-RU" b="1" dirty="0">
                <a:latin typeface="Arial Narrow" panose="020B0606020202030204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835168" y="1794201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1904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576480" y="1383243"/>
              <a:ext cx="15240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3007 учащихся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264047" y="3777545"/>
              <a:ext cx="514780" cy="3055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711 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9716543" y="1351874"/>
              <a:ext cx="1766256" cy="3055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1860 учащихся + Х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85" name="Овал 84"/>
            <p:cNvSpPr/>
            <p:nvPr/>
          </p:nvSpPr>
          <p:spPr>
            <a:xfrm>
              <a:off x="10979566" y="2683838"/>
              <a:ext cx="161364" cy="161364"/>
            </a:xfrm>
            <a:prstGeom prst="ellipse">
              <a:avLst/>
            </a:prstGeom>
            <a:solidFill>
              <a:srgbClr val="FBE5C5"/>
            </a:solidFill>
            <a:ln>
              <a:solidFill>
                <a:srgbClr val="FBE5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7" name="Прямая соединительная линия 86"/>
            <p:cNvCxnSpPr>
              <a:stCxn id="63" idx="6"/>
              <a:endCxn id="85" idx="2"/>
            </p:cNvCxnSpPr>
            <p:nvPr/>
          </p:nvCxnSpPr>
          <p:spPr>
            <a:xfrm>
              <a:off x="8862453" y="2255752"/>
              <a:ext cx="2117113" cy="508768"/>
            </a:xfrm>
            <a:prstGeom prst="line">
              <a:avLst/>
            </a:prstGeom>
            <a:ln>
              <a:solidFill>
                <a:srgbClr val="F0A23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11091994" y="2574774"/>
              <a:ext cx="578281" cy="3055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2">
                      <a:lumMod val="75000"/>
                    </a:schemeClr>
                  </a:solidFill>
                  <a:latin typeface="Arial Narrow" panose="020B0606020202030204" pitchFamily="34" charset="0"/>
                </a:rPr>
                <a:t>1292</a:t>
              </a:r>
              <a:endParaRPr lang="ru-RU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9" name="Овал 88"/>
            <p:cNvSpPr/>
            <p:nvPr/>
          </p:nvSpPr>
          <p:spPr>
            <a:xfrm>
              <a:off x="11226602" y="2207045"/>
              <a:ext cx="169321" cy="169006"/>
            </a:xfrm>
            <a:prstGeom prst="ellipse">
              <a:avLst/>
            </a:prstGeom>
            <a:solidFill>
              <a:srgbClr val="DEA6B2"/>
            </a:solidFill>
            <a:ln>
              <a:solidFill>
                <a:srgbClr val="DEA6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1159589" y="183771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>
                  <a:solidFill>
                    <a:schemeClr val="bg2">
                      <a:lumMod val="75000"/>
                    </a:schemeClr>
                  </a:solidFill>
                  <a:latin typeface="Arial Narrow" panose="020B0606020202030204" pitchFamily="34" charset="0"/>
                </a:rPr>
                <a:t>Х</a:t>
              </a:r>
            </a:p>
          </p:txBody>
        </p:sp>
        <p:cxnSp>
          <p:nvCxnSpPr>
            <p:cNvPr id="91" name="Прямая соединительная линия 90"/>
            <p:cNvCxnSpPr>
              <a:stCxn id="63" idx="3"/>
              <a:endCxn id="65" idx="7"/>
            </p:cNvCxnSpPr>
            <p:nvPr/>
          </p:nvCxnSpPr>
          <p:spPr>
            <a:xfrm flipH="1">
              <a:off x="8214935" y="2312802"/>
              <a:ext cx="509785" cy="158224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>
              <a:endCxn id="65" idx="0"/>
            </p:cNvCxnSpPr>
            <p:nvPr/>
          </p:nvCxnSpPr>
          <p:spPr>
            <a:xfrm>
              <a:off x="8134060" y="3218072"/>
              <a:ext cx="23824" cy="653339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>
              <a:endCxn id="65" idx="5"/>
            </p:cNvCxnSpPr>
            <p:nvPr/>
          </p:nvCxnSpPr>
          <p:spPr>
            <a:xfrm>
              <a:off x="7542230" y="3494851"/>
              <a:ext cx="672705" cy="514293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7463188" y="1376054"/>
              <a:ext cx="15240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Arial Narrow" panose="020B0606020202030204" pitchFamily="34" charset="0"/>
                </a:rPr>
                <a:t>3317 учащихся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</p:grpSp>
      <p:cxnSp>
        <p:nvCxnSpPr>
          <p:cNvPr id="109" name="Прямая соединительная линия 108"/>
          <p:cNvCxnSpPr/>
          <p:nvPr/>
        </p:nvCxnSpPr>
        <p:spPr>
          <a:xfrm>
            <a:off x="3936286" y="1560176"/>
            <a:ext cx="0" cy="342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6812221" y="1531989"/>
            <a:ext cx="0" cy="342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9733417" y="1532539"/>
            <a:ext cx="0" cy="342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1093726" y="1998727"/>
            <a:ext cx="10638840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137652" y="3006944"/>
            <a:ext cx="11594914" cy="4731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64042" y="2152036"/>
            <a:ext cx="1483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Начальная группа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0087" y="3442628"/>
            <a:ext cx="1640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Продолжающая группа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3524330">
            <a:off x="4848430" y="3967316"/>
            <a:ext cx="377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 Narrow" panose="020B0606020202030204" pitchFamily="34" charset="0"/>
              </a:rPr>
              <a:t>363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 rot="16813475">
            <a:off x="5350063" y="3276692"/>
            <a:ext cx="377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 Narrow" panose="020B0606020202030204" pitchFamily="34" charset="0"/>
              </a:rPr>
              <a:t>713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 rot="2695567">
            <a:off x="7908436" y="4238278"/>
            <a:ext cx="377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 Narrow" panose="020B0606020202030204" pitchFamily="34" charset="0"/>
              </a:rPr>
              <a:t>234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 rot="5400000">
            <a:off x="8295879" y="3880871"/>
            <a:ext cx="3129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 Narrow" panose="020B0606020202030204" pitchFamily="34" charset="0"/>
              </a:rPr>
              <a:t>53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 rot="17198912">
            <a:off x="8545517" y="2991989"/>
            <a:ext cx="377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 Narrow" panose="020B0606020202030204" pitchFamily="34" charset="0"/>
              </a:rPr>
              <a:t>414</a:t>
            </a:r>
            <a:endParaRPr lang="ru-RU" sz="11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52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358" y="273867"/>
            <a:ext cx="10058400" cy="78779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 Narrow" panose="020B0606020202030204" pitchFamily="34" charset="0"/>
              </a:rPr>
              <a:t>Изучение второго иностранного языка в Назарбаев Интеллектуальных школах: 2018-2019 </a:t>
            </a:r>
            <a:r>
              <a:rPr lang="ru-RU" sz="3600" dirty="0" err="1" smtClean="0">
                <a:latin typeface="Arial Narrow" panose="020B0606020202030204" pitchFamily="34" charset="0"/>
              </a:rPr>
              <a:t>уч.г</a:t>
            </a:r>
            <a:r>
              <a:rPr lang="ru-RU" sz="3600" dirty="0" smtClean="0">
                <a:latin typeface="Arial Narrow" panose="020B0606020202030204" pitchFamily="34" charset="0"/>
              </a:rPr>
              <a:t>.</a:t>
            </a:r>
            <a:endParaRPr lang="ru-RU" sz="36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526282" y="1372108"/>
          <a:ext cx="5173237" cy="4815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Правая фигурная скобка 12"/>
          <p:cNvSpPr/>
          <p:nvPr/>
        </p:nvSpPr>
        <p:spPr>
          <a:xfrm>
            <a:off x="9134652" y="1229763"/>
            <a:ext cx="562788" cy="4906891"/>
          </a:xfrm>
          <a:prstGeom prst="rightBrace">
            <a:avLst>
              <a:gd name="adj1" fmla="val 8333"/>
              <a:gd name="adj2" fmla="val 166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9690105" y="1864212"/>
            <a:ext cx="24904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</a:rPr>
              <a:t>ИТОГО: </a:t>
            </a:r>
          </a:p>
          <a:p>
            <a:r>
              <a:rPr lang="ru-RU" dirty="0">
                <a:latin typeface="Arial Narrow" panose="020B0606020202030204" pitchFamily="34" charset="0"/>
              </a:rPr>
              <a:t>продолжили обучение </a:t>
            </a:r>
            <a:r>
              <a:rPr lang="ru-RU" dirty="0" smtClean="0">
                <a:latin typeface="Arial Narrow" panose="020B0606020202030204" pitchFamily="34" charset="0"/>
              </a:rPr>
              <a:t>в 2016-2017 </a:t>
            </a:r>
            <a:r>
              <a:rPr lang="ru-RU" dirty="0" err="1" smtClean="0">
                <a:latin typeface="Arial Narrow" panose="020B0606020202030204" pitchFamily="34" charset="0"/>
              </a:rPr>
              <a:t>уч</a:t>
            </a:r>
            <a:r>
              <a:rPr lang="ru-RU" dirty="0" smtClean="0">
                <a:latin typeface="Arial Narrow" panose="020B0606020202030204" pitchFamily="34" charset="0"/>
              </a:rPr>
              <a:t> г.– 756 уч.,</a:t>
            </a:r>
          </a:p>
          <a:p>
            <a:r>
              <a:rPr lang="ru-RU" b="1" dirty="0" smtClean="0">
                <a:latin typeface="Arial Narrow" panose="020B0606020202030204" pitchFamily="34" charset="0"/>
              </a:rPr>
              <a:t>5,6%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</a:rPr>
              <a:t>от общего количества </a:t>
            </a:r>
            <a:r>
              <a:rPr lang="ru-RU" dirty="0" smtClean="0">
                <a:latin typeface="Arial Narrow" panose="020B0606020202030204" pitchFamily="34" charset="0"/>
              </a:rPr>
              <a:t>(13499 </a:t>
            </a:r>
            <a:r>
              <a:rPr lang="ru-RU" dirty="0">
                <a:latin typeface="Arial Narrow" panose="020B0606020202030204" pitchFamily="34" charset="0"/>
              </a:rPr>
              <a:t>уч.)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 В 2018-2019 </a:t>
            </a:r>
            <a:r>
              <a:rPr lang="ru-RU" dirty="0" err="1" smtClean="0">
                <a:latin typeface="Arial Narrow" panose="020B0606020202030204" pitchFamily="34" charset="0"/>
              </a:rPr>
              <a:t>уч.г</a:t>
            </a:r>
            <a:r>
              <a:rPr lang="ru-RU" dirty="0" smtClean="0">
                <a:latin typeface="Arial Narrow" panose="020B0606020202030204" pitchFamily="34" charset="0"/>
              </a:rPr>
              <a:t>. переходят 1860 </a:t>
            </a:r>
            <a:r>
              <a:rPr lang="ru-RU" dirty="0" err="1" smtClean="0">
                <a:latin typeface="Arial Narrow" panose="020B0606020202030204" pitchFamily="34" charset="0"/>
              </a:rPr>
              <a:t>уч</a:t>
            </a:r>
            <a:r>
              <a:rPr lang="ru-RU" dirty="0" smtClean="0">
                <a:latin typeface="Arial Narrow" panose="020B0606020202030204" pitchFamily="34" charset="0"/>
              </a:rPr>
              <a:t>,</a:t>
            </a:r>
          </a:p>
          <a:p>
            <a:r>
              <a:rPr lang="ru-RU" b="1" dirty="0" smtClean="0">
                <a:latin typeface="Arial Narrow" panose="020B0606020202030204" pitchFamily="34" charset="0"/>
              </a:rPr>
              <a:t>13.2%</a:t>
            </a:r>
            <a:r>
              <a:rPr lang="ru-RU" dirty="0" smtClean="0">
                <a:latin typeface="Arial Narrow" panose="020B0606020202030204" pitchFamily="34" charset="0"/>
              </a:rPr>
              <a:t> от общего количества (14048 уч.)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Доля учащихся, продолжающих обучение после первого года изучения, увеличилась на </a:t>
            </a:r>
            <a:r>
              <a:rPr lang="ru-RU" b="1" dirty="0" smtClean="0">
                <a:latin typeface="Arial Narrow" panose="020B0606020202030204" pitchFamily="34" charset="0"/>
              </a:rPr>
              <a:t>7,6%, </a:t>
            </a:r>
            <a:r>
              <a:rPr lang="ru-RU" dirty="0" smtClean="0">
                <a:latin typeface="Arial Narrow" panose="020B0606020202030204" pitchFamily="34" charset="0"/>
              </a:rPr>
              <a:t>т.е.  </a:t>
            </a:r>
            <a:r>
              <a:rPr lang="ru-RU" b="1" dirty="0" smtClean="0">
                <a:latin typeface="Arial Narrow" panose="020B0606020202030204" pitchFamily="34" charset="0"/>
              </a:rPr>
              <a:t>1104 </a:t>
            </a:r>
            <a:r>
              <a:rPr lang="ru-RU" dirty="0" smtClean="0">
                <a:latin typeface="Arial Narrow" panose="020B0606020202030204" pitchFamily="34" charset="0"/>
              </a:rPr>
              <a:t>учащихся</a:t>
            </a:r>
            <a:endParaRPr lang="ru-RU" dirty="0">
              <a:latin typeface="Arial Narrow" panose="020B0606020202030204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5890402" y="1150296"/>
            <a:ext cx="3811385" cy="4816752"/>
            <a:chOff x="5843879" y="1126361"/>
            <a:chExt cx="3811385" cy="4816752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5843879" y="5125254"/>
              <a:ext cx="31225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Группа 14"/>
            <p:cNvGrpSpPr/>
            <p:nvPr/>
          </p:nvGrpSpPr>
          <p:grpSpPr>
            <a:xfrm>
              <a:off x="5863603" y="1126361"/>
              <a:ext cx="3791661" cy="4816752"/>
              <a:chOff x="5867720" y="1117883"/>
              <a:chExt cx="3791661" cy="4816752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5867720" y="1117883"/>
                <a:ext cx="3791661" cy="4816752"/>
                <a:chOff x="8447314" y="1067189"/>
                <a:chExt cx="3791661" cy="5897951"/>
              </a:xfrm>
            </p:grpSpPr>
            <p:sp>
              <p:nvSpPr>
                <p:cNvPr id="5" name="Прямоугольник 4"/>
                <p:cNvSpPr/>
                <p:nvPr/>
              </p:nvSpPr>
              <p:spPr>
                <a:xfrm>
                  <a:off x="9041772" y="1893427"/>
                  <a:ext cx="552795" cy="153087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8728465" y="2106041"/>
                  <a:ext cx="1320600" cy="3768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dirty="0" smtClean="0">
                      <a:latin typeface="Arial Narrow" panose="020B0606020202030204" pitchFamily="34" charset="0"/>
                    </a:rPr>
                    <a:t>2016-2017 </a:t>
                  </a:r>
                  <a:r>
                    <a:rPr lang="ru-RU" sz="1400" dirty="0" err="1" smtClean="0">
                      <a:latin typeface="Arial Narrow" panose="020B0606020202030204" pitchFamily="34" charset="0"/>
                    </a:rPr>
                    <a:t>уч.г</a:t>
                  </a:r>
                  <a:r>
                    <a:rPr lang="ru-RU" sz="1400" dirty="0" smtClean="0">
                      <a:latin typeface="Arial Narrow" panose="020B0606020202030204" pitchFamily="34" charset="0"/>
                    </a:rPr>
                    <a:t>.</a:t>
                  </a:r>
                  <a:endParaRPr lang="ru-RU" sz="14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7" name="Прямоугольник 6"/>
                <p:cNvSpPr/>
                <p:nvPr/>
              </p:nvSpPr>
              <p:spPr>
                <a:xfrm>
                  <a:off x="9925692" y="1406569"/>
                  <a:ext cx="552795" cy="639946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9844639" y="2104076"/>
                  <a:ext cx="1218603" cy="3768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400" dirty="0" smtClean="0">
                      <a:latin typeface="Arial Narrow" panose="020B0606020202030204" pitchFamily="34" charset="0"/>
                    </a:rPr>
                    <a:t>2018-2019 </a:t>
                  </a:r>
                  <a:r>
                    <a:rPr lang="ru-RU" sz="1400" dirty="0" err="1" smtClean="0">
                      <a:latin typeface="Arial Narrow" panose="020B0606020202030204" pitchFamily="34" charset="0"/>
                    </a:rPr>
                    <a:t>уч.г</a:t>
                  </a:r>
                  <a:r>
                    <a:rPr lang="ru-RU" sz="1400" dirty="0" smtClean="0">
                      <a:latin typeface="Arial Narrow" panose="020B0606020202030204" pitchFamily="34" charset="0"/>
                    </a:rPr>
                    <a:t>.</a:t>
                  </a:r>
                  <a:endParaRPr lang="ru-RU" sz="14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9903917" y="1067189"/>
                  <a:ext cx="502061" cy="4522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>
                      <a:latin typeface="Arial Narrow" panose="020B0606020202030204" pitchFamily="34" charset="0"/>
                    </a:rPr>
                    <a:t>626</a:t>
                  </a:r>
                  <a:endParaRPr lang="ru-RU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9050307" y="1544207"/>
                  <a:ext cx="502061" cy="4522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>
                      <a:latin typeface="Arial Narrow" panose="020B0606020202030204" pitchFamily="34" charset="0"/>
                    </a:rPr>
                    <a:t>321</a:t>
                  </a:r>
                  <a:endParaRPr lang="ru-RU" dirty="0">
                    <a:latin typeface="Arial Narrow" panose="020B0606020202030204" pitchFamily="34" charset="0"/>
                  </a:endParaRPr>
                </a:p>
              </p:txBody>
            </p: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>
                  <a:off x="8447314" y="1322363"/>
                  <a:ext cx="0" cy="5642777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Прямоугольник 15"/>
                <p:cNvSpPr/>
                <p:nvPr/>
              </p:nvSpPr>
              <p:spPr>
                <a:xfrm>
                  <a:off x="9041772" y="3022996"/>
                  <a:ext cx="552795" cy="200298"/>
                </a:xfrm>
                <a:prstGeom prst="rect">
                  <a:avLst/>
                </a:prstGeom>
                <a:solidFill>
                  <a:srgbClr val="D7F0D4"/>
                </a:solidFill>
                <a:ln>
                  <a:solidFill>
                    <a:srgbClr val="439B4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18" name="Прямоугольник 17"/>
                <p:cNvSpPr/>
                <p:nvPr/>
              </p:nvSpPr>
              <p:spPr>
                <a:xfrm>
                  <a:off x="9925692" y="2892368"/>
                  <a:ext cx="552795" cy="330925"/>
                </a:xfrm>
                <a:prstGeom prst="rect">
                  <a:avLst/>
                </a:prstGeom>
                <a:solidFill>
                  <a:srgbClr val="D7F0D4"/>
                </a:solidFill>
                <a:ln>
                  <a:solidFill>
                    <a:srgbClr val="439B4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9925692" y="2499142"/>
                  <a:ext cx="502061" cy="4522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>
                      <a:latin typeface="Arial Narrow" panose="020B0606020202030204" pitchFamily="34" charset="0"/>
                    </a:rPr>
                    <a:t>438</a:t>
                  </a:r>
                  <a:endParaRPr lang="ru-RU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9041772" y="2669297"/>
                  <a:ext cx="502061" cy="4522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>
                      <a:latin typeface="Arial Narrow" panose="020B0606020202030204" pitchFamily="34" charset="0"/>
                    </a:rPr>
                    <a:t>186</a:t>
                  </a:r>
                  <a:endParaRPr lang="ru-RU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9041772" y="4387138"/>
                  <a:ext cx="552795" cy="200298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9925692" y="4020579"/>
                  <a:ext cx="552795" cy="559663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9925692" y="3697822"/>
                  <a:ext cx="502061" cy="4522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>
                      <a:latin typeface="Arial Narrow" panose="020B0606020202030204" pitchFamily="34" charset="0"/>
                    </a:rPr>
                    <a:t>624</a:t>
                  </a:r>
                  <a:endParaRPr lang="ru-RU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9039060" y="4034203"/>
                  <a:ext cx="3199915" cy="4522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>
                      <a:latin typeface="Arial Narrow" panose="020B0606020202030204" pitchFamily="34" charset="0"/>
                    </a:rPr>
                    <a:t>249 </a:t>
                  </a:r>
                  <a:r>
                    <a:rPr lang="ru-RU" dirty="0" smtClean="0">
                      <a:solidFill>
                        <a:srgbClr val="FF0000"/>
                      </a:solidFill>
                      <a:latin typeface="Arial Narrow" panose="020B0606020202030204" pitchFamily="34" charset="0"/>
                    </a:rPr>
                    <a:t>                                                  </a:t>
                  </a:r>
                  <a:endParaRPr lang="ru-RU" dirty="0">
                    <a:solidFill>
                      <a:srgbClr val="FF0000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30" name="Прямоугольник 29"/>
                <p:cNvSpPr/>
                <p:nvPr/>
              </p:nvSpPr>
              <p:spPr>
                <a:xfrm>
                  <a:off x="9925692" y="5439849"/>
                  <a:ext cx="552795" cy="168031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9957875" y="5047125"/>
                  <a:ext cx="502061" cy="4522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dirty="0" smtClean="0">
                      <a:latin typeface="Arial Narrow" panose="020B0606020202030204" pitchFamily="34" charset="0"/>
                    </a:rPr>
                    <a:t>144</a:t>
                  </a:r>
                  <a:endParaRPr lang="ru-RU" dirty="0">
                    <a:latin typeface="Arial Narrow" panose="020B0606020202030204" pitchFamily="34" charset="0"/>
                  </a:endParaRPr>
                </a:p>
              </p:txBody>
            </p: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8447314" y="2499142"/>
                  <a:ext cx="312257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8447314" y="3729399"/>
                  <a:ext cx="312257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8447314" y="4881505"/>
                  <a:ext cx="312257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xtBox 43"/>
                <p:cNvSpPr txBox="1"/>
                <p:nvPr/>
              </p:nvSpPr>
              <p:spPr>
                <a:xfrm>
                  <a:off x="10646688" y="1344245"/>
                  <a:ext cx="1306546" cy="7914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>
                      <a:latin typeface="Arial Narrow" panose="020B0606020202030204" pitchFamily="34" charset="0"/>
                    </a:rPr>
                    <a:t>Количество учащихся</a:t>
                  </a:r>
                  <a:endParaRPr lang="ru-RU" dirty="0">
                    <a:latin typeface="Arial Narrow" panose="020B0606020202030204" pitchFamily="34" charset="0"/>
                  </a:endParaRPr>
                </a:p>
              </p:txBody>
            </p:sp>
            <p:cxnSp>
              <p:nvCxnSpPr>
                <p:cNvPr id="46" name="Прямая со стрелкой 45"/>
                <p:cNvCxnSpPr>
                  <a:endCxn id="9" idx="3"/>
                </p:cNvCxnSpPr>
                <p:nvPr/>
              </p:nvCxnSpPr>
              <p:spPr>
                <a:xfrm flipH="1" flipV="1">
                  <a:off x="10405978" y="1293306"/>
                  <a:ext cx="479743" cy="13727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5867720" y="5934635"/>
                <a:ext cx="312257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Прямоугольник 40"/>
              <p:cNvSpPr/>
              <p:nvPr/>
            </p:nvSpPr>
            <p:spPr>
              <a:xfrm>
                <a:off x="7322255" y="5469502"/>
                <a:ext cx="552795" cy="137228"/>
              </a:xfrm>
              <a:prstGeom prst="rect">
                <a:avLst/>
              </a:prstGeom>
              <a:solidFill>
                <a:srgbClr val="FFF3F7"/>
              </a:solidFill>
              <a:ln>
                <a:solidFill>
                  <a:srgbClr val="DEA6B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417502" y="5174635"/>
                <a:ext cx="3962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Arial Narrow" panose="020B0606020202030204" pitchFamily="34" charset="0"/>
                  </a:rPr>
                  <a:t>28</a:t>
                </a:r>
                <a:endParaRPr lang="ru-RU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6191277" y="2957184"/>
            <a:ext cx="132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2016-2017 </a:t>
            </a:r>
            <a:r>
              <a:rPr lang="ru-RU" sz="1400" dirty="0" err="1" smtClean="0">
                <a:latin typeface="Arial Narrow" panose="020B0606020202030204" pitchFamily="34" charset="0"/>
              </a:rPr>
              <a:t>уч.г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00240" y="3972482"/>
            <a:ext cx="132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2016-2017 </a:t>
            </a:r>
            <a:r>
              <a:rPr lang="ru-RU" sz="1400" dirty="0" err="1" smtClean="0">
                <a:latin typeface="Arial Narrow" panose="020B0606020202030204" pitchFamily="34" charset="0"/>
              </a:rPr>
              <a:t>уч.г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31997" y="2956402"/>
            <a:ext cx="121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2018-2019 </a:t>
            </a:r>
            <a:r>
              <a:rPr lang="ru-RU" sz="1400" dirty="0" err="1" smtClean="0">
                <a:latin typeface="Arial Narrow" panose="020B0606020202030204" pitchFamily="34" charset="0"/>
              </a:rPr>
              <a:t>уч.г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335871" y="3993795"/>
            <a:ext cx="121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2018-2019 </a:t>
            </a:r>
            <a:r>
              <a:rPr lang="ru-RU" sz="1400" dirty="0" err="1" smtClean="0">
                <a:latin typeface="Arial Narrow" panose="020B0606020202030204" pitchFamily="34" charset="0"/>
              </a:rPr>
              <a:t>уч.г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331997" y="4873599"/>
            <a:ext cx="121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2018-2019 </a:t>
            </a:r>
            <a:r>
              <a:rPr lang="ru-RU" sz="1400" dirty="0" err="1" smtClean="0">
                <a:latin typeface="Arial Narrow" panose="020B0606020202030204" pitchFamily="34" charset="0"/>
              </a:rPr>
              <a:t>уч.г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325771" y="5697080"/>
            <a:ext cx="121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2018-2019 </a:t>
            </a:r>
            <a:r>
              <a:rPr lang="ru-RU" sz="1400" dirty="0" err="1" smtClean="0">
                <a:latin typeface="Arial Narrow" panose="020B0606020202030204" pitchFamily="34" charset="0"/>
              </a:rPr>
              <a:t>уч.г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926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39947"/>
              </p:ext>
            </p:extLst>
          </p:nvPr>
        </p:nvGraphicFramePr>
        <p:xfrm>
          <a:off x="1232318" y="575697"/>
          <a:ext cx="9985320" cy="6225420"/>
        </p:xfrm>
        <a:graphic>
          <a:graphicData uri="http://schemas.openxmlformats.org/drawingml/2006/table">
            <a:tbl>
              <a:tblPr/>
              <a:tblGrid>
                <a:gridCol w="5732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11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469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8467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2781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553496"/>
                <a:gridCol w="1179871"/>
              </a:tblGrid>
              <a:tr h="2865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Наименование школы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Кол-во учащихся</a:t>
                      </a: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616"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Китайский язык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Французский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язык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Немецкий язык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Корейский язык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Японский язык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7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Актобе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19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7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Актау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8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ХБН Атырау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Алматы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106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7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НИШ ФМН г. Алматы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78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7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г. Астана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г.Астана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84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НИШ ХБН г. Караганда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7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Кокшетау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16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г.Костанай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16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Кызылорда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16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Павлодар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47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7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ХБН Петропавловск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Семей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16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Талдыкорган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7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Тараз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52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06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Усть-Каменогорск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788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Уральск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788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Шымкент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788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Шымкент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78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626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438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624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144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28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37885"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1860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48209" y="12394"/>
            <a:ext cx="11753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Narrow" panose="020B0606020202030204" pitchFamily="34" charset="0"/>
              </a:rPr>
              <a:t>Общее количество учащихся, изучающих второй иностранный язык в качестве элективного курса</a:t>
            </a:r>
            <a:endParaRPr lang="ru-R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259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9" y="0"/>
            <a:ext cx="10058400" cy="667126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Arial Narrow" panose="020B0606020202030204" pitchFamily="34" charset="0"/>
              </a:rPr>
              <a:t>Китайский язык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660" y="1196805"/>
            <a:ext cx="11084888" cy="508600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020903"/>
              </p:ext>
            </p:extLst>
          </p:nvPr>
        </p:nvGraphicFramePr>
        <p:xfrm>
          <a:off x="176054" y="626329"/>
          <a:ext cx="11661987" cy="6196779"/>
        </p:xfrm>
        <a:graphic>
          <a:graphicData uri="http://schemas.openxmlformats.org/drawingml/2006/table">
            <a:tbl>
              <a:tblPr/>
              <a:tblGrid>
                <a:gridCol w="371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92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3909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3909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39097"/>
                <a:gridCol w="688258"/>
                <a:gridCol w="688258"/>
                <a:gridCol w="696452"/>
                <a:gridCol w="696452"/>
                <a:gridCol w="696452"/>
                <a:gridCol w="696452"/>
                <a:gridCol w="696452"/>
                <a:gridCol w="696452"/>
              </a:tblGrid>
              <a:tr h="2460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Наименование школы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Количество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учащихся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Из них (в разрезе классов)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 них (в разрезе уровней)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6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8 </a:t>
                      </a:r>
                      <a:r>
                        <a:rPr lang="ru-RU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9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10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11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12 </a:t>
                      </a:r>
                      <a:r>
                        <a:rPr lang="ru-RU" sz="1600" b="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А1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А2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В1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В2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С1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С2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Актобе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Актау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ХБН Атырау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4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Алматы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НИШ ФМН г. Алматы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40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г. Астана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г.Астана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67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9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НИШ ХБН г. Караганда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Кокшетау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г.Костанай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Кызылорда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Павлодар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9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ХБН Петропавловск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45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Семей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Талдыкорган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Тараз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52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40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9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1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Усть-Каменогорск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Уральск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649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Шымкент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29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770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Шымкент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21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738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626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617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9" y="0"/>
            <a:ext cx="10058400" cy="66712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 Narrow" panose="020B0606020202030204" pitchFamily="34" charset="0"/>
              </a:rPr>
              <a:t>Французский </a:t>
            </a:r>
            <a:r>
              <a:rPr lang="ru-RU" sz="3600" dirty="0">
                <a:latin typeface="Arial Narrow" panose="020B0606020202030204" pitchFamily="34" charset="0"/>
              </a:rPr>
              <a:t>язык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660" y="1196805"/>
            <a:ext cx="11084888" cy="508600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72529"/>
              </p:ext>
            </p:extLst>
          </p:nvPr>
        </p:nvGraphicFramePr>
        <p:xfrm>
          <a:off x="176054" y="626329"/>
          <a:ext cx="11661987" cy="6171601"/>
        </p:xfrm>
        <a:graphic>
          <a:graphicData uri="http://schemas.openxmlformats.org/drawingml/2006/table">
            <a:tbl>
              <a:tblPr/>
              <a:tblGrid>
                <a:gridCol w="371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92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903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2926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3909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39097"/>
                <a:gridCol w="688258"/>
                <a:gridCol w="688258"/>
                <a:gridCol w="696452"/>
                <a:gridCol w="696452"/>
                <a:gridCol w="696452"/>
                <a:gridCol w="696452"/>
                <a:gridCol w="696452"/>
                <a:gridCol w="696452"/>
              </a:tblGrid>
              <a:tr h="2460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Наименование школы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Количество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учащихся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Из них (в разрезе классов)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 них (в разрезе уровней)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6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8 </a:t>
                      </a:r>
                      <a:r>
                        <a:rPr lang="ru-RU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9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10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11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12 </a:t>
                      </a:r>
                      <a:r>
                        <a:rPr lang="ru-RU" sz="1600" b="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А1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А2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В1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В2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С1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С2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Актобе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Актау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ХБН Атырау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</a:tr>
              <a:tr h="304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Алматы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НИШ ФМН г. Алматы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г. Астана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г.Астана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9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НИШ ХБН г. Караганда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Кокшетау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г.Костанай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Кызылорда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Павлодар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9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ХБН Петропавловск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</a:tr>
              <a:tr h="1945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Семей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26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Талдыкорган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Тараз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1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Усть-Каменогорск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Уральск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482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Шымкент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104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Шымкент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738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438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6B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371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9" y="-60009"/>
            <a:ext cx="10058400" cy="66712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 Narrow" panose="020B0606020202030204" pitchFamily="34" charset="0"/>
              </a:rPr>
              <a:t>Немецкий </a:t>
            </a:r>
            <a:r>
              <a:rPr lang="ru-RU" sz="3600" dirty="0">
                <a:latin typeface="Arial Narrow" panose="020B0606020202030204" pitchFamily="34" charset="0"/>
              </a:rPr>
              <a:t>язык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660" y="1196805"/>
            <a:ext cx="11084888" cy="508600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626529"/>
              </p:ext>
            </p:extLst>
          </p:nvPr>
        </p:nvGraphicFramePr>
        <p:xfrm>
          <a:off x="195719" y="607117"/>
          <a:ext cx="11661987" cy="6196806"/>
        </p:xfrm>
        <a:graphic>
          <a:graphicData uri="http://schemas.openxmlformats.org/drawingml/2006/table">
            <a:tbl>
              <a:tblPr/>
              <a:tblGrid>
                <a:gridCol w="371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92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903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2926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3909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39097"/>
                <a:gridCol w="688258"/>
                <a:gridCol w="688258"/>
                <a:gridCol w="696452"/>
                <a:gridCol w="696452"/>
                <a:gridCol w="696452"/>
                <a:gridCol w="696452"/>
                <a:gridCol w="696452"/>
                <a:gridCol w="696452"/>
              </a:tblGrid>
              <a:tr h="2460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Наименование школы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Количество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учащихся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Из них (в разрезе классов)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 них (в разрезе уровней)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6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8 </a:t>
                      </a:r>
                      <a:r>
                        <a:rPr lang="ru-RU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9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10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11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12 </a:t>
                      </a:r>
                      <a:r>
                        <a:rPr lang="ru-RU" sz="1600" b="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А1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А2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В1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В2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С1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С2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Актобе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19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Актау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ХБН Атырау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</a:tr>
              <a:tr h="304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Алматы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106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56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НИШ ФМН г. Алматы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78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г. Астана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г.Астана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9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НИШ ХБН г. Караганда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Кокшетау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г.Костанай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Кызылорда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Павлодар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47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9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ХБН Петропавловск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</a:tr>
              <a:tr h="1945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Семей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53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Талдыкорган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19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Тараз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1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Усть-Каменогорск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Уральск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482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Шымкент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9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104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Шымкент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58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624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257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9" y="0"/>
            <a:ext cx="10058400" cy="5506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Arial Narrow" panose="020B0606020202030204" pitchFamily="34" charset="0"/>
              </a:rPr>
              <a:t>Корейский </a:t>
            </a:r>
            <a:r>
              <a:rPr lang="ru-RU" sz="3600" dirty="0">
                <a:latin typeface="Arial Narrow" panose="020B0606020202030204" pitchFamily="34" charset="0"/>
              </a:rPr>
              <a:t>язык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660" y="1196805"/>
            <a:ext cx="11084888" cy="508600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500376"/>
              </p:ext>
            </p:extLst>
          </p:nvPr>
        </p:nvGraphicFramePr>
        <p:xfrm>
          <a:off x="166221" y="550606"/>
          <a:ext cx="11661987" cy="6171601"/>
        </p:xfrm>
        <a:graphic>
          <a:graphicData uri="http://schemas.openxmlformats.org/drawingml/2006/table">
            <a:tbl>
              <a:tblPr/>
              <a:tblGrid>
                <a:gridCol w="371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92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903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2926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3909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39097"/>
                <a:gridCol w="688258"/>
                <a:gridCol w="688258"/>
                <a:gridCol w="696452"/>
                <a:gridCol w="696452"/>
                <a:gridCol w="696452"/>
                <a:gridCol w="696452"/>
                <a:gridCol w="696452"/>
                <a:gridCol w="696452"/>
              </a:tblGrid>
              <a:tr h="2460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Наименование школы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Количество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учащихся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Из них (в разрезе классов)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 них (в разрезе уровней)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6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8 </a:t>
                      </a:r>
                      <a:r>
                        <a:rPr lang="ru-RU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9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10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11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12 </a:t>
                      </a:r>
                      <a:r>
                        <a:rPr lang="ru-RU" sz="1600" b="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А1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А2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В1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В2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С1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С2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Актобе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Актау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ХБН Атырау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</a:tr>
              <a:tr h="304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Алматы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НИШ ФМН г. Алматы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54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г. Астана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г.Астана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9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НИШ ХБН г. Караганда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Кокшетау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г.Костанай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Кызылорда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Павлодар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19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9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ХБН Петропавловск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</a:tr>
              <a:tr h="1945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Семей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Талдыкорган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Тараз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1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Усть-Каменогорск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Уральск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482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Шымкент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104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Шымкент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738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144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762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9" y="0"/>
            <a:ext cx="10058400" cy="66712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 Narrow" panose="020B0606020202030204" pitchFamily="34" charset="0"/>
              </a:rPr>
              <a:t>Японский </a:t>
            </a:r>
            <a:r>
              <a:rPr lang="ru-RU" sz="3600" dirty="0">
                <a:latin typeface="Arial Narrow" panose="020B0606020202030204" pitchFamily="34" charset="0"/>
              </a:rPr>
              <a:t>язык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660" y="1196805"/>
            <a:ext cx="11084888" cy="508600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908254"/>
              </p:ext>
            </p:extLst>
          </p:nvPr>
        </p:nvGraphicFramePr>
        <p:xfrm>
          <a:off x="176054" y="626329"/>
          <a:ext cx="11661987" cy="6140410"/>
        </p:xfrm>
        <a:graphic>
          <a:graphicData uri="http://schemas.openxmlformats.org/drawingml/2006/table">
            <a:tbl>
              <a:tblPr/>
              <a:tblGrid>
                <a:gridCol w="371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92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903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2926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3909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39097"/>
                <a:gridCol w="688258"/>
                <a:gridCol w="688258"/>
                <a:gridCol w="696452"/>
                <a:gridCol w="696452"/>
                <a:gridCol w="696452"/>
                <a:gridCol w="696452"/>
                <a:gridCol w="696452"/>
                <a:gridCol w="696452"/>
              </a:tblGrid>
              <a:tr h="2460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Наименование школы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Количество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учащихся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Из них (в разрезе классов)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 них (в разрезе уровней)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6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8 </a:t>
                      </a:r>
                      <a:r>
                        <a:rPr lang="ru-RU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9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10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11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12 </a:t>
                      </a:r>
                      <a:r>
                        <a:rPr lang="ru-RU" sz="1600" b="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кл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А1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А2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В1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В2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С1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С2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Актобе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Актау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ХБН Атырау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</a:tr>
              <a:tr h="304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Алматы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НИШ ФМН г. Алматы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г. Астана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г.Астана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9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Arial Narrow" panose="020B0606020202030204" pitchFamily="34" charset="0"/>
                        </a:rPr>
                        <a:t>НИШ ХБН г. Караганда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Кокшетау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</a:t>
                      </a:r>
                      <a:r>
                        <a:rPr lang="ru-RU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г.Костанай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Кызылорда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Павлодар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9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ХБН Петропавловск 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</a:tr>
              <a:tr h="1945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Семей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5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Талдыкорган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Тараз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1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Усть-Каменогорск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5940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Уральск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482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ХБН г. Шымкент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104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НИШ ФМН г. Шымкент</a:t>
                      </a:r>
                    </a:p>
                  </a:txBody>
                  <a:tcPr marL="4434" marR="4434" marT="4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2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738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anose="020B0606020202030204" pitchFamily="34" charset="0"/>
                        </a:rPr>
                        <a:t>28</a:t>
                      </a:r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marL="4434" marR="4434" marT="4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09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69461" y="1918758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Международный опыт в изучении второго иностранного языка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80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69461" y="1918758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latin typeface="Arial Narrow" panose="020B0606020202030204" pitchFamily="34" charset="0"/>
              </a:rPr>
              <a:t>Результаты опроса среди учащихся по изучению второго иностранного языка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456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643" y="620166"/>
            <a:ext cx="10058400" cy="66712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 Narrow" panose="020B0606020202030204" pitchFamily="34" charset="0"/>
              </a:rPr>
              <a:t>Цель опроса:</a:t>
            </a:r>
            <a:endParaRPr lang="ru-RU" sz="3600" dirty="0"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643" y="3677265"/>
            <a:ext cx="10058400" cy="24875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 Narrow" panose="020B0606020202030204" pitchFamily="34" charset="0"/>
              </a:rPr>
              <a:t>Анкета </a:t>
            </a:r>
            <a:r>
              <a:rPr lang="ru-RU" sz="2400" dirty="0">
                <a:latin typeface="Arial Narrow" panose="020B0606020202030204" pitchFamily="34" charset="0"/>
              </a:rPr>
              <a:t>предназначена для учащихся 7-11 </a:t>
            </a:r>
            <a:r>
              <a:rPr lang="ru-RU" sz="2400" dirty="0" smtClean="0">
                <a:latin typeface="Arial Narrow" panose="020B0606020202030204" pitchFamily="34" charset="0"/>
              </a:rPr>
              <a:t>классов</a:t>
            </a:r>
          </a:p>
          <a:p>
            <a:endParaRPr lang="ru-RU" sz="2400" dirty="0">
              <a:latin typeface="Arial Narrow" panose="020B0606020202030204" pitchFamily="34" charset="0"/>
            </a:endParaRPr>
          </a:p>
          <a:p>
            <a:r>
              <a:rPr lang="ru-RU" sz="2400" dirty="0">
                <a:latin typeface="Arial Narrow" panose="020B0606020202030204" pitchFamily="34" charset="0"/>
              </a:rPr>
              <a:t>Срок проведения </a:t>
            </a:r>
            <a:r>
              <a:rPr lang="ru-RU" sz="2400" dirty="0" smtClean="0">
                <a:latin typeface="Arial Narrow" panose="020B0606020202030204" pitchFamily="34" charset="0"/>
              </a:rPr>
              <a:t>опроса: </a:t>
            </a:r>
            <a:r>
              <a:rPr lang="ru-RU" sz="2400" dirty="0">
                <a:latin typeface="Arial Narrow" panose="020B0606020202030204" pitchFamily="34" charset="0"/>
              </a:rPr>
              <a:t>с 12 апреля по 5 мая 2018 </a:t>
            </a:r>
            <a:r>
              <a:rPr lang="ru-RU" sz="2400" dirty="0" smtClean="0">
                <a:latin typeface="Arial Narrow" panose="020B0606020202030204" pitchFamily="34" charset="0"/>
              </a:rPr>
              <a:t>года </a:t>
            </a:r>
          </a:p>
          <a:p>
            <a:endParaRPr lang="ru-RU" sz="2400" dirty="0">
              <a:latin typeface="Arial Narrow" panose="020B0606020202030204" pitchFamily="34" charset="0"/>
            </a:endParaRPr>
          </a:p>
          <a:p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4643" y="1530667"/>
            <a:ext cx="105510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 Narrow" panose="020B0606020202030204" pitchFamily="34" charset="0"/>
              </a:rPr>
              <a:t>определение уровня удовлетворенности учащихся, изучающих второй иностранный язык в качестве элективного курса в Интеллектуальной школе, различными аспектами обучения, а также определение желаемого языка для изучения учащимися 7-11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1533527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2667" y="109865"/>
            <a:ext cx="7305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latin typeface="Arial Narrow" panose="020B0606020202030204" pitchFamily="34" charset="0"/>
                <a:ea typeface="+mj-ea"/>
                <a:cs typeface="+mj-cs"/>
              </a:rPr>
              <a:t>Информация по участникам </a:t>
            </a:r>
            <a:r>
              <a:rPr lang="ru-RU" sz="4000" dirty="0" smtClean="0">
                <a:latin typeface="Arial Narrow" panose="020B0606020202030204" pitchFamily="34" charset="0"/>
                <a:ea typeface="+mj-ea"/>
                <a:cs typeface="+mj-cs"/>
              </a:rPr>
              <a:t>опроса </a:t>
            </a:r>
            <a:endParaRPr lang="ru-RU" sz="4000" dirty="0"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3109368"/>
              </p:ext>
            </p:extLst>
          </p:nvPr>
        </p:nvGraphicFramePr>
        <p:xfrm>
          <a:off x="7763580" y="1730703"/>
          <a:ext cx="2806097" cy="2103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32045" y="995182"/>
            <a:ext cx="4299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Narrow" panose="020B0606020202030204" pitchFamily="34" charset="0"/>
              </a:rPr>
              <a:t>Общее количество участников опроса составляет – </a:t>
            </a:r>
            <a:r>
              <a:rPr lang="ru-RU" sz="2000" b="1" dirty="0" smtClean="0">
                <a:latin typeface="Arial Narrow" panose="020B0606020202030204" pitchFamily="34" charset="0"/>
              </a:rPr>
              <a:t>7049 учащихся</a:t>
            </a:r>
            <a:r>
              <a:rPr lang="ru-RU" sz="2000" dirty="0" smtClean="0">
                <a:latin typeface="Arial Narrow" panose="020B0606020202030204" pitchFamily="34" charset="0"/>
              </a:rPr>
              <a:t>.  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814833"/>
              </p:ext>
            </p:extLst>
          </p:nvPr>
        </p:nvGraphicFramePr>
        <p:xfrm>
          <a:off x="435108" y="1184576"/>
          <a:ext cx="6119880" cy="52443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91330"/>
                <a:gridCol w="1102658"/>
                <a:gridCol w="1479177"/>
                <a:gridCol w="1446715"/>
              </a:tblGrid>
              <a:tr h="5453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 школы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Количество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Количество учащихся школы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от общего количества учащихся школы</a:t>
                      </a: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ХБН Актау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359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ФМН Актобе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508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ФМН 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447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ХБН 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491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Астана (МБ)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375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ФМН Астана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187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ХБН Атырау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179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ФМН Кокшетау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298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ХБН Караганда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ФМН Костанай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540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ХБН Кызылорда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483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ФМН Уральск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307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ХБН Усть-Каменогорск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183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ХБН Павлодар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360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ХБН Петропавловск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419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ФМН Семей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296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ФМН Талдыкорган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235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ФМН Тараз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246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ФМН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532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185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ХБН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288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  <a:tr h="95572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Arial Narrow" panose="020B0606020202030204" pitchFamily="34" charset="0"/>
                        </a:rPr>
                        <a:t>7049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14048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22" marR="5622" marT="5622" marB="0" anchor="b"/>
                </a:tc>
              </a:tr>
            </a:tbl>
          </a:graphicData>
        </a:graphic>
      </p:graphicFrame>
      <p:sp>
        <p:nvSpPr>
          <p:cNvPr id="2" name="Правая фигурная скобка 1"/>
          <p:cNvSpPr/>
          <p:nvPr/>
        </p:nvSpPr>
        <p:spPr>
          <a:xfrm flipH="1">
            <a:off x="6678199" y="939898"/>
            <a:ext cx="422787" cy="5784025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022328" y="4083973"/>
            <a:ext cx="48550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Количество </a:t>
            </a:r>
            <a:r>
              <a:rPr lang="ru-RU" dirty="0">
                <a:latin typeface="Arial Narrow" panose="020B0606020202030204" pitchFamily="34" charset="0"/>
              </a:rPr>
              <a:t>респондентов </a:t>
            </a:r>
            <a:r>
              <a:rPr lang="ru-RU" dirty="0" smtClean="0">
                <a:latin typeface="Arial Narrow" panose="020B0606020202030204" pitchFamily="34" charset="0"/>
              </a:rPr>
              <a:t>в </a:t>
            </a:r>
            <a:r>
              <a:rPr lang="ru-RU" dirty="0">
                <a:latin typeface="Arial Narrow" panose="020B0606020202030204" pitchFamily="34" charset="0"/>
              </a:rPr>
              <a:t>разрезе </a:t>
            </a:r>
            <a:r>
              <a:rPr lang="ru-RU" dirty="0" smtClean="0">
                <a:latin typeface="Arial Narrow" panose="020B0606020202030204" pitchFamily="34" charset="0"/>
              </a:rPr>
              <a:t>классов</a:t>
            </a:r>
            <a:endParaRPr lang="ru-RU" dirty="0">
              <a:latin typeface="Arial Narrow" panose="020B0606020202030204" pitchFamily="34" charset="0"/>
            </a:endParaRPr>
          </a:p>
          <a:p>
            <a:pPr algn="ctr"/>
            <a:r>
              <a:rPr lang="ru-RU" dirty="0">
                <a:latin typeface="Arial Narrow" panose="020B0606020202030204" pitchFamily="34" charset="0"/>
              </a:rPr>
              <a:t>	</a:t>
            </a:r>
            <a:endParaRPr lang="ru-RU" dirty="0" smtClean="0">
              <a:latin typeface="Arial Narrow" panose="020B0606020202030204" pitchFamily="34" charset="0"/>
            </a:endParaRPr>
          </a:p>
          <a:p>
            <a:pPr algn="ctr"/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7 </a:t>
            </a:r>
            <a:r>
              <a:rPr lang="ru-RU" dirty="0">
                <a:latin typeface="Arial Narrow" panose="020B0606020202030204" pitchFamily="34" charset="0"/>
              </a:rPr>
              <a:t>класс	</a:t>
            </a:r>
            <a:r>
              <a:rPr lang="ru-RU" dirty="0" smtClean="0">
                <a:latin typeface="Arial Narrow" panose="020B0606020202030204" pitchFamily="34" charset="0"/>
              </a:rPr>
              <a:t>   17,0</a:t>
            </a:r>
            <a:r>
              <a:rPr lang="ru-RU" dirty="0">
                <a:latin typeface="Arial Narrow" panose="020B0606020202030204" pitchFamily="34" charset="0"/>
              </a:rPr>
              <a:t>	</a:t>
            </a:r>
            <a:r>
              <a:rPr lang="ru-RU" dirty="0" smtClean="0">
                <a:latin typeface="Arial Narrow" panose="020B0606020202030204" pitchFamily="34" charset="0"/>
              </a:rPr>
              <a:t>           1200</a:t>
            </a:r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8 </a:t>
            </a:r>
            <a:r>
              <a:rPr lang="ru-RU" dirty="0">
                <a:latin typeface="Arial Narrow" panose="020B0606020202030204" pitchFamily="34" charset="0"/>
              </a:rPr>
              <a:t>класс	</a:t>
            </a:r>
            <a:r>
              <a:rPr lang="ru-RU" dirty="0" smtClean="0">
                <a:latin typeface="Arial Narrow" panose="020B0606020202030204" pitchFamily="34" charset="0"/>
              </a:rPr>
              <a:t>   24,3</a:t>
            </a:r>
            <a:r>
              <a:rPr lang="ru-RU" dirty="0">
                <a:latin typeface="Arial Narrow" panose="020B0606020202030204" pitchFamily="34" charset="0"/>
              </a:rPr>
              <a:t>	</a:t>
            </a:r>
            <a:r>
              <a:rPr lang="ru-RU" dirty="0" smtClean="0">
                <a:latin typeface="Arial Narrow" panose="020B0606020202030204" pitchFamily="34" charset="0"/>
              </a:rPr>
              <a:t>                                         1714</a:t>
            </a:r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>
                <a:latin typeface="Arial Narrow" panose="020B0606020202030204" pitchFamily="34" charset="0"/>
              </a:rPr>
              <a:t>9 класс	</a:t>
            </a:r>
            <a:r>
              <a:rPr lang="ru-RU" dirty="0" smtClean="0">
                <a:latin typeface="Arial Narrow" panose="020B0606020202030204" pitchFamily="34" charset="0"/>
              </a:rPr>
              <a:t>   23,1</a:t>
            </a:r>
            <a:r>
              <a:rPr lang="ru-RU" dirty="0">
                <a:latin typeface="Arial Narrow" panose="020B0606020202030204" pitchFamily="34" charset="0"/>
              </a:rPr>
              <a:t>	</a:t>
            </a:r>
            <a:r>
              <a:rPr lang="ru-RU" dirty="0" smtClean="0">
                <a:latin typeface="Arial Narrow" panose="020B0606020202030204" pitchFamily="34" charset="0"/>
              </a:rPr>
              <a:t>                                1629</a:t>
            </a:r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>
                <a:latin typeface="Arial Narrow" panose="020B0606020202030204" pitchFamily="34" charset="0"/>
              </a:rPr>
              <a:t>10 класс	</a:t>
            </a:r>
            <a:r>
              <a:rPr lang="ru-RU" dirty="0" smtClean="0">
                <a:latin typeface="Arial Narrow" panose="020B0606020202030204" pitchFamily="34" charset="0"/>
              </a:rPr>
              <a:t>   19,2</a:t>
            </a:r>
            <a:r>
              <a:rPr lang="ru-RU" dirty="0">
                <a:latin typeface="Arial Narrow" panose="020B0606020202030204" pitchFamily="34" charset="0"/>
              </a:rPr>
              <a:t>	</a:t>
            </a:r>
            <a:r>
              <a:rPr lang="ru-RU" dirty="0" smtClean="0">
                <a:latin typeface="Arial Narrow" panose="020B0606020202030204" pitchFamily="34" charset="0"/>
              </a:rPr>
              <a:t>                 1353</a:t>
            </a:r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>
                <a:latin typeface="Arial Narrow" panose="020B0606020202030204" pitchFamily="34" charset="0"/>
              </a:rPr>
              <a:t>11 класс	</a:t>
            </a:r>
            <a:r>
              <a:rPr lang="ru-RU" dirty="0" smtClean="0">
                <a:latin typeface="Arial Narrow" panose="020B0606020202030204" pitchFamily="34" charset="0"/>
              </a:rPr>
              <a:t>   16,4</a:t>
            </a:r>
            <a:r>
              <a:rPr lang="ru-RU" dirty="0">
                <a:latin typeface="Arial Narrow" panose="020B0606020202030204" pitchFamily="34" charset="0"/>
              </a:rPr>
              <a:t>	</a:t>
            </a:r>
            <a:r>
              <a:rPr lang="ru-RU" dirty="0" smtClean="0">
                <a:latin typeface="Arial Narrow" panose="020B0606020202030204" pitchFamily="34" charset="0"/>
              </a:rPr>
              <a:t>        1153</a:t>
            </a:r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>
                <a:latin typeface="Arial Narrow" panose="020B0606020202030204" pitchFamily="34" charset="0"/>
              </a:rPr>
              <a:t>		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965072" y="5580969"/>
            <a:ext cx="1563329" cy="147484"/>
          </a:xfrm>
          <a:prstGeom prst="rect">
            <a:avLst/>
          </a:prstGeom>
          <a:solidFill>
            <a:srgbClr val="D4F9CF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965072" y="5302418"/>
            <a:ext cx="2064877" cy="1474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965072" y="5846581"/>
            <a:ext cx="805197" cy="147484"/>
          </a:xfrm>
          <a:prstGeom prst="rect">
            <a:avLst/>
          </a:prstGeom>
          <a:solidFill>
            <a:srgbClr val="FFFFD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965072" y="6125132"/>
            <a:ext cx="386097" cy="147484"/>
          </a:xfrm>
          <a:prstGeom prst="rect">
            <a:avLst/>
          </a:prstGeom>
          <a:solidFill>
            <a:srgbClr val="FFF3F7"/>
          </a:solidFill>
          <a:ln>
            <a:solidFill>
              <a:srgbClr val="DEA6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981573" y="5029946"/>
            <a:ext cx="505327" cy="147484"/>
          </a:xfrm>
          <a:prstGeom prst="rect">
            <a:avLst/>
          </a:prstGeom>
          <a:solidFill>
            <a:srgbClr val="FBE5C5"/>
          </a:solidFill>
          <a:ln>
            <a:solidFill>
              <a:srgbClr val="F0A2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8003458" y="4876799"/>
            <a:ext cx="0" cy="1553497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873613" y="4876800"/>
            <a:ext cx="0" cy="1553497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8249881" y="4599958"/>
            <a:ext cx="352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034939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22982"/>
              </p:ext>
            </p:extLst>
          </p:nvPr>
        </p:nvGraphicFramePr>
        <p:xfrm>
          <a:off x="533197" y="317552"/>
          <a:ext cx="4323938" cy="100393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81535"/>
                <a:gridCol w="1134788"/>
                <a:gridCol w="1007615"/>
              </a:tblGrid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Arial Narrow" panose="020B0606020202030204" pitchFamily="34" charset="0"/>
                        </a:rPr>
                        <a:t>Количество учащихся, изучающих иностранный язык, кроме английского вне школы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Arial Narrow" panose="020B0606020202030204" pitchFamily="34" charset="0"/>
                        </a:rPr>
                        <a:t>Жоқ / Нет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Arial Narrow" panose="020B0606020202030204" pitchFamily="34" charset="0"/>
                        </a:rPr>
                        <a:t>6035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Arial Narrow" panose="020B0606020202030204" pitchFamily="34" charset="0"/>
                        </a:rPr>
                        <a:t>85,6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Arial Narrow" panose="020B0606020202030204" pitchFamily="34" charset="0"/>
                        </a:rPr>
                        <a:t>Иә / Да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Arial Narrow" panose="020B0606020202030204" pitchFamily="34" charset="0"/>
                        </a:rPr>
                        <a:t>1014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14,4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 rot="20858753">
            <a:off x="3185652" y="1042219"/>
            <a:ext cx="717754" cy="37362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3625" y="2160177"/>
            <a:ext cx="47222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 Narrow" panose="020B0606020202030204" pitchFamily="34" charset="0"/>
              </a:rPr>
              <a:t>Немецкий </a:t>
            </a:r>
            <a:r>
              <a:rPr lang="ru-RU" sz="2000" dirty="0">
                <a:latin typeface="Arial Narrow" panose="020B0606020202030204" pitchFamily="34" charset="0"/>
              </a:rPr>
              <a:t>язык	</a:t>
            </a:r>
            <a:r>
              <a:rPr lang="ru-RU" sz="2000" dirty="0" smtClean="0">
                <a:latin typeface="Arial Narrow" panose="020B0606020202030204" pitchFamily="34" charset="0"/>
              </a:rPr>
              <a:t>                                         274</a:t>
            </a:r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 smtClean="0">
                <a:latin typeface="Arial Narrow" panose="020B0606020202030204" pitchFamily="34" charset="0"/>
              </a:rPr>
              <a:t>Китайский </a:t>
            </a:r>
            <a:r>
              <a:rPr lang="ru-RU" sz="2000" dirty="0">
                <a:latin typeface="Arial Narrow" panose="020B0606020202030204" pitchFamily="34" charset="0"/>
              </a:rPr>
              <a:t>язык	</a:t>
            </a:r>
            <a:r>
              <a:rPr lang="ru-RU" sz="2000" dirty="0" smtClean="0">
                <a:latin typeface="Arial Narrow" panose="020B0606020202030204" pitchFamily="34" charset="0"/>
              </a:rPr>
              <a:t>                                    249</a:t>
            </a:r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 smtClean="0">
                <a:latin typeface="Arial Narrow" panose="020B0606020202030204" pitchFamily="34" charset="0"/>
              </a:rPr>
              <a:t>Французский </a:t>
            </a:r>
            <a:r>
              <a:rPr lang="ru-RU" sz="2000" dirty="0">
                <a:latin typeface="Arial Narrow" panose="020B0606020202030204" pitchFamily="34" charset="0"/>
              </a:rPr>
              <a:t>язык	</a:t>
            </a:r>
            <a:r>
              <a:rPr lang="ru-RU" sz="2000" dirty="0" smtClean="0">
                <a:latin typeface="Arial Narrow" panose="020B0606020202030204" pitchFamily="34" charset="0"/>
              </a:rPr>
              <a:t>                              214</a:t>
            </a:r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 smtClean="0">
                <a:latin typeface="Arial Narrow" panose="020B0606020202030204" pitchFamily="34" charset="0"/>
              </a:rPr>
              <a:t>Корейский </a:t>
            </a:r>
            <a:r>
              <a:rPr lang="ru-RU" sz="2000" dirty="0">
                <a:latin typeface="Arial Narrow" panose="020B0606020202030204" pitchFamily="34" charset="0"/>
              </a:rPr>
              <a:t>язык	</a:t>
            </a:r>
            <a:r>
              <a:rPr lang="ru-RU" sz="2000" dirty="0" smtClean="0">
                <a:latin typeface="Arial Narrow" panose="020B0606020202030204" pitchFamily="34" charset="0"/>
              </a:rPr>
              <a:t>                     136</a:t>
            </a:r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 smtClean="0">
                <a:latin typeface="Arial Narrow" panose="020B0606020202030204" pitchFamily="34" charset="0"/>
              </a:rPr>
              <a:t>Японский </a:t>
            </a:r>
            <a:r>
              <a:rPr lang="ru-RU" sz="2000" dirty="0">
                <a:latin typeface="Arial Narrow" panose="020B0606020202030204" pitchFamily="34" charset="0"/>
              </a:rPr>
              <a:t>язык	</a:t>
            </a:r>
            <a:r>
              <a:rPr lang="ru-RU" sz="2000" dirty="0" smtClean="0">
                <a:latin typeface="Arial Narrow" panose="020B0606020202030204" pitchFamily="34" charset="0"/>
              </a:rPr>
              <a:t>            57</a:t>
            </a:r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>
                <a:latin typeface="Arial Narrow" panose="020B0606020202030204" pitchFamily="34" charset="0"/>
              </a:rPr>
              <a:t>Испанский	</a:t>
            </a:r>
            <a:r>
              <a:rPr lang="ru-RU" sz="2000" dirty="0" smtClean="0">
                <a:latin typeface="Arial Narrow" panose="020B0606020202030204" pitchFamily="34" charset="0"/>
              </a:rPr>
              <a:t>           33</a:t>
            </a:r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>
                <a:latin typeface="Arial Narrow" panose="020B0606020202030204" pitchFamily="34" charset="0"/>
              </a:rPr>
              <a:t>Турецкий	</a:t>
            </a:r>
            <a:r>
              <a:rPr lang="ru-RU" sz="2000" dirty="0" smtClean="0">
                <a:latin typeface="Arial Narrow" panose="020B0606020202030204" pitchFamily="34" charset="0"/>
              </a:rPr>
              <a:t>                        16</a:t>
            </a:r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 smtClean="0">
                <a:latin typeface="Arial Narrow" panose="020B0606020202030204" pitchFamily="34" charset="0"/>
              </a:rPr>
              <a:t>Итальянский                 8</a:t>
            </a:r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 smtClean="0">
                <a:latin typeface="Arial Narrow" panose="020B0606020202030204" pitchFamily="34" charset="0"/>
              </a:rPr>
              <a:t>Арабский                      7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2090" y="2288176"/>
            <a:ext cx="2064877" cy="1474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12090" y="2598584"/>
            <a:ext cx="1745585" cy="1474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512090" y="3511016"/>
            <a:ext cx="417923" cy="1564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12090" y="3224059"/>
            <a:ext cx="929200" cy="1474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12090" y="2917477"/>
            <a:ext cx="1422976" cy="1474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12089" y="3803548"/>
            <a:ext cx="326361" cy="1564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512089" y="4132025"/>
            <a:ext cx="186662" cy="1564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512089" y="4429023"/>
            <a:ext cx="94586" cy="1564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12089" y="4724912"/>
            <a:ext cx="45719" cy="1564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-4930" y="5403534"/>
            <a:ext cx="5125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13</a:t>
            </a:r>
            <a:r>
              <a:rPr lang="ru-RU" dirty="0" smtClean="0">
                <a:latin typeface="Arial Narrow" panose="020B0606020202030204" pitchFamily="34" charset="0"/>
              </a:rPr>
              <a:t> изучают 2 или более иностранных языков кроме английского языка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372078" y="508517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+</a:t>
            </a:r>
          </a:p>
        </p:txBody>
      </p:sp>
      <p:sp>
        <p:nvSpPr>
          <p:cNvPr id="25" name="Правая фигурная скобка 24"/>
          <p:cNvSpPr/>
          <p:nvPr/>
        </p:nvSpPr>
        <p:spPr>
          <a:xfrm rot="16200000">
            <a:off x="2419429" y="-494001"/>
            <a:ext cx="455401" cy="4420010"/>
          </a:xfrm>
          <a:prstGeom prst="rightBrace">
            <a:avLst>
              <a:gd name="adj1" fmla="val 8333"/>
              <a:gd name="adj2" fmla="val 706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334616" y="317552"/>
            <a:ext cx="6349384" cy="707886"/>
          </a:xfrm>
          <a:prstGeom prst="rect">
            <a:avLst/>
          </a:prstGeom>
          <a:ln>
            <a:solidFill>
              <a:schemeClr val="accent2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sz="2000" i="1" dirty="0">
                <a:latin typeface="Arial Narrow" panose="020B0606020202030204" pitchFamily="34" charset="0"/>
              </a:rPr>
              <a:t>Знаете ли Вы, что в Вашей школе для учащихся открыты курсы для изучения иностранных языков кроме английского?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095875" y="410950"/>
            <a:ext cx="0" cy="620013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732391"/>
              </p:ext>
            </p:extLst>
          </p:nvPr>
        </p:nvGraphicFramePr>
        <p:xfrm>
          <a:off x="5245916" y="1211619"/>
          <a:ext cx="6551637" cy="53297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89267"/>
                <a:gridCol w="902022"/>
                <a:gridCol w="1895074"/>
                <a:gridCol w="882637"/>
                <a:gridCol w="882637"/>
              </a:tblGrid>
              <a:tr h="456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Да, я знаю и посещаю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 Да, я знаю, посещал, но сейчас не посещаю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Да, я знаю, но не посещаю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Нет, не знаю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>
                    <a:solidFill>
                      <a:schemeClr val="bg2"/>
                    </a:solidFill>
                  </a:tcPr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ХБН Актау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Актобе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Алматы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Алматы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Астана (МБ)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Астана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Атырау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Кокшетау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Караганда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Костанай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Кызылорда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Уральск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Усть-Каменогорск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ХБН Павлодар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ХБН Петропавловск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ФМН Семей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ФМН Талдыкорган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ФМН Тараз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ФМН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ХБН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153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1087</a:t>
                      </a: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4310</a:t>
                      </a: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415</a:t>
                      </a: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905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63" y="710653"/>
            <a:ext cx="11387137" cy="627797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 Narrow" panose="020B0606020202030204" pitchFamily="34" charset="0"/>
              </a:rPr>
              <a:t>От общего количества респондентов </a:t>
            </a:r>
            <a:r>
              <a:rPr lang="ru-RU" sz="3200" b="1" dirty="0" smtClean="0">
                <a:latin typeface="Arial Narrow" panose="020B0606020202030204" pitchFamily="34" charset="0"/>
              </a:rPr>
              <a:t>1948</a:t>
            </a:r>
            <a:r>
              <a:rPr lang="ru-RU" sz="3200" dirty="0" smtClean="0">
                <a:latin typeface="Arial Narrow" panose="020B0606020202030204" pitchFamily="34" charset="0"/>
              </a:rPr>
              <a:t> посещали либо посещают элективные курсы по изучению второго иностранного языка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505382"/>
              </p:ext>
            </p:extLst>
          </p:nvPr>
        </p:nvGraphicFramePr>
        <p:xfrm>
          <a:off x="627063" y="1506538"/>
          <a:ext cx="11018837" cy="494234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46027"/>
                <a:gridCol w="1430610"/>
                <a:gridCol w="1574800"/>
                <a:gridCol w="1460500"/>
                <a:gridCol w="1549400"/>
                <a:gridCol w="1790700"/>
                <a:gridCol w="1066800"/>
              </a:tblGrid>
              <a:tr h="271462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Французский </a:t>
                      </a:r>
                      <a:r>
                        <a:rPr lang="ru-RU" sz="1400" b="1" i="0" u="none" strike="noStrike" dirty="0">
                          <a:effectLst/>
                          <a:latin typeface="Arial Narrow" panose="020B0606020202030204" pitchFamily="34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Корейский </a:t>
                      </a:r>
                      <a:r>
                        <a:rPr lang="ru-RU" sz="1400" b="1" i="0" u="none" strike="noStrike" dirty="0">
                          <a:effectLst/>
                          <a:latin typeface="Arial Narrow" panose="020B0606020202030204" pitchFamily="34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Китайский </a:t>
                      </a:r>
                      <a:r>
                        <a:rPr lang="ru-RU" sz="1400" b="1" i="0" u="none" strike="noStrike" dirty="0">
                          <a:effectLst/>
                          <a:latin typeface="Arial Narrow" panose="020B0606020202030204" pitchFamily="34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Немецкий </a:t>
                      </a:r>
                      <a:r>
                        <a:rPr lang="ru-RU" sz="1400" b="1" i="0" u="none" strike="noStrike" dirty="0">
                          <a:effectLst/>
                          <a:latin typeface="Arial Narrow" panose="020B0606020202030204" pitchFamily="34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Японский </a:t>
                      </a:r>
                      <a:r>
                        <a:rPr lang="ru-RU" sz="1400" b="1" i="0" u="none" strike="noStrike" dirty="0">
                          <a:effectLst/>
                          <a:latin typeface="Arial Narrow" panose="020B0606020202030204" pitchFamily="34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>
                    <a:solidFill>
                      <a:schemeClr val="bg2"/>
                    </a:solidFill>
                  </a:tcPr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ХБН Актау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Актобе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Алматы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Алматы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82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179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Астана (МБ)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Астана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74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Атырау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Кокшетау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Караганда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53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Костанай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105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Кызылорда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101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Уральск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71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Усть-Каменогорск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ХБН Павлодар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174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ХБН Петропавловск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ФМН Семей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66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ФМН Талдыкорган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75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ФМН Тараз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ФМН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170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ХБН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40" marR="9040" marT="9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71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/>
                </a:tc>
              </a:tr>
              <a:tr h="87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64" marR="5164" marT="51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505</a:t>
                      </a: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726</a:t>
                      </a: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533</a:t>
                      </a: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1948</a:t>
                      </a: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105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480" y="286603"/>
            <a:ext cx="10058400" cy="843697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Удовлетворенность 1948 учащихся изучением второго иностранного языка по 10-балльной шкале</a:t>
            </a:r>
            <a:endParaRPr lang="ru-RU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880760"/>
              </p:ext>
            </p:extLst>
          </p:nvPr>
        </p:nvGraphicFramePr>
        <p:xfrm>
          <a:off x="198439" y="816247"/>
          <a:ext cx="4144961" cy="589206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49462"/>
                <a:gridCol w="927100"/>
                <a:gridCol w="1168399"/>
              </a:tblGrid>
              <a:tr h="22831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количество учащихся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средний показатель</a:t>
                      </a:r>
                      <a:r>
                        <a:rPr lang="ru-RU" sz="1400" b="1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степени удовлетворенности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>
                    <a:solidFill>
                      <a:schemeClr val="bg2"/>
                    </a:solidFill>
                  </a:tcPr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ХБН Актау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139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Актобе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Алматы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Алматы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179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Астана (МБ)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Астана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74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Атырау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6,8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Кокшетау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Караганда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Костанай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105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Кызылорда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101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Уральск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71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52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Усть-Каменогорск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6,9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Павлодар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174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8,3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Петропавловск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Семей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66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Талдыкорган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75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ФМН Тараз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ФМН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ХБН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  <a:tr h="2283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1948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3355211"/>
              </p:ext>
            </p:extLst>
          </p:nvPr>
        </p:nvGraphicFramePr>
        <p:xfrm>
          <a:off x="4530213" y="1780781"/>
          <a:ext cx="7282511" cy="3650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8990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8451" y="375503"/>
            <a:ext cx="10058400" cy="373797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Arial Narrow" panose="020B0606020202030204" pitchFamily="34" charset="0"/>
              </a:rPr>
              <a:t>Количество желающих изучать второй иностранный язык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278426"/>
              </p:ext>
            </p:extLst>
          </p:nvPr>
        </p:nvGraphicFramePr>
        <p:xfrm>
          <a:off x="301932" y="857455"/>
          <a:ext cx="11332687" cy="575773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81200"/>
                <a:gridCol w="889000"/>
                <a:gridCol w="1092200"/>
                <a:gridCol w="1201129"/>
                <a:gridCol w="1225702"/>
                <a:gridCol w="1091549"/>
                <a:gridCol w="1294920"/>
                <a:gridCol w="1231900"/>
                <a:gridCol w="1325087"/>
              </a:tblGrid>
              <a:tr h="48260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Арабский </a:t>
                      </a:r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язык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Японский </a:t>
                      </a:r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язык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Испанский </a:t>
                      </a:r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язык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Итальянский </a:t>
                      </a:r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язык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Корейский </a:t>
                      </a:r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язык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Китайский </a:t>
                      </a:r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язык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Немецкий </a:t>
                      </a:r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язык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Французский </a:t>
                      </a:r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язык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ХБН Актау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Актобе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91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99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Алматы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Алматы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107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Астана (МБ)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Астана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Атырау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Кокшетау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Караганда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Костанай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78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108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Кызылорда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73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Уральск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Усть-Каменогорск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Павлодар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ХБН Петропавловск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Семей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НИШ ФМН Талдыкорган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ФМН Тараз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ФМН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119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244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НИШ ХБН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1261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Arial Narrow" panose="020B0606020202030204" pitchFamily="34" charset="0"/>
                        </a:rPr>
                        <a:t>540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611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Arial Narrow" panose="020B0606020202030204" pitchFamily="34" charset="0"/>
                        </a:rPr>
                        <a:t>1039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Arial Narrow" panose="020B0606020202030204" pitchFamily="34" charset="0"/>
                        </a:rPr>
                        <a:t>539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Arial Narrow" panose="020B0606020202030204" pitchFamily="34" charset="0"/>
                        </a:rPr>
                        <a:t>1021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Arial Narrow" panose="020B0606020202030204" pitchFamily="34" charset="0"/>
                        </a:rPr>
                        <a:t>875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Arial Narrow" panose="020B0606020202030204" pitchFamily="34" charset="0"/>
                        </a:rPr>
                        <a:t>1126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1240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  <a:tr h="1261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6991 учащийся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97" marR="5197" marT="519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063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126125"/>
              </p:ext>
            </p:extLst>
          </p:nvPr>
        </p:nvGraphicFramePr>
        <p:xfrm>
          <a:off x="719835" y="1345074"/>
          <a:ext cx="10735564" cy="518808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28902"/>
                <a:gridCol w="922810"/>
                <a:gridCol w="802444"/>
                <a:gridCol w="802444"/>
                <a:gridCol w="855939"/>
                <a:gridCol w="1110046"/>
                <a:gridCol w="1056551"/>
                <a:gridCol w="1069924"/>
                <a:gridCol w="1002842"/>
                <a:gridCol w="883662"/>
              </a:tblGrid>
              <a:tr h="601387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Арабский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Японский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Испанский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Итальянский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Корейский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Китайский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Немецкий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Французский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Актау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Актобе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Астана (МБ)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Астана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Атырау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Кокшетау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Караганда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Костанай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Кызылорда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Уральск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Усть-Каменогорск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Павлодар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Петропавловск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Семей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Талдыкорган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Тараз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85912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67101" y="466725"/>
            <a:ext cx="10058400" cy="787791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Arial Narrow" panose="020B0606020202030204" pitchFamily="34" charset="0"/>
              </a:rPr>
              <a:t>Количество желающих изучать второй иностранный язык (</a:t>
            </a:r>
            <a:r>
              <a:rPr lang="ru-RU" sz="4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7 класс</a:t>
            </a:r>
            <a:r>
              <a:rPr lang="ru-RU" sz="4000" dirty="0" smtClean="0">
                <a:latin typeface="Arial Narrow" panose="020B0606020202030204" pitchFamily="34" charset="0"/>
              </a:rPr>
              <a:t>)</a:t>
            </a:r>
            <a:endParaRPr lang="ru-RU" sz="4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498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87561"/>
              </p:ext>
            </p:extLst>
          </p:nvPr>
        </p:nvGraphicFramePr>
        <p:xfrm>
          <a:off x="427736" y="1345074"/>
          <a:ext cx="11154663" cy="528197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15915"/>
                <a:gridCol w="958835"/>
                <a:gridCol w="833770"/>
                <a:gridCol w="833770"/>
                <a:gridCol w="889353"/>
                <a:gridCol w="1153381"/>
                <a:gridCol w="1097797"/>
                <a:gridCol w="1111692"/>
                <a:gridCol w="1041991"/>
                <a:gridCol w="918159"/>
              </a:tblGrid>
              <a:tr h="601387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Арабский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Японский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Испанский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Итальянский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Корейский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Китайский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Немецкий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Французский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Актау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Актобе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Астана (МБ)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Астана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Атырау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Кокшетау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Караганда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Костанай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Кызылорда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Уральск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Усть-Каменогорск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Павлодар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Петропавловск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Семей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Талдыкорган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Тараз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85912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67101" y="466725"/>
            <a:ext cx="10058400" cy="787791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Arial Narrow" panose="020B0606020202030204" pitchFamily="34" charset="0"/>
              </a:rPr>
              <a:t>Количество желающих изучать второй иностранный язык (</a:t>
            </a:r>
            <a:r>
              <a:rPr lang="ru-RU" sz="4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8 класс</a:t>
            </a:r>
            <a:r>
              <a:rPr lang="ru-RU" sz="4000" dirty="0" smtClean="0">
                <a:latin typeface="Arial Narrow" panose="020B0606020202030204" pitchFamily="34" charset="0"/>
              </a:rPr>
              <a:t>)</a:t>
            </a:r>
            <a:endParaRPr lang="ru-RU" sz="4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50634"/>
              </p:ext>
            </p:extLst>
          </p:nvPr>
        </p:nvGraphicFramePr>
        <p:xfrm>
          <a:off x="427737" y="1316381"/>
          <a:ext cx="11040362" cy="528197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92184"/>
                <a:gridCol w="949010"/>
                <a:gridCol w="825226"/>
                <a:gridCol w="825226"/>
                <a:gridCol w="880240"/>
                <a:gridCol w="1141562"/>
                <a:gridCol w="1086548"/>
                <a:gridCol w="1100301"/>
                <a:gridCol w="1031314"/>
                <a:gridCol w="908751"/>
              </a:tblGrid>
              <a:tr h="601387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Арабский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Японский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Испанский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Итальянский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Корейский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Китайский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Немецкий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Французский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Актау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Актобе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Астана (МБ)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Астана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Атырау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Кокшетау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Караганда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Костанай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Кызылорда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Уральск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Усть-Каменогорск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Павлодар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Петропавловск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Семей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Талдыкорган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Тараз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194192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67101" y="466725"/>
            <a:ext cx="10058400" cy="787791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Arial Narrow" panose="020B0606020202030204" pitchFamily="34" charset="0"/>
              </a:rPr>
              <a:t>Количество желающих изучать второй иностранный язык (</a:t>
            </a:r>
            <a:r>
              <a:rPr lang="ru-RU" sz="4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9 класс</a:t>
            </a:r>
            <a:r>
              <a:rPr lang="ru-RU" sz="4000" dirty="0" smtClean="0">
                <a:latin typeface="Arial Narrow" panose="020B0606020202030204" pitchFamily="34" charset="0"/>
              </a:rPr>
              <a:t>)</a:t>
            </a:r>
            <a:endParaRPr lang="ru-RU" sz="4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95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/>
          </p:nvPr>
        </p:nvGraphicFramePr>
        <p:xfrm>
          <a:off x="5418486" y="49302"/>
          <a:ext cx="6937829" cy="6817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Левая фигурная скобка 8"/>
          <p:cNvSpPr/>
          <p:nvPr/>
        </p:nvSpPr>
        <p:spPr>
          <a:xfrm>
            <a:off x="5234783" y="339728"/>
            <a:ext cx="650327" cy="623702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45431" y="1576706"/>
            <a:ext cx="372762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Доля жителей ЕС от 25 до 64 лет, владеющих 2 иностранными языками (средний показатель):</a:t>
            </a:r>
          </a:p>
          <a:p>
            <a:pPr algn="ctr"/>
            <a:endParaRPr lang="ru-RU" sz="2400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В 2011 году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21,3%</a:t>
            </a:r>
          </a:p>
          <a:p>
            <a:pPr algn="ctr"/>
            <a:endParaRPr lang="ru-RU" sz="2400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В 2016 году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23,5%</a:t>
            </a:r>
            <a:endParaRPr lang="ru-RU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 </a:t>
            </a:r>
          </a:p>
          <a:p>
            <a:pPr algn="ctr"/>
            <a:endParaRPr lang="ru-RU" sz="2400" dirty="0">
              <a:latin typeface="Arial Narrow" panose="020B0606020202030204" pitchFamily="34" charset="0"/>
            </a:endParaRPr>
          </a:p>
          <a:p>
            <a:pPr algn="ctr"/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239521"/>
            <a:ext cx="6787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  <a:hlinkClick r:id="rId3"/>
              </a:rPr>
              <a:t>http://</a:t>
            </a:r>
            <a:r>
              <a:rPr lang="ru-RU" sz="1200" dirty="0" smtClean="0">
                <a:latin typeface="Arial Narrow" panose="020B0606020202030204" pitchFamily="34" charset="0"/>
                <a:hlinkClick r:id="rId3"/>
              </a:rPr>
              <a:t>appsso.eurostat.ec.europa.eu/nui/submitViewTableAction.do</a:t>
            </a:r>
            <a:endParaRPr lang="ru-RU" sz="1200" dirty="0" smtClean="0">
              <a:latin typeface="Arial Narrow" panose="020B0606020202030204" pitchFamily="34" charset="0"/>
            </a:endParaRPr>
          </a:p>
          <a:p>
            <a:r>
              <a:rPr lang="en-US" sz="1200" dirty="0">
                <a:latin typeface="Arial Narrow" panose="020B0606020202030204" pitchFamily="34" charset="0"/>
                <a:hlinkClick r:id="rId4"/>
              </a:rPr>
              <a:t>http://</a:t>
            </a:r>
            <a:r>
              <a:rPr lang="en-US" sz="1200" dirty="0" smtClean="0">
                <a:latin typeface="Arial Narrow" panose="020B0606020202030204" pitchFamily="34" charset="0"/>
                <a:hlinkClick r:id="rId4"/>
              </a:rPr>
              <a:t>ec.europa.eu/eurostat/statistics-explained/index.php?title=Foreign_language_skills_statistics</a:t>
            </a:r>
            <a:r>
              <a:rPr lang="ru-RU" sz="1200" dirty="0" smtClean="0">
                <a:latin typeface="Arial Narrow" panose="020B0606020202030204" pitchFamily="34" charset="0"/>
              </a:rPr>
              <a:t>  </a:t>
            </a:r>
            <a:endParaRPr lang="ru-RU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3083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101" y="466725"/>
            <a:ext cx="10058400" cy="787791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Arial Narrow" panose="020B0606020202030204" pitchFamily="34" charset="0"/>
              </a:rPr>
              <a:t>Количество желающих изучать второй иностранный язык (</a:t>
            </a:r>
            <a:r>
              <a:rPr lang="ru-RU" sz="4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10 класс</a:t>
            </a:r>
            <a:r>
              <a:rPr lang="ru-RU" sz="4000" dirty="0" smtClean="0">
                <a:latin typeface="Arial Narrow" panose="020B0606020202030204" pitchFamily="34" charset="0"/>
              </a:rPr>
              <a:t>)</a:t>
            </a:r>
            <a:endParaRPr lang="ru-RU" sz="40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788098"/>
              </p:ext>
            </p:extLst>
          </p:nvPr>
        </p:nvGraphicFramePr>
        <p:xfrm>
          <a:off x="427737" y="1497474"/>
          <a:ext cx="11137127" cy="518808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74518"/>
                <a:gridCol w="941696"/>
                <a:gridCol w="818866"/>
                <a:gridCol w="873456"/>
                <a:gridCol w="1132764"/>
                <a:gridCol w="1078174"/>
                <a:gridCol w="1091821"/>
                <a:gridCol w="1023365"/>
                <a:gridCol w="1000720"/>
                <a:gridCol w="901747"/>
              </a:tblGrid>
              <a:tr h="601387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Арабский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Японский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Испанский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Итальянский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Корейский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Китайский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Немецкий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Французский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Актау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Актобе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Астана (МБ)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Астана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Атырау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Кокшетау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Караганда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Костанай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Кызылорда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Уральск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Усть-Каменогорск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Павлодар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Петропавловск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Семей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Талдыкорган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Тараз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85912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1353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177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264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74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614789"/>
              </p:ext>
            </p:extLst>
          </p:nvPr>
        </p:nvGraphicFramePr>
        <p:xfrm>
          <a:off x="427736" y="1316381"/>
          <a:ext cx="11256263" cy="528197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37009"/>
                <a:gridCol w="967568"/>
                <a:gridCol w="841364"/>
                <a:gridCol w="841364"/>
                <a:gridCol w="897454"/>
                <a:gridCol w="1163886"/>
                <a:gridCol w="1107796"/>
                <a:gridCol w="1121818"/>
                <a:gridCol w="1051482"/>
                <a:gridCol w="926522"/>
              </a:tblGrid>
              <a:tr h="601387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Арабский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Японский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Испанский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Итальянский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Корейский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Китайский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Немецкий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Французский </a:t>
                      </a:r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Актау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Актобе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Астана (МБ)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Астана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Атырау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Кокшетау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Караганда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Костанай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Кызылорда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Уральск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Усть-Каменогорск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Павлодар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Петропавловск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Семей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Талдыкорган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Тараз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ФМН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1667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НИШ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ХБН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194192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" marR="5054" marT="5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67101" y="466725"/>
            <a:ext cx="10058400" cy="787791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Arial Narrow" panose="020B0606020202030204" pitchFamily="34" charset="0"/>
              </a:rPr>
              <a:t>Количество желающих изучать второй иностранный язык (</a:t>
            </a:r>
            <a:r>
              <a:rPr lang="ru-RU" sz="4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11 класс</a:t>
            </a:r>
            <a:r>
              <a:rPr lang="ru-RU" sz="4000" dirty="0" smtClean="0">
                <a:latin typeface="Arial Narrow" panose="020B0606020202030204" pitchFamily="34" charset="0"/>
              </a:rPr>
              <a:t>)</a:t>
            </a:r>
            <a:endParaRPr lang="ru-RU" sz="4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9490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721058"/>
              </p:ext>
            </p:extLst>
          </p:nvPr>
        </p:nvGraphicFramePr>
        <p:xfrm>
          <a:off x="1143000" y="701357"/>
          <a:ext cx="10429873" cy="595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56326" y="116582"/>
            <a:ext cx="8999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Arial Narrow" panose="020B0606020202030204" pitchFamily="34" charset="0"/>
              </a:rPr>
              <a:t>Уровни владения </a:t>
            </a:r>
            <a:r>
              <a:rPr lang="ru-RU" sz="3200" dirty="0" smtClean="0">
                <a:latin typeface="Arial Narrow" panose="020B0606020202030204" pitchFamily="34" charset="0"/>
              </a:rPr>
              <a:t>английским языком </a:t>
            </a:r>
            <a:r>
              <a:rPr lang="ru-RU" sz="3200" dirty="0">
                <a:latin typeface="Arial Narrow" panose="020B0606020202030204" pitchFamily="34" charset="0"/>
              </a:rPr>
              <a:t>в разрезе </a:t>
            </a:r>
            <a:r>
              <a:rPr lang="ru-RU" sz="3200" dirty="0" smtClean="0">
                <a:latin typeface="Arial Narrow" panose="020B0606020202030204" pitchFamily="34" charset="0"/>
              </a:rPr>
              <a:t>классов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734167"/>
              </p:ext>
            </p:extLst>
          </p:nvPr>
        </p:nvGraphicFramePr>
        <p:xfrm>
          <a:off x="271413" y="2638322"/>
          <a:ext cx="1384913" cy="11144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75730"/>
                <a:gridCol w="709183"/>
              </a:tblGrid>
              <a:tr h="1282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7 класс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1200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8 класс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1714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9 класс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1629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10 класс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1353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 Narrow" panose="020B0606020202030204" pitchFamily="34" charset="0"/>
                        </a:rPr>
                        <a:t>11 класс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1153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1507" y="1991991"/>
            <a:ext cx="1664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</a:rPr>
              <a:t>Количество респондентов</a:t>
            </a:r>
            <a:endParaRPr lang="ru-RU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9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980" y="226780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Внедрение изучения второго иностранного языка в Интеллектуальных школах на обязательной основе 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22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3632" y="476672"/>
            <a:ext cx="6203032" cy="56207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Цели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5026" y="1633742"/>
            <a:ext cx="7077472" cy="3621851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>
                <a:latin typeface="Arial Narrow" panose="020B0606020202030204" pitchFamily="34" charset="0"/>
              </a:rPr>
              <a:t>развитие </a:t>
            </a:r>
            <a:r>
              <a:rPr lang="ru-RU" dirty="0" err="1" smtClean="0">
                <a:latin typeface="Arial Narrow" panose="020B0606020202030204" pitchFamily="34" charset="0"/>
              </a:rPr>
              <a:t>полиязычной</a:t>
            </a:r>
            <a:r>
              <a:rPr lang="ru-RU" dirty="0" smtClean="0">
                <a:latin typeface="Arial Narrow" panose="020B0606020202030204" pitchFamily="34" charset="0"/>
              </a:rPr>
              <a:t> личности и повышение конкурентоспособности выпускников Интеллектуальных школ</a:t>
            </a:r>
          </a:p>
          <a:p>
            <a:pPr marL="0" lvl="0" indent="0" algn="just">
              <a:buNone/>
            </a:pPr>
            <a:r>
              <a:rPr lang="ru-RU" dirty="0" smtClean="0">
                <a:latin typeface="Arial Narrow" panose="020B0606020202030204" pitchFamily="34" charset="0"/>
              </a:rPr>
              <a:t>формирование </a:t>
            </a:r>
            <a:r>
              <a:rPr lang="ru-RU" dirty="0">
                <a:latin typeface="Arial Narrow" panose="020B0606020202030204" pitchFamily="34" charset="0"/>
              </a:rPr>
              <a:t>дружелюбного и толерантного отношения к ценностям </a:t>
            </a:r>
            <a:r>
              <a:rPr lang="ru-RU" dirty="0" smtClean="0">
                <a:latin typeface="Arial Narrow" panose="020B0606020202030204" pitchFamily="34" charset="0"/>
              </a:rPr>
              <a:t>других культур</a:t>
            </a:r>
            <a:endParaRPr lang="ru-RU" dirty="0">
              <a:latin typeface="Arial Narrow" panose="020B0606020202030204" pitchFamily="34" charset="0"/>
            </a:endParaRPr>
          </a:p>
          <a:p>
            <a:pPr lvl="0" algn="just"/>
            <a:r>
              <a:rPr lang="ru-RU" dirty="0">
                <a:latin typeface="Arial Narrow" panose="020B0606020202030204" pitchFamily="34" charset="0"/>
              </a:rPr>
              <a:t>формирование и совершенствование иноязычной коммуникативной </a:t>
            </a:r>
            <a:r>
              <a:rPr lang="ru-RU" dirty="0" smtClean="0">
                <a:latin typeface="Arial Narrow" panose="020B0606020202030204" pitchFamily="34" charset="0"/>
              </a:rPr>
              <a:t>компетенции</a:t>
            </a:r>
            <a:endParaRPr lang="ru-RU" dirty="0">
              <a:latin typeface="Arial Narrow" panose="020B0606020202030204" pitchFamily="34" charset="0"/>
            </a:endParaRPr>
          </a:p>
          <a:p>
            <a:pPr lvl="0" algn="just"/>
            <a:r>
              <a:rPr lang="ru-RU" dirty="0" smtClean="0">
                <a:latin typeface="Arial Narrow" panose="020B0606020202030204" pitchFamily="34" charset="0"/>
              </a:rPr>
              <a:t>развитие когнитивного резерва и общего интеллекта </a:t>
            </a:r>
          </a:p>
          <a:p>
            <a:pPr algn="just"/>
            <a:r>
              <a:rPr lang="ru-RU" dirty="0">
                <a:latin typeface="Arial Narrow" panose="020B0606020202030204" pitchFamily="34" charset="0"/>
              </a:rPr>
              <a:t>достижение уровня владения иностранными языками, необходимыми для поступления в зарубежные ВУЗы, в том числе в рамках стипендиальных программ и грантов 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84986" y="1376110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4986" y="1376110"/>
            <a:ext cx="0" cy="3438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892351" y="4814924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884986" y="4009993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890400" y="3291887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884986" y="2582657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884986" y="1822148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7B70C1E5-5101-4A09-90CB-CBD2062C7892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6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945" y="178450"/>
            <a:ext cx="10058400" cy="73595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rPr>
              <a:t>Обязательный школьный курс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6327" y="2749354"/>
            <a:ext cx="1109963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19463" indent="-3319463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Arial Narrow" panose="020B0606020202030204" pitchFamily="34" charset="0"/>
                <a:ea typeface="Calibri" panose="020F0502020204030204" pitchFamily="34" charset="0"/>
                <a:cs typeface="Rod" panose="02030509050101010101" pitchFamily="49" charset="-79"/>
              </a:rPr>
              <a:t>Обязательный школьный курс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  <a:cs typeface="Rod" panose="02030509050101010101" pitchFamily="49" charset="-79"/>
              </a:rPr>
              <a:t>– составляющая вариативной части учебного плана, предоставляемая школами в обязательном порядке в целях реализации стратегии развития Интеллектуальной школы и  способствующая расширению NIS-</a:t>
            </a:r>
            <a:r>
              <a:rPr lang="ru-RU" sz="2000" dirty="0" err="1">
                <a:latin typeface="Arial Narrow" panose="020B0606020202030204" pitchFamily="34" charset="0"/>
                <a:ea typeface="Calibri" panose="020F0502020204030204" pitchFamily="34" charset="0"/>
                <a:cs typeface="Rod" panose="02030509050101010101" pitchFamily="49" charset="-79"/>
              </a:rPr>
              <a:t>Program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  <a:cs typeface="Rod" panose="02030509050101010101" pitchFamily="49" charset="-79"/>
              </a:rPr>
              <a:t>. </a:t>
            </a:r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Rod" panose="02030509050101010101" pitchFamily="49" charset="-79"/>
              </a:rPr>
              <a:t>Направления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  <a:cs typeface="Rod" panose="02030509050101010101" pitchFamily="49" charset="-79"/>
              </a:rPr>
              <a:t>, учебные предметы для обязательного изучения в рамках обязательного школьного курса, а также их сроки и содержания определяются решением Правления АОО «Назарбаев Интеллектуальные школы». </a:t>
            </a:r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Rod" panose="02030509050101010101" pitchFamily="49" charset="-79"/>
              </a:rPr>
              <a:t>Для 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  <a:cs typeface="Rod" panose="02030509050101010101" pitchFamily="49" charset="-79"/>
              </a:rPr>
              <a:t>каждого класса предусматривается один обязательный школьный курс. </a:t>
            </a:r>
            <a:endParaRPr lang="ru-RU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Rod" panose="02030509050101010101" pitchFamily="49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6327" y="1483283"/>
            <a:ext cx="10776154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Решением Правления от 16 августа 2018 года (протокол №47) в Правила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 деятельности автономной организации образования  «Назарбаев Интеллектуальные школы» 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августа 2012 года (протокол №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33) было внесено понятие «</a:t>
            </a:r>
            <a:r>
              <a:rPr lang="ru-RU" dirty="0">
                <a:latin typeface="Arial Narrow" panose="020B0606020202030204" pitchFamily="34" charset="0"/>
              </a:rPr>
              <a:t>Обязательный школьный </a:t>
            </a:r>
            <a:r>
              <a:rPr lang="ru-RU" dirty="0" smtClean="0">
                <a:latin typeface="Arial Narrow" panose="020B0606020202030204" pitchFamily="34" charset="0"/>
              </a:rPr>
              <a:t>курс»</a:t>
            </a:r>
            <a:r>
              <a:rPr lang="ru-RU" dirty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88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535176"/>
              </p:ext>
            </p:extLst>
          </p:nvPr>
        </p:nvGraphicFramePr>
        <p:xfrm>
          <a:off x="560439" y="1533834"/>
          <a:ext cx="10756490" cy="41175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46797"/>
                <a:gridCol w="2485378"/>
                <a:gridCol w="335238"/>
                <a:gridCol w="303449"/>
                <a:gridCol w="335238"/>
                <a:gridCol w="407485"/>
                <a:gridCol w="393038"/>
                <a:gridCol w="346797"/>
                <a:gridCol w="381475"/>
                <a:gridCol w="358357"/>
                <a:gridCol w="369918"/>
                <a:gridCol w="369918"/>
                <a:gridCol w="369918"/>
                <a:gridCol w="404595"/>
                <a:gridCol w="407485"/>
                <a:gridCol w="427716"/>
                <a:gridCol w="416155"/>
                <a:gridCol w="439276"/>
                <a:gridCol w="442167"/>
                <a:gridCol w="442167"/>
                <a:gridCol w="497076"/>
                <a:gridCol w="476847"/>
              </a:tblGrid>
              <a:tr h="188285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</a:tr>
              <a:tr h="1882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Образовательные области и учебные предметы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Основная школа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2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классы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2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количество класс-комплектов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82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количество учащихся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2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язык обучения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каз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рус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каз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рус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каз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рус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каз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рус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каз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рус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2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деление на группы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д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д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д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д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д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д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д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д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8285"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ВАРИАТИВНЫЙ КОМПОНЕНТ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285"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ШКОЛЬНЫЙ КОМПОНЕНТ * (элективные курсы)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Обязательный школьный курс**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>
                    <a:solidFill>
                      <a:srgbClr val="FFFF00"/>
                    </a:solidFill>
                  </a:tcPr>
                </a:tc>
              </a:tr>
              <a:tr h="188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Элективные курсы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</a:tr>
              <a:tr h="188285"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УЧЕНИЧЕСКИЙ КОМПОНЕНТ (кружковая работа)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Кружковая работа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</a:tr>
              <a:tr h="188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Максимальная учебная нагрузка полного дня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23,5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31,5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35,5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33,5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38,5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ctr"/>
                </a:tc>
              </a:tr>
              <a:tr h="188285"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* Вариативный  компонент -  в составе одной группы могут быть учащиеся из разных классов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/>
                </a:tc>
              </a:tr>
              <a:tr h="188285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** Второй иностранный язык, выбор языка осуществляется учащимся и обязательный для изучения в 10 классе,  в составе одной группы могут быть учащиеся из разных классов 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285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ПРИМЕЧАНИЕ: Предмет Всемирная история в 7,9,10 классах в 1 полугодии ведется 2 ч, во 2 полугодии -1 ч. , в 6, 8 классах в 1 полугодии ведется 1 ч, во 2 полугодии -2 ч.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914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Предмет История Казахстана в 9 классе в 1 полугодии ведется 2 ч, во 2 полугодии -1 ч.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914">
                <a:tc gridSpan="21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Предмет Английский язык в 7, 9, 10  классах в 1 полугодии 4 ч., во втором полугодии - 5 ч., в 6,8 классах  в 1 полугодии 5 ч., во 2 полугодии - 4ч.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04" marR="3704" marT="3704" marB="0" anchor="b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28940" y="217074"/>
            <a:ext cx="1092638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3200" dirty="0">
                <a:latin typeface="Arial Narrow" panose="020B0606020202030204" pitchFamily="34" charset="0"/>
              </a:rPr>
              <a:t>Проект ТИПОВОГО УЧЕБНОГО ПЛАНА на 2018-2019 учебный год   </a:t>
            </a:r>
          </a:p>
          <a:p>
            <a:pPr algn="ctr" fontAlgn="ctr"/>
            <a:endParaRPr lang="ru-RU" b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7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29312" y="2007174"/>
            <a:ext cx="359265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600"/>
              </a:spcAft>
            </a:pP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Учебная нагрузка: </a:t>
            </a:r>
          </a:p>
          <a:p>
            <a:pPr indent="450215" algn="ctr">
              <a:spcAft>
                <a:spcPts val="600"/>
              </a:spcAft>
            </a:pPr>
            <a:r>
              <a:rPr lang="ru-RU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часа в неделю (102 часов/год). 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60022" y="178418"/>
            <a:ext cx="59474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 Narrow" panose="020B0606020202030204" pitchFamily="34" charset="0"/>
              </a:rPr>
              <a:t>Трехлетний пилотный проект</a:t>
            </a:r>
            <a:endParaRPr lang="ru-RU" sz="4000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55789" y="2133704"/>
            <a:ext cx="29370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2018-2019 </a:t>
            </a:r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уч. г. – 10 классы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55788" y="2516046"/>
            <a:ext cx="32262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2019-2020 уч. г. – 10-11 классы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55786" y="2880950"/>
            <a:ext cx="31838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2020-2021 уч. г. –10-12 классы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16019" y="2162782"/>
            <a:ext cx="34024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Немецкий</a:t>
            </a:r>
          </a:p>
          <a:p>
            <a:pPr algn="ctr"/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Французский</a:t>
            </a:r>
          </a:p>
          <a:p>
            <a:pPr algn="ctr"/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Китайский</a:t>
            </a:r>
          </a:p>
          <a:p>
            <a:pPr algn="ctr"/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Корейский</a:t>
            </a:r>
          </a:p>
          <a:p>
            <a:pPr algn="ctr"/>
            <a:r>
              <a:rPr lang="ru-RU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Японский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919884" y="4437371"/>
            <a:ext cx="4230716" cy="163121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Школы также могут выбрать другой иностранный язык</a:t>
            </a:r>
            <a:r>
              <a:rPr lang="kk-KZ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(итальянский, испанский и т.д.)</a:t>
            </a:r>
            <a:r>
              <a:rPr lang="ru-R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исходя из особенностей региона, потребностей учащихся и наличия кадров.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900516" y="886304"/>
            <a:ext cx="2782529" cy="124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9" idx="0"/>
          </p:cNvCxnSpPr>
          <p:nvPr/>
        </p:nvCxnSpPr>
        <p:spPr>
          <a:xfrm>
            <a:off x="5958348" y="954523"/>
            <a:ext cx="58907" cy="1208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204155" y="886304"/>
            <a:ext cx="2310580" cy="124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8" idx="2"/>
          </p:cNvCxnSpPr>
          <p:nvPr/>
        </p:nvCxnSpPr>
        <p:spPr>
          <a:xfrm>
            <a:off x="2547729" y="3281060"/>
            <a:ext cx="21159" cy="655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91918" y="3929540"/>
            <a:ext cx="27539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Ожидаемый </a:t>
            </a:r>
            <a:r>
              <a:rPr lang="ru-RU" sz="2000" dirty="0" smtClean="0">
                <a:latin typeface="Arial Narrow" panose="020B0606020202030204" pitchFamily="34" charset="0"/>
              </a:rPr>
              <a:t>уровень </a:t>
            </a:r>
            <a:r>
              <a:rPr lang="ru-RU" sz="2000" dirty="0" smtClean="0">
                <a:latin typeface="Arial Narrow" panose="020B0606020202030204" pitchFamily="34" charset="0"/>
              </a:rPr>
              <a:t>владения вторым иностранным языком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115478"/>
              </p:ext>
            </p:extLst>
          </p:nvPr>
        </p:nvGraphicFramePr>
        <p:xfrm>
          <a:off x="429900" y="5069998"/>
          <a:ext cx="4736652" cy="1047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7988"/>
                <a:gridCol w="1003300"/>
                <a:gridCol w="977900"/>
                <a:gridCol w="997464"/>
              </a:tblGrid>
              <a:tr h="155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Класс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20" marR="3302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10 класс</a:t>
                      </a:r>
                      <a:endParaRPr lang="ru-RU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11 класс</a:t>
                      </a:r>
                      <a:endParaRPr lang="ru-RU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12 класс</a:t>
                      </a:r>
                      <a:endParaRPr lang="ru-RU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55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>
                          <a:effectLst/>
                          <a:latin typeface="Arial Narrow" panose="020B0606020202030204" pitchFamily="34" charset="0"/>
                        </a:rPr>
                        <a:t>У</a:t>
                      </a:r>
                      <a:r>
                        <a:rPr lang="ru-RU" sz="1800" kern="1200">
                          <a:effectLst/>
                          <a:latin typeface="Arial Narrow" panose="020B0606020202030204" pitchFamily="34" charset="0"/>
                        </a:rPr>
                        <a:t>ровень </a:t>
                      </a:r>
                      <a:r>
                        <a:rPr lang="en-US" sz="1800" kern="1200">
                          <a:effectLst/>
                          <a:latin typeface="Arial Narrow" panose="020B0606020202030204" pitchFamily="34" charset="0"/>
                        </a:rPr>
                        <a:t>CEFR</a:t>
                      </a:r>
                      <a:r>
                        <a:rPr lang="ru-RU" sz="1800" kern="1200">
                          <a:effectLst/>
                          <a:latin typeface="Arial Narrow" panose="020B0606020202030204" pitchFamily="34" charset="0"/>
                        </a:rPr>
                        <a:t> по итогам обучения</a:t>
                      </a:r>
                      <a:endParaRPr lang="ru-RU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20" marR="3302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Arial Narrow" panose="020B0606020202030204" pitchFamily="34" charset="0"/>
                        </a:rPr>
                        <a:t>А1</a:t>
                      </a:r>
                      <a:endParaRPr lang="ru-RU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Arial Narrow" panose="020B0606020202030204" pitchFamily="34" charset="0"/>
                        </a:rPr>
                        <a:t>А2</a:t>
                      </a:r>
                      <a:endParaRPr lang="ru-RU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  <a:latin typeface="Arial Narrow" panose="020B0606020202030204" pitchFamily="34" charset="0"/>
                        </a:rPr>
                        <a:t>A2+/</a:t>
                      </a:r>
                      <a:r>
                        <a:rPr lang="ru-RU" sz="1800" kern="1200" dirty="0" smtClean="0">
                          <a:effectLst/>
                          <a:latin typeface="Arial Narrow" panose="020B0606020202030204" pitchFamily="34" charset="0"/>
                        </a:rPr>
                        <a:t>В1</a:t>
                      </a:r>
                      <a:endParaRPr lang="ru-RU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3901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425" y="4358638"/>
            <a:ext cx="11041627" cy="1443472"/>
          </a:xfrm>
          <a:prstGeom prst="rect">
            <a:avLst/>
          </a:prstGeom>
          <a:ln>
            <a:solidFill>
              <a:schemeClr val="accent2"/>
            </a:solidFill>
            <a:prstDash val="dash"/>
          </a:ln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Школы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могут выбирать второй иностранный язык и формировать группу при наличии не менее 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учащихся. </a:t>
            </a:r>
            <a:endParaRPr lang="ru-RU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наполняемости группы 16 и более учащихся, классы делятся на две подгруппы в соответствии с Правилами образовательной деятельности автономной организации образования  «Назарбаев Интеллектуальные школы» (от 16 августа 2012 года (протокол №33)).   </a:t>
            </a:r>
            <a:endParaRPr lang="ru-RU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071" y="117987"/>
            <a:ext cx="4293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latin typeface="Arial Narrow" panose="020B0606020202030204" pitchFamily="34" charset="0"/>
              </a:rPr>
              <a:t>Формирование групп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19286" y="1410791"/>
            <a:ext cx="783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по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уровням владения языком на основе входного теста, проводимого учителем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930" y="2198576"/>
            <a:ext cx="70017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комплектация 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путем объединения учащихся из разных параллелей в зависимости от выбранного языка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19617" y="3278607"/>
            <a:ext cx="6096000" cy="64633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учащиеся с разным уровнем владения языком могут находиться в одной группе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5810865" y="793633"/>
            <a:ext cx="2" cy="617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е равно 13"/>
          <p:cNvSpPr/>
          <p:nvPr/>
        </p:nvSpPr>
        <p:spPr>
          <a:xfrm>
            <a:off x="5515897" y="1819233"/>
            <a:ext cx="589936" cy="323979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ашивка 14"/>
          <p:cNvSpPr/>
          <p:nvPr/>
        </p:nvSpPr>
        <p:spPr>
          <a:xfrm rot="5400000">
            <a:off x="5627200" y="2656960"/>
            <a:ext cx="294968" cy="737420"/>
          </a:xfrm>
          <a:prstGeom prst="chevron">
            <a:avLst>
              <a:gd name="adj" fmla="val 7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70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44800" y="5064515"/>
            <a:ext cx="86106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ru-RU" dirty="0" smtClean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Учащиеся </a:t>
            </a:r>
            <a:r>
              <a:rPr lang="ru-RU" b="1" dirty="0" smtClean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желанию за счет собственных средств </a:t>
            </a:r>
            <a:r>
              <a:rPr lang="ru-RU" dirty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могут сдать сертифицированный экзамен по второму иностранному языку для определения уровня владения иностранным языком и поступления в высшее учебное заведение.  </a:t>
            </a:r>
            <a:endParaRPr lang="ru-RU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92557" y="132834"/>
            <a:ext cx="82798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4000" dirty="0">
                <a:latin typeface="Arial Narrow" panose="020B0606020202030204" pitchFamily="34" charset="0"/>
              </a:rPr>
              <a:t>Оценивание второго иностранного языка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44800" y="1214109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Оценивание второго иностранного языка осуществляется на основе </a:t>
            </a:r>
            <a:r>
              <a:rPr lang="ru-RU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критериального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подхода</a:t>
            </a:r>
          </a:p>
          <a:p>
            <a:endParaRPr lang="ru-RU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оценивания соотносятся с целями обучения учебной программы по второму иностранному языку</a:t>
            </a:r>
            <a:r>
              <a:rPr lang="ru-RU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80325" y="2654145"/>
            <a:ext cx="38521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течение четверти используется </a:t>
            </a:r>
            <a:r>
              <a:rPr lang="kk-KZ" b="1" dirty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формативное оценивание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00900" y="2555059"/>
            <a:ext cx="4254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конце каждой четверти и учебного года в классном журнале выставляется </a:t>
            </a:r>
            <a:endParaRPr lang="kk-KZ" dirty="0" smtClean="0">
              <a:solidFill>
                <a:srgbClr val="222222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зачет» («незачет</a:t>
            </a:r>
            <a:r>
              <a:rPr lang="ru-RU" b="1" dirty="0" smtClean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44800" y="3655262"/>
            <a:ext cx="90487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табеле успеваемости, свидетельстве об окончании основной школы, аттестате об окончании старшей школы второй иностранный язык отмечается как элективный курс с указанием количества пройденных часов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2476500" y="1080427"/>
            <a:ext cx="520700" cy="349816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3281" y="2413633"/>
            <a:ext cx="2153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Narrow" panose="020B0606020202030204" pitchFamily="34" charset="0"/>
              </a:rPr>
              <a:t>Внутреннее оценивание 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2476500" y="5055609"/>
            <a:ext cx="520700" cy="116162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843281" y="5198199"/>
            <a:ext cx="2153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Narrow" panose="020B0606020202030204" pitchFamily="34" charset="0"/>
              </a:rPr>
              <a:t>Внешнее оценивание 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6385797" y="2727129"/>
            <a:ext cx="622300" cy="510381"/>
          </a:xfrm>
          <a:prstGeom prst="rightArrow">
            <a:avLst>
              <a:gd name="adj1" fmla="val 15163"/>
              <a:gd name="adj2" fmla="val 201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90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7350" y="911819"/>
            <a:ext cx="60827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Narrow" panose="020B0606020202030204" pitchFamily="34" charset="0"/>
              </a:rPr>
              <a:t>В 2015 году 58,8% (около 10 млн) учащихся </a:t>
            </a:r>
            <a:r>
              <a:rPr lang="ru-RU" sz="2000" b="1" dirty="0" smtClean="0">
                <a:latin typeface="Arial Narrow" panose="020B0606020202030204" pitchFamily="34" charset="0"/>
              </a:rPr>
              <a:t>младшей средней школы</a:t>
            </a:r>
            <a:r>
              <a:rPr lang="ru-RU" sz="2000" dirty="0" smtClean="0">
                <a:latin typeface="Arial Narrow" panose="020B0606020202030204" pitchFamily="34" charset="0"/>
              </a:rPr>
              <a:t> в ЕС изучали два и больше иностранных языков. Французский (33,8%) - второй популярный язык после английского (97,3%).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57" y="6060123"/>
            <a:ext cx="66580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err="1" smtClean="0"/>
              <a:t>Евростат</a:t>
            </a:r>
            <a:r>
              <a:rPr lang="ru-RU" sz="1050" dirty="0" smtClean="0"/>
              <a:t>, 2017. </a:t>
            </a:r>
            <a:r>
              <a:rPr lang="en-US" sz="1050" dirty="0">
                <a:hlinkClick r:id="rId2"/>
              </a:rPr>
              <a:t>http://</a:t>
            </a:r>
            <a:r>
              <a:rPr lang="en-US" sz="1050" dirty="0" smtClean="0">
                <a:hlinkClick r:id="rId2"/>
              </a:rPr>
              <a:t>ec.europa.eu/eurostat/documents/2995521/7879483/3-23022017-AP-EN.pdf/80715559-72ba-4c19-b341-7ddb42dd61a6</a:t>
            </a:r>
            <a:r>
              <a:rPr lang="ru-RU" sz="1050" dirty="0" smtClean="0"/>
              <a:t> </a:t>
            </a:r>
          </a:p>
          <a:p>
            <a:r>
              <a:rPr lang="en-US" sz="1050" dirty="0">
                <a:hlinkClick r:id="rId3"/>
              </a:rPr>
              <a:t>http://ec.europa.eu/eurostat/statistics-explained/images/3/3f/Foreign_language_learning_in_the_European_Union_%</a:t>
            </a:r>
            <a:r>
              <a:rPr lang="en-US" sz="1050" dirty="0" smtClean="0">
                <a:hlinkClick r:id="rId3"/>
              </a:rPr>
              <a:t>28Data_from_2015%29_final.png</a:t>
            </a:r>
            <a:r>
              <a:rPr lang="ru-RU" sz="1050" dirty="0" smtClean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7351" y="2198936"/>
            <a:ext cx="60827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Изучение двух иностранных языков особенно популярно в младших классах средних школ Люксембурга</a:t>
            </a:r>
            <a:r>
              <a:rPr lang="en-US" sz="2000" dirty="0">
                <a:latin typeface="Arial Narrow" panose="020B0606020202030204" pitchFamily="34" charset="0"/>
              </a:rPr>
              <a:t> (100%), </a:t>
            </a:r>
            <a:r>
              <a:rPr lang="ru-RU" sz="2000" dirty="0">
                <a:latin typeface="Arial Narrow" panose="020B0606020202030204" pitchFamily="34" charset="0"/>
              </a:rPr>
              <a:t>Финляндии </a:t>
            </a:r>
            <a:r>
              <a:rPr lang="en-US" sz="2000" dirty="0">
                <a:latin typeface="Arial Narrow" panose="020B0606020202030204" pitchFamily="34" charset="0"/>
              </a:rPr>
              <a:t>(</a:t>
            </a:r>
            <a:r>
              <a:rPr lang="en-US" sz="2000" dirty="0" smtClean="0">
                <a:latin typeface="Arial Narrow" panose="020B0606020202030204" pitchFamily="34" charset="0"/>
              </a:rPr>
              <a:t>98</a:t>
            </a:r>
            <a:r>
              <a:rPr lang="ru-RU" sz="2000" dirty="0" smtClean="0">
                <a:latin typeface="Arial Narrow" panose="020B0606020202030204" pitchFamily="34" charset="0"/>
              </a:rPr>
              <a:t>,</a:t>
            </a:r>
            <a:r>
              <a:rPr lang="en-US" sz="2000" dirty="0" smtClean="0">
                <a:latin typeface="Arial Narrow" panose="020B0606020202030204" pitchFamily="34" charset="0"/>
              </a:rPr>
              <a:t>4</a:t>
            </a:r>
            <a:r>
              <a:rPr lang="en-US" sz="2000" dirty="0">
                <a:latin typeface="Arial Narrow" panose="020B0606020202030204" pitchFamily="34" charset="0"/>
              </a:rPr>
              <a:t>%), </a:t>
            </a:r>
            <a:r>
              <a:rPr lang="ru-RU" sz="2000" dirty="0">
                <a:latin typeface="Arial Narrow" panose="020B0606020202030204" pitchFamily="34" charset="0"/>
              </a:rPr>
              <a:t>Италии</a:t>
            </a:r>
            <a:r>
              <a:rPr lang="en-US" sz="2000" dirty="0">
                <a:latin typeface="Arial Narrow" panose="020B0606020202030204" pitchFamily="34" charset="0"/>
              </a:rPr>
              <a:t> (</a:t>
            </a:r>
            <a:r>
              <a:rPr lang="en-US" sz="2000" dirty="0" smtClean="0">
                <a:latin typeface="Arial Narrow" panose="020B0606020202030204" pitchFamily="34" charset="0"/>
              </a:rPr>
              <a:t>95</a:t>
            </a:r>
            <a:r>
              <a:rPr lang="ru-RU" sz="2000" dirty="0" smtClean="0">
                <a:latin typeface="Arial Narrow" panose="020B0606020202030204" pitchFamily="34" charset="0"/>
              </a:rPr>
              <a:t>,</a:t>
            </a:r>
            <a:r>
              <a:rPr lang="en-US" sz="2000" dirty="0" smtClean="0">
                <a:latin typeface="Arial Narrow" panose="020B0606020202030204" pitchFamily="34" charset="0"/>
              </a:rPr>
              <a:t>8</a:t>
            </a:r>
            <a:r>
              <a:rPr lang="en-US" sz="2000" dirty="0">
                <a:latin typeface="Arial Narrow" panose="020B0606020202030204" pitchFamily="34" charset="0"/>
              </a:rPr>
              <a:t>%), </a:t>
            </a:r>
            <a:r>
              <a:rPr lang="ru-RU" sz="2000" dirty="0">
                <a:latin typeface="Arial Narrow" panose="020B0606020202030204" pitchFamily="34" charset="0"/>
              </a:rPr>
              <a:t>Эстонии </a:t>
            </a:r>
            <a:r>
              <a:rPr lang="en-US" sz="2000" dirty="0">
                <a:latin typeface="Arial Narrow" panose="020B0606020202030204" pitchFamily="34" charset="0"/>
              </a:rPr>
              <a:t>(</a:t>
            </a:r>
            <a:r>
              <a:rPr lang="en-US" sz="2000" dirty="0" smtClean="0">
                <a:latin typeface="Arial Narrow" panose="020B0606020202030204" pitchFamily="34" charset="0"/>
              </a:rPr>
              <a:t>95</a:t>
            </a:r>
            <a:r>
              <a:rPr lang="ru-RU" sz="2000" dirty="0" smtClean="0">
                <a:latin typeface="Arial Narrow" panose="020B0606020202030204" pitchFamily="34" charset="0"/>
              </a:rPr>
              <a:t>,</a:t>
            </a:r>
            <a:r>
              <a:rPr lang="en-US" sz="2000" dirty="0" smtClean="0">
                <a:latin typeface="Arial Narrow" panose="020B0606020202030204" pitchFamily="34" charset="0"/>
              </a:rPr>
              <a:t>4</a:t>
            </a:r>
            <a:r>
              <a:rPr lang="en-US" sz="2000" dirty="0">
                <a:latin typeface="Arial Narrow" panose="020B0606020202030204" pitchFamily="34" charset="0"/>
              </a:rPr>
              <a:t>%) </a:t>
            </a:r>
            <a:r>
              <a:rPr lang="ru-RU" sz="2000" dirty="0">
                <a:latin typeface="Arial Narrow" panose="020B0606020202030204" pitchFamily="34" charset="0"/>
              </a:rPr>
              <a:t>и Румынии </a:t>
            </a:r>
            <a:r>
              <a:rPr lang="en-US" sz="2000" dirty="0">
                <a:latin typeface="Arial Narrow" panose="020B0606020202030204" pitchFamily="34" charset="0"/>
              </a:rPr>
              <a:t>(</a:t>
            </a:r>
            <a:r>
              <a:rPr lang="en-US" sz="2000" dirty="0" smtClean="0">
                <a:latin typeface="Arial Narrow" panose="020B0606020202030204" pitchFamily="34" charset="0"/>
              </a:rPr>
              <a:t>95</a:t>
            </a:r>
            <a:r>
              <a:rPr lang="ru-RU" sz="2000" dirty="0" smtClean="0">
                <a:latin typeface="Arial Narrow" panose="020B0606020202030204" pitchFamily="34" charset="0"/>
              </a:rPr>
              <a:t>,</a:t>
            </a:r>
            <a:r>
              <a:rPr lang="en-US" sz="2000" dirty="0" smtClean="0">
                <a:latin typeface="Arial Narrow" panose="020B0606020202030204" pitchFamily="34" charset="0"/>
              </a:rPr>
              <a:t>2</a:t>
            </a:r>
            <a:r>
              <a:rPr lang="en-US" sz="2000" dirty="0">
                <a:latin typeface="Arial Narrow" panose="020B0606020202030204" pitchFamily="34" charset="0"/>
              </a:rPr>
              <a:t>%). </a:t>
            </a:r>
            <a:r>
              <a:rPr lang="ru-RU" sz="2000" dirty="0" smtClean="0">
                <a:latin typeface="Arial Narrow" panose="020B0606020202030204" pitchFamily="34" charset="0"/>
              </a:rPr>
              <a:t>Самые </a:t>
            </a:r>
            <a:r>
              <a:rPr lang="ru-RU" sz="2000" dirty="0">
                <a:latin typeface="Arial Narrow" panose="020B0606020202030204" pitchFamily="34" charset="0"/>
              </a:rPr>
              <a:t>низкие показатели у Венгрии (6</a:t>
            </a:r>
            <a:r>
              <a:rPr lang="en-US" sz="2000" dirty="0">
                <a:latin typeface="Arial Narrow" panose="020B0606020202030204" pitchFamily="34" charset="0"/>
              </a:rPr>
              <a:t>%</a:t>
            </a:r>
            <a:r>
              <a:rPr lang="ru-RU" sz="2000" dirty="0">
                <a:latin typeface="Arial Narrow" panose="020B0606020202030204" pitchFamily="34" charset="0"/>
              </a:rPr>
              <a:t>) и Австрии </a:t>
            </a:r>
            <a:r>
              <a:rPr lang="en-US" sz="2000" dirty="0">
                <a:latin typeface="Arial Narrow" panose="020B0606020202030204" pitchFamily="34" charset="0"/>
              </a:rPr>
              <a:t>(</a:t>
            </a:r>
            <a:r>
              <a:rPr lang="en-US" sz="2000" dirty="0" smtClean="0">
                <a:latin typeface="Arial Narrow" panose="020B0606020202030204" pitchFamily="34" charset="0"/>
              </a:rPr>
              <a:t>8</a:t>
            </a:r>
            <a:r>
              <a:rPr lang="ru-RU" sz="2000" dirty="0" smtClean="0">
                <a:latin typeface="Arial Narrow" panose="020B0606020202030204" pitchFamily="34" charset="0"/>
              </a:rPr>
              <a:t>,</a:t>
            </a:r>
            <a:r>
              <a:rPr lang="en-US" sz="2000" dirty="0" smtClean="0">
                <a:latin typeface="Arial Narrow" panose="020B0606020202030204" pitchFamily="34" charset="0"/>
              </a:rPr>
              <a:t>8%). 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715" y="14514"/>
            <a:ext cx="5671842" cy="6858000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37349" y="4047866"/>
            <a:ext cx="608276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6720112" y="532666"/>
            <a:ext cx="1" cy="3515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2214" y="4465229"/>
            <a:ext cx="54613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</a:rPr>
              <a:t>Почти все учащиеся старших классов Люксембурга, Франции, Чехии, Румынии, Финляндии и Словакии изучают два и более иностранных языков в рамках школьной программы.   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5943601" y="4778222"/>
            <a:ext cx="957943" cy="2757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2818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08296" y="114300"/>
            <a:ext cx="10058400" cy="787791"/>
          </a:xfrm>
        </p:spPr>
        <p:txBody>
          <a:bodyPr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Ожидаемые результаты</a:t>
            </a: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462370"/>
              </p:ext>
            </p:extLst>
          </p:nvPr>
        </p:nvGraphicFramePr>
        <p:xfrm>
          <a:off x="899592" y="1398870"/>
          <a:ext cx="6132512" cy="261252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2911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17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15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32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32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83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Язык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Кто и как оценивает?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часов для достижения уровня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8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А1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А2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В1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В2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Немецкий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Институт-Гете / </a:t>
                      </a:r>
                      <a:r>
                        <a:rPr lang="en-GB" sz="1400" dirty="0" smtClean="0">
                          <a:effectLst/>
                        </a:rPr>
                        <a:t>GOETHE-ZERTIFIKAT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80–200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200-350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450-500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600-700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8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Французский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4245" algn="ctr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Французский Альянс / </a:t>
                      </a:r>
                      <a:r>
                        <a:rPr lang="en-GB" sz="1400" dirty="0" smtClean="0">
                          <a:effectLst/>
                        </a:rPr>
                        <a:t>DELF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60-80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160–260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310-440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490-690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8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Китайский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4245" algn="ctr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Институт Конфуций / HSK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100-150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8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Корейский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4245" algn="ctr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Центр Просвещение / TOPIK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80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160-200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240-300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350-400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55576" y="4729560"/>
            <a:ext cx="62929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На достижение уровней по различным языкам требуется разное время.</a:t>
            </a:r>
          </a:p>
          <a:p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Для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достижения одного языкового уровня в среднем потребуется от 100 до 200 контактных часов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, что соответствует предположениям CEFR.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826333"/>
              </p:ext>
            </p:extLst>
          </p:nvPr>
        </p:nvGraphicFramePr>
        <p:xfrm>
          <a:off x="7776640" y="2360157"/>
          <a:ext cx="3782086" cy="225203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8910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10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7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Язык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Ожидаемый уровень по завершении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 года обучения</a:t>
                      </a:r>
                      <a:endParaRPr lang="ru-RU" dirty="0"/>
                    </a:p>
                  </a:txBody>
                  <a:tcPr marL="61427" marR="61427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Немецкий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4245" algn="ctr"/>
                        </a:tabLst>
                      </a:pPr>
                      <a:r>
                        <a:rPr lang="ru-RU" sz="1400" kern="1200" dirty="0" smtClean="0">
                          <a:effectLst/>
                        </a:rPr>
                        <a:t>А2/В1.1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7" marR="61427" marT="0" marB="0"/>
                </a:tc>
              </a:tr>
              <a:tr h="188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Французский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4245" algn="ctr"/>
                        </a:tabLst>
                      </a:pPr>
                      <a:r>
                        <a:rPr lang="ru-RU" sz="1400" kern="1200" smtClean="0">
                          <a:effectLst/>
                        </a:rPr>
                        <a:t>А2/В1.1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7" marR="61427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8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Китайский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4245" algn="ctr"/>
                        </a:tabLst>
                      </a:pPr>
                      <a:r>
                        <a:rPr lang="ru-RU" sz="1400" kern="1200" smtClean="0">
                          <a:effectLst/>
                        </a:rPr>
                        <a:t>А2/В1.1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7" marR="61427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8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Корейский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4245" algn="ctr"/>
                        </a:tabLst>
                      </a:pPr>
                      <a:r>
                        <a:rPr lang="ru-RU" sz="1400" kern="1200" smtClean="0">
                          <a:effectLst/>
                        </a:rPr>
                        <a:t>А2/В1.1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7" marR="61427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8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Японский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7" marR="61427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4245" algn="ctr"/>
                        </a:tabLst>
                      </a:pPr>
                      <a:r>
                        <a:rPr lang="ru-RU" sz="1400" kern="1200" dirty="0" smtClean="0">
                          <a:effectLst/>
                        </a:rPr>
                        <a:t>А2/В1.1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27" marR="614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21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7985746" y="5111384"/>
            <a:ext cx="504056" cy="64807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1770" y="142048"/>
            <a:ext cx="10058400" cy="988214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Требуемый уровень владение </a:t>
            </a:r>
            <a:r>
              <a:rPr lang="ru-RU" sz="3600" dirty="0" smtClean="0"/>
              <a:t>языком </a:t>
            </a:r>
            <a:r>
              <a:rPr lang="ru-RU" sz="3600" dirty="0"/>
              <a:t>для поступления в </a:t>
            </a:r>
            <a:r>
              <a:rPr lang="ru-RU" sz="3600" dirty="0" smtClean="0"/>
              <a:t>вузы</a:t>
            </a:r>
            <a:endParaRPr lang="ru-RU" sz="3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201414"/>
              </p:ext>
            </p:extLst>
          </p:nvPr>
        </p:nvGraphicFramePr>
        <p:xfrm>
          <a:off x="1042092" y="1555931"/>
          <a:ext cx="6557780" cy="3716003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438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48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542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298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Язык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Уровень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Рейтинговые университеты*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19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Немецкий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В2,</a:t>
                      </a:r>
                      <a:r>
                        <a:rPr lang="ru-RU" sz="1400" baseline="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С1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Heidelberg University (43),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Technical University of Munich (46),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RWTH Aachen University (78),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Technical University of Berlin (82)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97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Французский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В2,</a:t>
                      </a:r>
                      <a:r>
                        <a:rPr lang="ru-RU" sz="1400" baseline="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С1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Pierre and Marie Curie University (121),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Paris Descartes University (201)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824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Китайский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HSK4 (В2), </a:t>
                      </a:r>
                      <a:endParaRPr lang="en-US" sz="14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HSK5 (С1) - для общественно-гуманитарных специальностей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Peking University (29),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Tsinghua University (35),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University of Science and Technology of China (153),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Fudan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University (155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</a:rPr>
                        <a:t>Большинство </a:t>
                      </a:r>
                      <a:r>
                        <a:rPr lang="ru-RU" sz="1400" i="1" dirty="0">
                          <a:effectLst/>
                        </a:rPr>
                        <a:t>университетов ведет обучение на английском языке. Базовое знание китайского языка </a:t>
                      </a:r>
                      <a:r>
                        <a:rPr lang="ru-RU" sz="1400" i="1" dirty="0" smtClean="0">
                          <a:effectLst/>
                        </a:rPr>
                        <a:t>приветствуется.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895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Корейский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TOPIK 4-5 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</a:t>
                      </a:r>
                      <a:r>
                        <a:rPr lang="ru-RU" sz="1400" dirty="0">
                          <a:effectLst/>
                        </a:rPr>
                        <a:t>В</a:t>
                      </a:r>
                      <a:r>
                        <a:rPr lang="en-US" sz="1400" dirty="0">
                          <a:effectLst/>
                        </a:rPr>
                        <a:t>2-</a:t>
                      </a:r>
                      <a:r>
                        <a:rPr lang="ru-RU" sz="1400" dirty="0">
                          <a:effectLst/>
                        </a:rPr>
                        <a:t>С</a:t>
                      </a:r>
                      <a:r>
                        <a:rPr lang="en-US" sz="1400" dirty="0">
                          <a:effectLst/>
                        </a:rPr>
                        <a:t>1)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Seoul National University (72),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Sungkyunkwan</a:t>
                      </a:r>
                      <a:r>
                        <a:rPr lang="en-US" sz="1400" dirty="0">
                          <a:effectLst/>
                        </a:rPr>
                        <a:t> University (137),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Korea University (201-250)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127413"/>
              </p:ext>
            </p:extLst>
          </p:nvPr>
        </p:nvGraphicFramePr>
        <p:xfrm>
          <a:off x="7906308" y="2709690"/>
          <a:ext cx="3536149" cy="3096343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6221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39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9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Уровень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Описание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Я </a:t>
                      </a:r>
                      <a:r>
                        <a:rPr lang="ru-RU" sz="900">
                          <a:effectLst/>
                        </a:rPr>
                        <a:t>могу </a:t>
                      </a:r>
                      <a:r>
                        <a:rPr lang="ru-RU" sz="900" smtClean="0">
                          <a:effectLst/>
                        </a:rPr>
                        <a:t>кратко </a:t>
                      </a:r>
                      <a:r>
                        <a:rPr lang="ru-RU" sz="900" dirty="0">
                          <a:effectLst/>
                        </a:rPr>
                        <a:t>рассказать о себе, семье, увлечениях, заполнить анкету с личными данными, написать небольшое личное письмо. Понимаю собеседника, если он говорит медленно и готов </a:t>
                      </a:r>
                      <a:r>
                        <a:rPr lang="ru-RU" sz="900" dirty="0" smtClean="0">
                          <a:effectLst/>
                        </a:rPr>
                        <a:t>содействовать в общении.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0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Я общаюсь на бытовые темы, могу выразить и аргументировать свое мнение, рассказать о планах. Могу путешествовать и общаться в типичных туристических ситуациях. Могу написать личное и деловое письмо. Говорю не очень быстро, подбирая слова.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Я могу общаться на большинство тем, написать деловое письмо, обзор книги/фильма, небольшой рассказ. Чувствую себя уверенно в стране изучаемого языка, но еще не могу использовать язык для работы.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0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Я говорю бегло и понимаю текст не только бытовые, но и узкоспециальные. Я умею делать четкие, подробные сообщения на различные темы и изложить свой взгляд на проблему, показать преимущество и недостатки разных мнений. Могу работать в стране изучаемого языка.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143" marR="27143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10" name="Скругленная соединительная линия 9"/>
          <p:cNvCxnSpPr/>
          <p:nvPr/>
        </p:nvCxnSpPr>
        <p:spPr>
          <a:xfrm rot="10800000">
            <a:off x="2724152" y="5291091"/>
            <a:ext cx="5261597" cy="468368"/>
          </a:xfrm>
          <a:prstGeom prst="curvedConnector3">
            <a:avLst>
              <a:gd name="adj1" fmla="val 99943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90525" y="5893583"/>
            <a:ext cx="66865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* Рейтинг университетов по техническим/инженерным специальностям в разрезе страны по версии </a:t>
            </a:r>
            <a:r>
              <a:rPr lang="en-US" sz="1200" dirty="0" smtClean="0"/>
              <a:t>The</a:t>
            </a:r>
            <a:r>
              <a:rPr lang="en-US" sz="1200" dirty="0"/>
              <a:t> </a:t>
            </a:r>
            <a:r>
              <a:rPr lang="en-US" sz="1200" i="1" dirty="0"/>
              <a:t>Times Higher Education </a:t>
            </a:r>
            <a:r>
              <a:rPr lang="en-US" sz="1200" dirty="0"/>
              <a:t>World University Rankings 2016-2017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9804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9424" y="310718"/>
            <a:ext cx="10058400" cy="69867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Организации-партнеры</a:t>
            </a:r>
            <a:endParaRPr lang="ru-RU" b="1" dirty="0"/>
          </a:p>
        </p:txBody>
      </p:sp>
      <p:sp>
        <p:nvSpPr>
          <p:cNvPr id="5" name="Правильный пятиугольник 4"/>
          <p:cNvSpPr/>
          <p:nvPr/>
        </p:nvSpPr>
        <p:spPr>
          <a:xfrm>
            <a:off x="4147666" y="2174114"/>
            <a:ext cx="3415355" cy="2868653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E749FC2D-342A-4895-AF29-FDEF0C55FC34}"/>
              </a:ext>
            </a:extLst>
          </p:cNvPr>
          <p:cNvGrpSpPr/>
          <p:nvPr/>
        </p:nvGrpSpPr>
        <p:grpSpPr>
          <a:xfrm>
            <a:off x="653658" y="1115402"/>
            <a:ext cx="4557534" cy="1054467"/>
            <a:chOff x="-565545" y="3685592"/>
            <a:chExt cx="6594196" cy="1054467"/>
          </a:xfrm>
        </p:grpSpPr>
        <p:grpSp>
          <p:nvGrpSpPr>
            <p:cNvPr id="13" name="Group 53">
              <a:extLst>
                <a:ext uri="{FF2B5EF4-FFF2-40B4-BE49-F238E27FC236}">
                  <a16:creationId xmlns:a16="http://schemas.microsoft.com/office/drawing/2014/main" xmlns="" id="{7505F95B-5382-4645-B4B4-1787EAC89C4A}"/>
                </a:ext>
              </a:extLst>
            </p:cNvPr>
            <p:cNvGrpSpPr/>
            <p:nvPr/>
          </p:nvGrpSpPr>
          <p:grpSpPr>
            <a:xfrm>
              <a:off x="1388433" y="3685592"/>
              <a:ext cx="4640218" cy="1054467"/>
              <a:chOff x="1463635" y="1080074"/>
              <a:chExt cx="3182852" cy="858903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AA49CFEC-9FB1-4453-A0B4-828E168AE6F6}"/>
                  </a:ext>
                </a:extLst>
              </p:cNvPr>
              <p:cNvSpPr txBox="1"/>
              <p:nvPr/>
            </p:nvSpPr>
            <p:spPr>
              <a:xfrm>
                <a:off x="1463635" y="1086612"/>
                <a:ext cx="3182852" cy="8523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endParaRPr lang="ru-RU" altLang="ko-KR" sz="1400" dirty="0" smtClean="0">
                  <a:latin typeface="Arial Narrow" panose="020B0606020202030204" pitchFamily="34" charset="0"/>
                  <a:cs typeface="Arial" pitchFamily="34" charset="0"/>
                </a:endParaRPr>
              </a:p>
              <a:p>
                <a:r>
                  <a:rPr lang="ru-RU" altLang="ko-KR" sz="1600" dirty="0" smtClean="0">
                    <a:latin typeface="Arial Narrow" panose="020B0606020202030204" pitchFamily="34" charset="0"/>
                    <a:cs typeface="Arial" pitchFamily="34" charset="0"/>
                  </a:rPr>
                  <a:t>Функционирует </a:t>
                </a:r>
                <a:r>
                  <a:rPr lang="ru-RU" altLang="ko-KR" sz="1600" dirty="0">
                    <a:latin typeface="Arial Narrow" panose="020B0606020202030204" pitchFamily="34" charset="0"/>
                    <a:cs typeface="Arial" pitchFamily="34" charset="0"/>
                  </a:rPr>
                  <a:t>в </a:t>
                </a:r>
                <a:r>
                  <a:rPr lang="ru-RU" altLang="ko-KR" sz="1600" dirty="0" smtClean="0">
                    <a:latin typeface="Arial Narrow" panose="020B0606020202030204" pitchFamily="34" charset="0"/>
                    <a:cs typeface="Arial" pitchFamily="34" charset="0"/>
                  </a:rPr>
                  <a:t>гг. </a:t>
                </a:r>
                <a:r>
                  <a:rPr lang="ru-RU" altLang="ko-KR" sz="1600" dirty="0">
                    <a:latin typeface="Arial Narrow" panose="020B0606020202030204" pitchFamily="34" charset="0"/>
                    <a:cs typeface="Arial" pitchFamily="34" charset="0"/>
                  </a:rPr>
                  <a:t>Астана, Алматы, Караганды, </a:t>
                </a:r>
                <a:r>
                  <a:rPr lang="ru-RU" altLang="ko-KR" sz="1600" dirty="0" err="1">
                    <a:latin typeface="Arial Narrow" panose="020B0606020202030204" pitchFamily="34" charset="0"/>
                    <a:cs typeface="Arial" pitchFamily="34" charset="0"/>
                  </a:rPr>
                  <a:t>Костанай</a:t>
                </a:r>
                <a:r>
                  <a:rPr lang="ru-RU" altLang="ko-KR" sz="1600" dirty="0">
                    <a:latin typeface="Arial Narrow" panose="020B0606020202030204" pitchFamily="34" charset="0"/>
                    <a:cs typeface="Arial" pitchFamily="34" charset="0"/>
                  </a:rPr>
                  <a:t>, Усть-Каменогорск и Шымкент</a:t>
                </a:r>
                <a:r>
                  <a:rPr lang="ru-RU" altLang="ko-KR" sz="1400" dirty="0" smtClean="0">
                    <a:latin typeface="Arial Narrow" panose="020B0606020202030204" pitchFamily="34" charset="0"/>
                    <a:cs typeface="Arial" pitchFamily="34" charset="0"/>
                  </a:rPr>
                  <a:t>.</a:t>
                </a:r>
                <a:r>
                  <a:rPr lang="en-US" altLang="ko-KR" sz="1400" dirty="0" smtClean="0">
                    <a:latin typeface="Arial Narrow" panose="020B0606020202030204" pitchFamily="34" charset="0"/>
                    <a:cs typeface="Arial" pitchFamily="34" charset="0"/>
                  </a:rPr>
                  <a:t> </a:t>
                </a:r>
                <a:endParaRPr lang="ko-KR" altLang="en-US" sz="1400" dirty="0">
                  <a:latin typeface="Arial Narrow" panose="020B0606020202030204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23B04057-02DA-4EA6-BF5A-9CA28EE0D184}"/>
                  </a:ext>
                </a:extLst>
              </p:cNvPr>
              <p:cNvSpPr txBox="1"/>
              <p:nvPr/>
            </p:nvSpPr>
            <p:spPr>
              <a:xfrm>
                <a:off x="1472557" y="1080074"/>
                <a:ext cx="2765965" cy="27576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ru-RU" altLang="ko-KR" sz="1600" b="1" dirty="0" smtClean="0">
                    <a:latin typeface="Arial Narrow" panose="020B0606020202030204" pitchFamily="34" charset="0"/>
                    <a:cs typeface="Arial" pitchFamily="34" charset="0"/>
                  </a:rPr>
                  <a:t>Французский Альянс</a:t>
                </a:r>
                <a:endParaRPr lang="ko-KR" altLang="en-US" sz="1600" b="1" dirty="0">
                  <a:latin typeface="Arial Narrow" panose="020B0606020202030204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5" name="Picture 12">
              <a:extLst>
                <a:ext uri="{FF2B5EF4-FFF2-40B4-BE49-F238E27FC236}">
                  <a16:creationId xmlns:a16="http://schemas.microsoft.com/office/drawing/2014/main" xmlns="" id="{630F9A45-2302-49E0-ACAB-45F9716CCF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565545" y="3747739"/>
              <a:ext cx="2024061" cy="9461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Group 53">
            <a:extLst>
              <a:ext uri="{FF2B5EF4-FFF2-40B4-BE49-F238E27FC236}">
                <a16:creationId xmlns:a16="http://schemas.microsoft.com/office/drawing/2014/main" xmlns="" id="{7505F95B-5382-4645-B4B4-1787EAC89C4A}"/>
              </a:ext>
            </a:extLst>
          </p:cNvPr>
          <p:cNvGrpSpPr/>
          <p:nvPr/>
        </p:nvGrpSpPr>
        <p:grpSpPr>
          <a:xfrm>
            <a:off x="747461" y="2199226"/>
            <a:ext cx="3529514" cy="1203557"/>
            <a:chOff x="1393322" y="982260"/>
            <a:chExt cx="2866604" cy="98034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AA49CFEC-9FB1-4453-A0B4-828E168AE6F6}"/>
                </a:ext>
              </a:extLst>
            </p:cNvPr>
            <p:cNvSpPr txBox="1"/>
            <p:nvPr/>
          </p:nvSpPr>
          <p:spPr>
            <a:xfrm>
              <a:off x="1393322" y="1135307"/>
              <a:ext cx="2788933" cy="8272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1500" dirty="0" smtClean="0">
                  <a:latin typeface="Arial Narrow" panose="020B0606020202030204" pitchFamily="34" charset="0"/>
                </a:rPr>
                <a:t>Посольство выделило </a:t>
              </a:r>
              <a:r>
                <a:rPr lang="ru-RU" sz="1500" dirty="0">
                  <a:latin typeface="Arial Narrow" panose="020B0606020202030204" pitchFamily="34" charset="0"/>
                </a:rPr>
                <a:t>6 </a:t>
              </a:r>
              <a:r>
                <a:rPr lang="ru-RU" sz="1500" dirty="0" smtClean="0">
                  <a:latin typeface="Arial Narrow" panose="020B0606020202030204" pitchFamily="34" charset="0"/>
                </a:rPr>
                <a:t>гранта для выпускников школ РК для обучения в </a:t>
              </a:r>
              <a:r>
                <a:rPr lang="en-GB" sz="1500" dirty="0">
                  <a:latin typeface="Arial Narrow" panose="020B0606020202030204" pitchFamily="34" charset="0"/>
                </a:rPr>
                <a:t>classes </a:t>
              </a:r>
              <a:r>
                <a:rPr lang="en-GB" sz="1500" dirty="0" err="1">
                  <a:latin typeface="Arial Narrow" panose="020B0606020202030204" pitchFamily="34" charset="0"/>
                </a:rPr>
                <a:t>prépas</a:t>
              </a:r>
              <a:r>
                <a:rPr lang="ru-RU" sz="1500" dirty="0" smtClean="0">
                  <a:latin typeface="Arial Narrow" panose="020B0606020202030204" pitchFamily="34" charset="0"/>
                </a:rPr>
                <a:t> (Подготовительные школы) </a:t>
              </a:r>
              <a:r>
                <a:rPr lang="ru-RU" sz="1500" dirty="0">
                  <a:latin typeface="Arial Narrow" panose="020B0606020202030204" pitchFamily="34" charset="0"/>
                </a:rPr>
                <a:t>в </a:t>
              </a:r>
              <a:r>
                <a:rPr lang="ru-RU" sz="1500" dirty="0" smtClean="0">
                  <a:latin typeface="Arial Narrow" panose="020B0606020202030204" pitchFamily="34" charset="0"/>
                </a:rPr>
                <a:t>CIV. </a:t>
              </a:r>
              <a:r>
                <a:rPr lang="ru-RU" sz="1500" dirty="0">
                  <a:latin typeface="Arial Narrow" panose="020B0606020202030204" pitchFamily="34" charset="0"/>
                </a:rPr>
                <a:t>Сумма гранта </a:t>
              </a:r>
              <a:r>
                <a:rPr lang="ru-RU" sz="1500" dirty="0" smtClean="0">
                  <a:latin typeface="Arial Narrow" panose="020B0606020202030204" pitchFamily="34" charset="0"/>
                </a:rPr>
                <a:t>6 052 Евро.</a:t>
              </a:r>
              <a:endParaRPr lang="ru-RU" sz="1500" b="1" dirty="0">
                <a:latin typeface="Arial Narrow" panose="020B060602020203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23B04057-02DA-4EA6-BF5A-9CA28EE0D184}"/>
                </a:ext>
              </a:extLst>
            </p:cNvPr>
            <p:cNvSpPr txBox="1"/>
            <p:nvPr/>
          </p:nvSpPr>
          <p:spPr>
            <a:xfrm>
              <a:off x="1493962" y="982260"/>
              <a:ext cx="2765964" cy="2757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altLang="ko-KR" sz="1600" b="1" dirty="0" smtClean="0">
                  <a:latin typeface="Arial Narrow" panose="020B0606020202030204" pitchFamily="34" charset="0"/>
                  <a:cs typeface="Arial" pitchFamily="34" charset="0"/>
                </a:rPr>
                <a:t>Посольство Франции в РК</a:t>
              </a:r>
              <a:endParaRPr lang="ko-KR" altLang="en-US" sz="1600" b="1" dirty="0">
                <a:latin typeface="Arial Narrow" panose="020B0606020202030204" pitchFamily="34" charset="0"/>
                <a:cs typeface="Arial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51485" y="3879167"/>
            <a:ext cx="3851915" cy="1323439"/>
            <a:chOff x="1626281" y="5207670"/>
            <a:chExt cx="3851915" cy="132343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1D8538EC-73F6-4E0C-8228-71B3E09628DF}"/>
                </a:ext>
              </a:extLst>
            </p:cNvPr>
            <p:cNvSpPr txBox="1"/>
            <p:nvPr/>
          </p:nvSpPr>
          <p:spPr>
            <a:xfrm>
              <a:off x="2567342" y="5207670"/>
              <a:ext cx="291085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latin typeface="Arial Narrow" panose="020B0606020202030204" pitchFamily="34" charset="0"/>
                  <a:cs typeface="Arial" pitchFamily="34" charset="0"/>
                </a:rPr>
                <a:t>ZfA </a:t>
              </a:r>
              <a:r>
                <a:rPr lang="en-US" altLang="ko-KR" sz="1600" b="1" dirty="0" err="1">
                  <a:latin typeface="Arial Narrow" panose="020B0606020202030204" pitchFamily="34" charset="0"/>
                  <a:cs typeface="Arial" pitchFamily="34" charset="0"/>
                </a:rPr>
                <a:t>Kasachstan</a:t>
              </a:r>
              <a:r>
                <a:rPr lang="ru-RU" altLang="ko-KR" sz="1600" b="1" dirty="0">
                  <a:latin typeface="Arial Narrow" panose="020B0606020202030204" pitchFamily="34" charset="0"/>
                  <a:cs typeface="Arial" pitchFamily="34" charset="0"/>
                </a:rPr>
                <a:t>, Германия</a:t>
              </a:r>
              <a:endParaRPr lang="ko-KR" altLang="en-US" sz="1600" b="1" dirty="0">
                <a:latin typeface="Arial Narrow" panose="020B0606020202030204" pitchFamily="34" charset="0"/>
                <a:cs typeface="Arial" pitchFamily="34" charset="0"/>
              </a:endParaRPr>
            </a:p>
            <a:p>
              <a:r>
                <a:rPr lang="ru-RU" sz="1600" dirty="0" smtClean="0">
                  <a:latin typeface="Arial Narrow" panose="020B0606020202030204" pitchFamily="34" charset="0"/>
                </a:rPr>
                <a:t>Возможность стать сертифицированной школой </a:t>
              </a:r>
              <a:r>
                <a:rPr lang="en-GB" sz="1600" dirty="0" smtClean="0">
                  <a:latin typeface="Arial Narrow" panose="020B0606020202030204" pitchFamily="34" charset="0"/>
                </a:rPr>
                <a:t>DSD</a:t>
              </a:r>
              <a:r>
                <a:rPr lang="ru-RU" sz="1600" dirty="0" smtClean="0">
                  <a:latin typeface="Arial Narrow" panose="020B0606020202030204" pitchFamily="34" charset="0"/>
                </a:rPr>
                <a:t>, бесплатные методические пособия и экзамены.</a:t>
              </a:r>
              <a:endParaRPr lang="ru-RU" sz="1600" b="1" dirty="0">
                <a:latin typeface="Arial Narrow" panose="020B0606020202030204" pitchFamily="34" charset="0"/>
              </a:endParaRPr>
            </a:p>
          </p:txBody>
        </p:sp>
        <p:pic>
          <p:nvPicPr>
            <p:cNvPr id="23" name="Рисунок 22">
              <a:extLst>
                <a:ext uri="{FF2B5EF4-FFF2-40B4-BE49-F238E27FC236}">
                  <a16:creationId xmlns:a16="http://schemas.microsoft.com/office/drawing/2014/main" xmlns="" id="{8CBB8838-9978-4E86-BB5E-8B34A1A39D52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26281" y="5207670"/>
              <a:ext cx="1018456" cy="7263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" name="Группа 23"/>
          <p:cNvGrpSpPr/>
          <p:nvPr/>
        </p:nvGrpSpPr>
        <p:grpSpPr>
          <a:xfrm>
            <a:off x="1067067" y="5307268"/>
            <a:ext cx="4666766" cy="831559"/>
            <a:chOff x="6982197" y="5716560"/>
            <a:chExt cx="3458790" cy="83155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A3FB58F5-86D1-46E8-9971-3E90A79D945B}"/>
                </a:ext>
              </a:extLst>
            </p:cNvPr>
            <p:cNvSpPr txBox="1"/>
            <p:nvPr/>
          </p:nvSpPr>
          <p:spPr>
            <a:xfrm>
              <a:off x="7639955" y="5716560"/>
              <a:ext cx="280103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altLang="ko-KR" sz="1600" b="1" dirty="0">
                  <a:latin typeface="Arial Narrow" panose="020B0606020202030204" pitchFamily="34" charset="0"/>
                  <a:cs typeface="Arial" pitchFamily="34" charset="0"/>
                </a:rPr>
                <a:t>Гете Институт</a:t>
              </a:r>
              <a:r>
                <a:rPr lang="en-US" altLang="ko-KR" sz="1600" b="1" dirty="0" smtClean="0">
                  <a:latin typeface="Arial Narrow" panose="020B0606020202030204" pitchFamily="34" charset="0"/>
                  <a:cs typeface="Arial" pitchFamily="34" charset="0"/>
                </a:rPr>
                <a:t> </a:t>
              </a:r>
              <a:endParaRPr lang="en-US" altLang="ko-KR" sz="1600" b="1" dirty="0">
                <a:latin typeface="Arial Narrow" panose="020B0606020202030204" pitchFamily="34" charset="0"/>
                <a:cs typeface="Arial" pitchFamily="34" charset="0"/>
              </a:endParaRPr>
            </a:p>
            <a:p>
              <a:r>
                <a:rPr lang="ru-RU" altLang="ko-KR" sz="1600" dirty="0" smtClean="0">
                  <a:latin typeface="Arial Narrow" panose="020B0606020202030204" pitchFamily="34" charset="0"/>
                  <a:cs typeface="Arial" pitchFamily="34" charset="0"/>
                </a:rPr>
                <a:t>Языковые центры </a:t>
              </a:r>
              <a:r>
                <a:rPr lang="ru-RU" altLang="ko-KR" sz="1600" dirty="0">
                  <a:latin typeface="Arial Narrow" panose="020B0606020202030204" pitchFamily="34" charset="0"/>
                  <a:cs typeface="Arial" pitchFamily="34" charset="0"/>
                </a:rPr>
                <a:t>в </a:t>
              </a:r>
              <a:r>
                <a:rPr lang="ru-RU" altLang="ko-KR" sz="1600" dirty="0" err="1" smtClean="0">
                  <a:latin typeface="Arial Narrow" panose="020B0606020202030204" pitchFamily="34" charset="0"/>
                  <a:cs typeface="Arial" pitchFamily="34" charset="0"/>
                </a:rPr>
                <a:t>гг.Астана</a:t>
              </a:r>
              <a:r>
                <a:rPr lang="ru-RU" altLang="ko-KR" sz="1600" dirty="0">
                  <a:latin typeface="Arial Narrow" panose="020B0606020202030204" pitchFamily="34" charset="0"/>
                  <a:cs typeface="Arial" pitchFamily="34" charset="0"/>
                </a:rPr>
                <a:t>, Караганда, </a:t>
              </a:r>
              <a:r>
                <a:rPr lang="ru-RU" altLang="ko-KR" sz="1600" dirty="0" err="1">
                  <a:latin typeface="Arial Narrow" panose="020B0606020202030204" pitchFamily="34" charset="0"/>
                  <a:cs typeface="Arial" pitchFamily="34" charset="0"/>
                </a:rPr>
                <a:t>Кoстанай</a:t>
              </a:r>
              <a:r>
                <a:rPr lang="ru-RU" altLang="ko-KR" sz="1600" dirty="0">
                  <a:latin typeface="Arial Narrow" panose="020B0606020202030204" pitchFamily="34" charset="0"/>
                  <a:cs typeface="Arial" pitchFamily="34" charset="0"/>
                </a:rPr>
                <a:t> и Павлодар</a:t>
              </a:r>
              <a:endParaRPr lang="ko-KR" altLang="en-US" sz="1600" dirty="0"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pic>
          <p:nvPicPr>
            <p:cNvPr id="26" name="Picture 13">
              <a:extLst>
                <a:ext uri="{FF2B5EF4-FFF2-40B4-BE49-F238E27FC236}">
                  <a16:creationId xmlns:a16="http://schemas.microsoft.com/office/drawing/2014/main" xmlns="" id="{973E4642-427E-4DFE-8056-8D5F1F8874B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799" r="14963"/>
            <a:stretch/>
          </p:blipFill>
          <p:spPr bwMode="auto">
            <a:xfrm>
              <a:off x="6982197" y="5716560"/>
              <a:ext cx="657757" cy="831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xmlns="" id="{E749FC2D-342A-4895-AF29-FDEF0C55FC34}"/>
              </a:ext>
            </a:extLst>
          </p:cNvPr>
          <p:cNvGrpSpPr/>
          <p:nvPr/>
        </p:nvGrpSpPr>
        <p:grpSpPr>
          <a:xfrm>
            <a:off x="7287076" y="1346823"/>
            <a:ext cx="3701992" cy="1061180"/>
            <a:chOff x="77555" y="3747738"/>
            <a:chExt cx="5356331" cy="1061180"/>
          </a:xfrm>
        </p:grpSpPr>
        <p:grpSp>
          <p:nvGrpSpPr>
            <p:cNvPr id="28" name="Group 53">
              <a:extLst>
                <a:ext uri="{FF2B5EF4-FFF2-40B4-BE49-F238E27FC236}">
                  <a16:creationId xmlns:a16="http://schemas.microsoft.com/office/drawing/2014/main" xmlns="" id="{7505F95B-5382-4645-B4B4-1787EAC89C4A}"/>
                </a:ext>
              </a:extLst>
            </p:cNvPr>
            <p:cNvGrpSpPr/>
            <p:nvPr/>
          </p:nvGrpSpPr>
          <p:grpSpPr>
            <a:xfrm>
              <a:off x="1371330" y="3747738"/>
              <a:ext cx="4062556" cy="1061180"/>
              <a:chOff x="1451904" y="1130695"/>
              <a:chExt cx="2786618" cy="86437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AA49CFEC-9FB1-4453-A0B4-828E168AE6F6}"/>
                  </a:ext>
                </a:extLst>
              </p:cNvPr>
              <p:cNvSpPr txBox="1"/>
              <p:nvPr/>
            </p:nvSpPr>
            <p:spPr>
              <a:xfrm>
                <a:off x="1451904" y="1318188"/>
                <a:ext cx="2765965" cy="67688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ru-RU" altLang="ko-KR" sz="1600" dirty="0" smtClean="0">
                    <a:latin typeface="Arial Narrow" panose="020B0606020202030204" pitchFamily="34" charset="0"/>
                    <a:cs typeface="Arial" pitchFamily="34" charset="0"/>
                  </a:rPr>
                  <a:t>Функционирует при университетах в </a:t>
                </a:r>
                <a:r>
                  <a:rPr lang="ru-RU" altLang="ko-KR" sz="1600" dirty="0" err="1" smtClean="0">
                    <a:latin typeface="Arial Narrow" panose="020B0606020202030204" pitchFamily="34" charset="0"/>
                    <a:cs typeface="Arial" pitchFamily="34" charset="0"/>
                  </a:rPr>
                  <a:t>гг</a:t>
                </a:r>
                <a:r>
                  <a:rPr lang="en-US" altLang="ko-KR" sz="1600" dirty="0" smtClean="0">
                    <a:latin typeface="Arial Narrow" panose="020B0606020202030204" pitchFamily="34" charset="0"/>
                    <a:cs typeface="Arial" pitchFamily="34" charset="0"/>
                  </a:rPr>
                  <a:t>.</a:t>
                </a:r>
                <a:r>
                  <a:rPr lang="ru-RU" altLang="ko-KR" sz="1600" dirty="0" smtClean="0">
                    <a:latin typeface="Arial Narrow" panose="020B0606020202030204" pitchFamily="34" charset="0"/>
                    <a:cs typeface="Arial" pitchFamily="34" charset="0"/>
                  </a:rPr>
                  <a:t> Астана, Алматы, Караганды, Актобе</a:t>
                </a:r>
                <a:r>
                  <a:rPr lang="en-US" altLang="ko-KR" sz="1600" dirty="0" smtClean="0">
                    <a:latin typeface="Arial Narrow" panose="020B0606020202030204" pitchFamily="34" charset="0"/>
                    <a:cs typeface="Arial" pitchFamily="34" charset="0"/>
                  </a:rPr>
                  <a:t> </a:t>
                </a:r>
                <a:endParaRPr lang="ko-KR" altLang="en-US" sz="1600" dirty="0">
                  <a:latin typeface="Arial Narrow" panose="020B0606020202030204" pitchFamily="34" charset="0"/>
                  <a:cs typeface="Arial" pitchFamily="34" charset="0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23B04057-02DA-4EA6-BF5A-9CA28EE0D184}"/>
                  </a:ext>
                </a:extLst>
              </p:cNvPr>
              <p:cNvSpPr txBox="1"/>
              <p:nvPr/>
            </p:nvSpPr>
            <p:spPr>
              <a:xfrm>
                <a:off x="1472557" y="1130695"/>
                <a:ext cx="2765965" cy="27576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ru-RU" altLang="ko-KR" sz="1600" b="1" dirty="0">
                    <a:latin typeface="Arial Narrow" panose="020B0606020202030204" pitchFamily="34" charset="0"/>
                    <a:cs typeface="Arial" pitchFamily="34" charset="0"/>
                  </a:rPr>
                  <a:t>Институт Конфуция</a:t>
                </a:r>
                <a:endParaRPr lang="ko-KR" altLang="en-US" sz="1600" b="1" dirty="0">
                  <a:latin typeface="Arial Narrow" panose="020B0606020202030204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30" name="Picture 12">
              <a:extLst>
                <a:ext uri="{FF2B5EF4-FFF2-40B4-BE49-F238E27FC236}">
                  <a16:creationId xmlns:a16="http://schemas.microsoft.com/office/drawing/2014/main" xmlns="" id="{630F9A45-2302-49E0-ACAB-45F9716CCFE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94" t="8588" r="8893" b="7328"/>
            <a:stretch/>
          </p:blipFill>
          <p:spPr bwMode="auto">
            <a:xfrm>
              <a:off x="77555" y="3759197"/>
              <a:ext cx="1158198" cy="824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Группа 32"/>
          <p:cNvGrpSpPr/>
          <p:nvPr/>
        </p:nvGrpSpPr>
        <p:grpSpPr>
          <a:xfrm>
            <a:off x="7839382" y="3154730"/>
            <a:ext cx="3663305" cy="908076"/>
            <a:chOff x="8829557" y="2654806"/>
            <a:chExt cx="3663305" cy="90807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C3715A08-F861-40A5-ACC0-DB6B5BB1C671}"/>
                </a:ext>
              </a:extLst>
            </p:cNvPr>
            <p:cNvSpPr txBox="1"/>
            <p:nvPr/>
          </p:nvSpPr>
          <p:spPr>
            <a:xfrm>
              <a:off x="9702384" y="2731885"/>
              <a:ext cx="2790478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altLang="ko-KR" sz="1600" b="1" dirty="0">
                  <a:latin typeface="Arial Narrow" panose="020B0606020202030204" pitchFamily="34" charset="0"/>
                  <a:cs typeface="Arial" pitchFamily="34" charset="0"/>
                </a:rPr>
                <a:t>Центр </a:t>
              </a:r>
              <a:r>
                <a:rPr lang="ru-RU" altLang="ko-KR" sz="1600" b="1" dirty="0" smtClean="0">
                  <a:latin typeface="Arial Narrow" panose="020B0606020202030204" pitchFamily="34" charset="0"/>
                  <a:cs typeface="Arial" pitchFamily="34" charset="0"/>
                </a:rPr>
                <a:t>Просвещения</a:t>
              </a:r>
            </a:p>
            <a:p>
              <a:r>
                <a:rPr lang="ru-RU" altLang="ko-KR" sz="1600" dirty="0" smtClean="0">
                  <a:latin typeface="Arial Narrow" panose="020B0606020202030204" pitchFamily="34" charset="0"/>
                  <a:cs typeface="Arial" pitchFamily="34" charset="0"/>
                </a:rPr>
                <a:t>Центр может обеспечить УМК на безвозмездной основе </a:t>
              </a:r>
              <a:endParaRPr lang="ko-KR" altLang="en-US" sz="1600" dirty="0"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pic>
          <p:nvPicPr>
            <p:cNvPr id="35" name="Picture 15">
              <a:extLst>
                <a:ext uri="{FF2B5EF4-FFF2-40B4-BE49-F238E27FC236}">
                  <a16:creationId xmlns:a16="http://schemas.microsoft.com/office/drawing/2014/main" xmlns="" id="{62D15C72-1CC4-4B3D-AE59-005C9BEA3C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829557" y="2654806"/>
              <a:ext cx="872827" cy="872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" name="Группа 35"/>
          <p:cNvGrpSpPr/>
          <p:nvPr/>
        </p:nvGrpSpPr>
        <p:grpSpPr>
          <a:xfrm>
            <a:off x="7086392" y="4980388"/>
            <a:ext cx="3758555" cy="1323439"/>
            <a:chOff x="6892697" y="5322533"/>
            <a:chExt cx="3758555" cy="132343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45F0CC1B-4590-4305-A344-8EDEAC2AE9D2}"/>
                </a:ext>
              </a:extLst>
            </p:cNvPr>
            <p:cNvSpPr txBox="1"/>
            <p:nvPr/>
          </p:nvSpPr>
          <p:spPr>
            <a:xfrm>
              <a:off x="7740398" y="5322533"/>
              <a:ext cx="291085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Arial Narrow" panose="020B0606020202030204" pitchFamily="34" charset="0"/>
                </a:rPr>
                <a:t>Казахстанско-японский </a:t>
              </a:r>
              <a:r>
                <a:rPr lang="ru-RU" sz="1600" b="1" dirty="0">
                  <a:latin typeface="Arial Narrow" panose="020B0606020202030204" pitchFamily="34" charset="0"/>
                </a:rPr>
                <a:t>центр развития человеческих </a:t>
              </a:r>
              <a:r>
                <a:rPr lang="ru-RU" sz="1600" b="1" dirty="0" smtClean="0">
                  <a:latin typeface="Arial Narrow" panose="020B0606020202030204" pitchFamily="34" charset="0"/>
                </a:rPr>
                <a:t>ресурсов</a:t>
              </a:r>
              <a:endParaRPr lang="en-US" sz="1600" b="1" dirty="0">
                <a:latin typeface="Arial Narrow" panose="020B0606020202030204" pitchFamily="34" charset="0"/>
              </a:endParaRPr>
            </a:p>
            <a:p>
              <a:r>
                <a:rPr lang="ru-RU" sz="1600" dirty="0" smtClean="0">
                  <a:latin typeface="Arial Narrow" panose="020B0606020202030204" pitchFamily="34" charset="0"/>
                </a:rPr>
                <a:t>Офис только в </a:t>
              </a:r>
              <a:r>
                <a:rPr lang="ru-RU" sz="1600" dirty="0" err="1" smtClean="0">
                  <a:latin typeface="Arial Narrow" panose="020B0606020202030204" pitchFamily="34" charset="0"/>
                </a:rPr>
                <a:t>г.Алматы</a:t>
              </a:r>
              <a:r>
                <a:rPr lang="ru-RU" sz="1600" dirty="0" smtClean="0">
                  <a:latin typeface="Arial Narrow" panose="020B0606020202030204" pitchFamily="34" charset="0"/>
                </a:rPr>
                <a:t> при Университете </a:t>
              </a:r>
              <a:r>
                <a:rPr lang="ru-RU" sz="1600" dirty="0" err="1" smtClean="0">
                  <a:latin typeface="Arial Narrow" panose="020B0606020202030204" pitchFamily="34" charset="0"/>
                </a:rPr>
                <a:t>Нархоз</a:t>
              </a:r>
              <a:endParaRPr lang="ru-RU" sz="1600" b="1" dirty="0">
                <a:latin typeface="Arial Narrow" panose="020B0606020202030204" pitchFamily="34" charset="0"/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xmlns="" id="{4B81EA4F-7309-4889-8375-787283E5D009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892697" y="5394770"/>
              <a:ext cx="792000" cy="44029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4" name="Прямоугольник 43"/>
          <p:cNvSpPr/>
          <p:nvPr/>
        </p:nvSpPr>
        <p:spPr>
          <a:xfrm>
            <a:off x="4530574" y="2866545"/>
            <a:ext cx="27491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>
                <a:latin typeface="Arial Narrow" panose="020B0606020202030204" pitchFamily="34" charset="0"/>
              </a:rPr>
              <a:t>Методическая </a:t>
            </a:r>
            <a:r>
              <a:rPr lang="ru-RU" sz="1400" b="1" dirty="0" smtClean="0">
                <a:latin typeface="Arial Narrow" panose="020B0606020202030204" pitchFamily="34" charset="0"/>
              </a:rPr>
              <a:t>поддержка и УМК;</a:t>
            </a:r>
            <a:endParaRPr lang="ru-RU" sz="1400" b="1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Arial Narrow" panose="020B0606020202030204" pitchFamily="34" charset="0"/>
              </a:rPr>
              <a:t>Курсы повышения </a:t>
            </a:r>
            <a:r>
              <a:rPr lang="ru-RU" sz="1400" b="1" dirty="0">
                <a:latin typeface="Arial Narrow" panose="020B0606020202030204" pitchFamily="34" charset="0"/>
              </a:rPr>
              <a:t>квалификации учителей</a:t>
            </a:r>
            <a:r>
              <a:rPr lang="ru-RU" sz="1400" b="1" dirty="0" smtClean="0">
                <a:latin typeface="Arial Narrow" panose="020B0606020202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Arial Narrow" panose="020B0606020202030204" pitchFamily="34" charset="0"/>
              </a:rPr>
              <a:t>Возможность обеспечения кадрами (международные и локальные);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Arial Narrow" panose="020B0606020202030204" pitchFamily="34" charset="0"/>
              </a:rPr>
              <a:t>Сертифицированные международные экзамены.</a:t>
            </a:r>
          </a:p>
        </p:txBody>
      </p:sp>
    </p:spTree>
    <p:extLst>
      <p:ext uri="{BB962C8B-B14F-4D97-AF65-F5344CB8AC3E}">
        <p14:creationId xmlns:p14="http://schemas.microsoft.com/office/powerpoint/2010/main" val="516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6180" y="2369403"/>
            <a:ext cx="10058400" cy="1450757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10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69404" y="1959429"/>
            <a:ext cx="11119891" cy="2977548"/>
            <a:chOff x="642649" y="3085326"/>
            <a:chExt cx="11119891" cy="2874288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642649" y="3085326"/>
              <a:ext cx="11119891" cy="2509300"/>
              <a:chOff x="511277" y="3146950"/>
              <a:chExt cx="11119891" cy="2509300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511277" y="5241386"/>
                <a:ext cx="10698103" cy="414864"/>
                <a:chOff x="1524000" y="5161935"/>
                <a:chExt cx="8996516" cy="414864"/>
              </a:xfrm>
            </p:grpSpPr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1524000" y="5161935"/>
                  <a:ext cx="8996516" cy="0"/>
                </a:xfrm>
                <a:prstGeom prst="line">
                  <a:avLst/>
                </a:prstGeom>
                <a:ln>
                  <a:solidFill>
                    <a:schemeClr val="accent2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2173585" y="5191157"/>
                  <a:ext cx="2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 smtClean="0">
                      <a:latin typeface="Arial Narrow" panose="020B0606020202030204" pitchFamily="34" charset="0"/>
                    </a:rPr>
                    <a:t>3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3072090" y="5238245"/>
                  <a:ext cx="2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 smtClean="0">
                      <a:latin typeface="Arial Narrow" panose="020B0606020202030204" pitchFamily="34" charset="0"/>
                    </a:rPr>
                    <a:t>4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3871636" y="5233843"/>
                  <a:ext cx="2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 smtClean="0">
                      <a:latin typeface="Arial Narrow" panose="020B0606020202030204" pitchFamily="34" charset="0"/>
                    </a:rPr>
                    <a:t>5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4633854" y="5233843"/>
                  <a:ext cx="2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 smtClean="0">
                      <a:latin typeface="Arial Narrow" panose="020B0606020202030204" pitchFamily="34" charset="0"/>
                    </a:rPr>
                    <a:t>6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5688636" y="5205815"/>
                  <a:ext cx="2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 smtClean="0">
                      <a:latin typeface="Arial Narrow" panose="020B0606020202030204" pitchFamily="34" charset="0"/>
                    </a:rPr>
                    <a:t>7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6748617" y="5205815"/>
                  <a:ext cx="2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 smtClean="0">
                      <a:latin typeface="Arial Narrow" panose="020B0606020202030204" pitchFamily="34" charset="0"/>
                    </a:rPr>
                    <a:t>8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7820226" y="5182689"/>
                  <a:ext cx="2725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>
                      <a:latin typeface="Arial Narrow" panose="020B0606020202030204" pitchFamily="34" charset="0"/>
                    </a:rPr>
                    <a:t>9</a:t>
                  </a:r>
                  <a:r>
                    <a:rPr lang="ru-RU" sz="1600" dirty="0" smtClean="0">
                      <a:latin typeface="Arial Narrow" panose="020B0606020202030204" pitchFamily="34" charset="0"/>
                    </a:rPr>
                    <a:t>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8898695" y="5175778"/>
                  <a:ext cx="35076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 smtClean="0">
                      <a:latin typeface="Arial Narrow" panose="020B0606020202030204" pitchFamily="34" charset="0"/>
                    </a:rPr>
                    <a:t>10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9991530" y="5191157"/>
                  <a:ext cx="3404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600" dirty="0" smtClean="0">
                      <a:latin typeface="Arial Narrow" panose="020B0606020202030204" pitchFamily="34" charset="0"/>
                    </a:rPr>
                    <a:t>11 </a:t>
                  </a:r>
                  <a:endParaRPr lang="ru-RU" sz="1600" dirty="0">
                    <a:latin typeface="Arial Narrow" panose="020B0606020202030204" pitchFamily="34" charset="0"/>
                  </a:endParaRPr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874080" y="4793255"/>
                <a:ext cx="11657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>
                    <a:latin typeface="Arial Narrow" panose="020B0606020202030204" pitchFamily="34" charset="0"/>
                  </a:rPr>
                  <a:t>Бельгия (13)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065461" y="4581069"/>
                <a:ext cx="11053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Кипр (12)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Мальта (11)</a:t>
                </a:r>
                <a:endParaRPr lang="ru-RU" sz="16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702077" y="3146950"/>
                <a:ext cx="1572866" cy="21236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Норвегия (16)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Австрия (15)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Лихтенштейн (15)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Португалия (12)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Италия (11)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Люксембург (7)</a:t>
                </a:r>
              </a:p>
              <a:p>
                <a:r>
                  <a:rPr lang="ru-RU" sz="1600" dirty="0" smtClean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Хорватия </a:t>
                </a:r>
              </a:p>
              <a:p>
                <a:r>
                  <a:rPr lang="ru-RU" sz="1600" dirty="0" smtClean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Испания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142679" y="3860094"/>
                <a:ext cx="1410964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Финляндия (13)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Франция (13)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Польша (13)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Эстония (10)</a:t>
                </a:r>
              </a:p>
              <a:p>
                <a:r>
                  <a:rPr lang="ru-RU" sz="1600" dirty="0" smtClean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Швеция</a:t>
                </a:r>
                <a:endParaRPr lang="ru-RU" sz="1600" dirty="0">
                  <a:solidFill>
                    <a:schemeClr val="accent2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412191" y="3323771"/>
                <a:ext cx="1272015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Болгария (15)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Чехия (15)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Литва (12)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Словакия (11)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Греция (10)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Румыния (10)</a:t>
                </a:r>
              </a:p>
              <a:p>
                <a:r>
                  <a:rPr lang="ru-RU" sz="1600" dirty="0" smtClean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Германия</a:t>
                </a:r>
                <a:r>
                  <a:rPr lang="ru-RU" sz="1600" dirty="0" smtClean="0">
                    <a:solidFill>
                      <a:srgbClr val="0070C0"/>
                    </a:solidFill>
                    <a:latin typeface="Arial Narrow" panose="020B0606020202030204" pitchFamily="34" charset="0"/>
                  </a:rPr>
                  <a:t> </a:t>
                </a:r>
                <a:endParaRPr lang="ru-RU" sz="1600" dirty="0">
                  <a:solidFill>
                    <a:srgbClr val="0070C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710443" y="3555382"/>
                <a:ext cx="1303562" cy="1631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Венгрия (14)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Латвия (12)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Словения (12)</a:t>
                </a:r>
              </a:p>
              <a:p>
                <a:r>
                  <a:rPr lang="ru-RU" sz="1600" dirty="0" smtClean="0">
                    <a:latin typeface="Arial Narrow" panose="020B0606020202030204" pitchFamily="34" charset="0"/>
                  </a:rPr>
                  <a:t>Исландия (10)</a:t>
                </a:r>
              </a:p>
              <a:p>
                <a:r>
                  <a:rPr lang="ru-RU" sz="1600" dirty="0" smtClean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Дания </a:t>
                </a:r>
              </a:p>
              <a:p>
                <a:r>
                  <a:rPr lang="ru-RU" sz="1600" dirty="0" smtClean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Турция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8870442" y="4793255"/>
                <a:ext cx="123783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Нидерланды</a:t>
                </a:r>
                <a:r>
                  <a:rPr lang="ru-RU" sz="1600" dirty="0" smtClean="0">
                    <a:latin typeface="Arial Narrow" panose="020B0606020202030204" pitchFamily="34" charset="0"/>
                  </a:rPr>
                  <a:t> </a:t>
                </a:r>
                <a:endParaRPr lang="ru-RU" sz="16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0103186" y="4783014"/>
                <a:ext cx="15279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Великобритания </a:t>
                </a:r>
                <a:endParaRPr lang="ru-RU" sz="1600" dirty="0">
                  <a:solidFill>
                    <a:schemeClr val="accent2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420443" y="5590282"/>
              <a:ext cx="3564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Arial Narrow" panose="020B0606020202030204" pitchFamily="34" charset="0"/>
                </a:rPr>
                <a:t>Возраст (первый иностранный язык)</a:t>
              </a:r>
            </a:p>
          </p:txBody>
        </p:sp>
        <p:sp>
          <p:nvSpPr>
            <p:cNvPr id="7" name="Левая фигурная скобка 6"/>
            <p:cNvSpPr/>
            <p:nvPr/>
          </p:nvSpPr>
          <p:spPr>
            <a:xfrm rot="16200000">
              <a:off x="6053135" y="496002"/>
              <a:ext cx="298922" cy="10144119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 rot="20436291">
              <a:off x="1635454" y="4737694"/>
              <a:ext cx="560439" cy="290101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1915673" y="4115428"/>
              <a:ext cx="0" cy="646982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9"/>
            <p:cNvSpPr/>
            <p:nvPr/>
          </p:nvSpPr>
          <p:spPr>
            <a:xfrm>
              <a:off x="654222" y="3459734"/>
              <a:ext cx="1897930" cy="64633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dirty="0">
                  <a:latin typeface="Arial Narrow" panose="020B0606020202030204" pitchFamily="34" charset="0"/>
                </a:rPr>
                <a:t>Возраст </a:t>
              </a:r>
              <a:r>
                <a:rPr lang="ru-RU" dirty="0" smtClean="0">
                  <a:latin typeface="Arial Narrow" panose="020B0606020202030204" pitchFamily="34" charset="0"/>
                </a:rPr>
                <a:t>(второй иностранный </a:t>
              </a:r>
              <a:r>
                <a:rPr lang="ru-RU" dirty="0">
                  <a:latin typeface="Arial Narrow" panose="020B0606020202030204" pitchFamily="34" charset="0"/>
                </a:rPr>
                <a:t>язык)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005451" y="168989"/>
            <a:ext cx="10664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Возрастные требования к изучению первого и второго иностранного языков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25733" y="5988366"/>
            <a:ext cx="11807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 Narrow" panose="020B0606020202030204" pitchFamily="34" charset="0"/>
                <a:hlinkClick r:id="rId2"/>
              </a:rPr>
              <a:t>http://www.pewresearch.org/fact-tank/2015/07/13/learning-a-foreign-language-a-must-in-europe-not-so-in-america/ft_15-07-13_foreignlanguage_histogram</a:t>
            </a:r>
            <a:r>
              <a:rPr lang="en-US" sz="1400" dirty="0" smtClean="0">
                <a:latin typeface="Arial Narrow" panose="020B0606020202030204" pitchFamily="34" charset="0"/>
                <a:hlinkClick r:id="rId2"/>
              </a:rPr>
              <a:t>/</a:t>
            </a:r>
            <a:endParaRPr lang="ru-RU" sz="1400" dirty="0" smtClean="0">
              <a:latin typeface="Arial Narrow" panose="020B0606020202030204" pitchFamily="34" charset="0"/>
            </a:endParaRPr>
          </a:p>
          <a:p>
            <a:r>
              <a:rPr lang="en-US" sz="1400" dirty="0">
                <a:latin typeface="Arial Narrow" panose="020B0606020202030204" pitchFamily="34" charset="0"/>
                <a:hlinkClick r:id="rId3"/>
              </a:rPr>
              <a:t>http://</a:t>
            </a:r>
            <a:r>
              <a:rPr lang="en-US" sz="1400" dirty="0" smtClean="0">
                <a:latin typeface="Arial Narrow" panose="020B0606020202030204" pitchFamily="34" charset="0"/>
                <a:hlinkClick r:id="rId3"/>
              </a:rPr>
              <a:t>ec.europa.eu/eurostat/statistics-explained/index.php?title=Foreign_language_skills_statistics</a:t>
            </a:r>
            <a:r>
              <a:rPr lang="ru-RU" sz="1400" dirty="0" smtClean="0">
                <a:latin typeface="Arial Narrow" panose="020B0606020202030204" pitchFamily="34" charset="0"/>
              </a:rPr>
              <a:t>  </a:t>
            </a: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38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4428" y="0"/>
            <a:ext cx="10058400" cy="794945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Польза изучения </a:t>
            </a:r>
            <a:r>
              <a:rPr lang="ru-RU" dirty="0">
                <a:latin typeface="Arial Narrow" panose="020B0606020202030204" pitchFamily="34" charset="0"/>
              </a:rPr>
              <a:t>иностранных </a:t>
            </a:r>
            <a:r>
              <a:rPr lang="ru-RU" dirty="0" smtClean="0">
                <a:latin typeface="Arial Narrow" panose="020B0606020202030204" pitchFamily="34" charset="0"/>
              </a:rPr>
              <a:t>языков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9" name="Freeform 306"/>
          <p:cNvSpPr>
            <a:spLocks noEditPoints="1"/>
          </p:cNvSpPr>
          <p:nvPr/>
        </p:nvSpPr>
        <p:spPr bwMode="auto">
          <a:xfrm>
            <a:off x="804822" y="2271743"/>
            <a:ext cx="546402" cy="509603"/>
          </a:xfrm>
          <a:custGeom>
            <a:avLst/>
            <a:gdLst>
              <a:gd name="T0" fmla="*/ 165 w 186"/>
              <a:gd name="T1" fmla="*/ 0 h 185"/>
              <a:gd name="T2" fmla="*/ 144 w 186"/>
              <a:gd name="T3" fmla="*/ 21 h 185"/>
              <a:gd name="T4" fmla="*/ 161 w 186"/>
              <a:gd name="T5" fmla="*/ 41 h 185"/>
              <a:gd name="T6" fmla="*/ 161 w 186"/>
              <a:gd name="T7" fmla="*/ 88 h 185"/>
              <a:gd name="T8" fmla="*/ 114 w 186"/>
              <a:gd name="T9" fmla="*/ 88 h 185"/>
              <a:gd name="T10" fmla="*/ 93 w 186"/>
              <a:gd name="T11" fmla="*/ 71 h 185"/>
              <a:gd name="T12" fmla="*/ 72 w 186"/>
              <a:gd name="T13" fmla="*/ 88 h 185"/>
              <a:gd name="T14" fmla="*/ 21 w 186"/>
              <a:gd name="T15" fmla="*/ 88 h 185"/>
              <a:gd name="T16" fmla="*/ 17 w 186"/>
              <a:gd name="T17" fmla="*/ 92 h 185"/>
              <a:gd name="T18" fmla="*/ 17 w 186"/>
              <a:gd name="T19" fmla="*/ 143 h 185"/>
              <a:gd name="T20" fmla="*/ 0 w 186"/>
              <a:gd name="T21" fmla="*/ 164 h 185"/>
              <a:gd name="T22" fmla="*/ 21 w 186"/>
              <a:gd name="T23" fmla="*/ 185 h 185"/>
              <a:gd name="T24" fmla="*/ 42 w 186"/>
              <a:gd name="T25" fmla="*/ 164 h 185"/>
              <a:gd name="T26" fmla="*/ 26 w 186"/>
              <a:gd name="T27" fmla="*/ 143 h 185"/>
              <a:gd name="T28" fmla="*/ 26 w 186"/>
              <a:gd name="T29" fmla="*/ 97 h 185"/>
              <a:gd name="T30" fmla="*/ 72 w 186"/>
              <a:gd name="T31" fmla="*/ 97 h 185"/>
              <a:gd name="T32" fmla="*/ 93 w 186"/>
              <a:gd name="T33" fmla="*/ 113 h 185"/>
              <a:gd name="T34" fmla="*/ 114 w 186"/>
              <a:gd name="T35" fmla="*/ 97 h 185"/>
              <a:gd name="T36" fmla="*/ 165 w 186"/>
              <a:gd name="T37" fmla="*/ 97 h 185"/>
              <a:gd name="T38" fmla="*/ 169 w 186"/>
              <a:gd name="T39" fmla="*/ 92 h 185"/>
              <a:gd name="T40" fmla="*/ 169 w 186"/>
              <a:gd name="T41" fmla="*/ 41 h 185"/>
              <a:gd name="T42" fmla="*/ 186 w 186"/>
              <a:gd name="T43" fmla="*/ 21 h 185"/>
              <a:gd name="T44" fmla="*/ 165 w 186"/>
              <a:gd name="T45" fmla="*/ 0 h 185"/>
              <a:gd name="T46" fmla="*/ 34 w 186"/>
              <a:gd name="T47" fmla="*/ 164 h 185"/>
              <a:gd name="T48" fmla="*/ 21 w 186"/>
              <a:gd name="T49" fmla="*/ 177 h 185"/>
              <a:gd name="T50" fmla="*/ 9 w 186"/>
              <a:gd name="T51" fmla="*/ 164 h 185"/>
              <a:gd name="T52" fmla="*/ 21 w 186"/>
              <a:gd name="T53" fmla="*/ 151 h 185"/>
              <a:gd name="T54" fmla="*/ 34 w 186"/>
              <a:gd name="T55" fmla="*/ 164 h 185"/>
              <a:gd name="T56" fmla="*/ 93 w 186"/>
              <a:gd name="T57" fmla="*/ 105 h 185"/>
              <a:gd name="T58" fmla="*/ 80 w 186"/>
              <a:gd name="T59" fmla="*/ 92 h 185"/>
              <a:gd name="T60" fmla="*/ 93 w 186"/>
              <a:gd name="T61" fmla="*/ 80 h 185"/>
              <a:gd name="T62" fmla="*/ 106 w 186"/>
              <a:gd name="T63" fmla="*/ 92 h 185"/>
              <a:gd name="T64" fmla="*/ 93 w 186"/>
              <a:gd name="T65" fmla="*/ 105 h 185"/>
              <a:gd name="T66" fmla="*/ 165 w 186"/>
              <a:gd name="T67" fmla="*/ 33 h 185"/>
              <a:gd name="T68" fmla="*/ 152 w 186"/>
              <a:gd name="T69" fmla="*/ 21 h 185"/>
              <a:gd name="T70" fmla="*/ 165 w 186"/>
              <a:gd name="T71" fmla="*/ 8 h 185"/>
              <a:gd name="T72" fmla="*/ 178 w 186"/>
              <a:gd name="T73" fmla="*/ 21 h 185"/>
              <a:gd name="T74" fmla="*/ 165 w 186"/>
              <a:gd name="T75" fmla="*/ 33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86" h="185">
                <a:moveTo>
                  <a:pt x="165" y="0"/>
                </a:moveTo>
                <a:cubicBezTo>
                  <a:pt x="153" y="0"/>
                  <a:pt x="144" y="9"/>
                  <a:pt x="144" y="21"/>
                </a:cubicBezTo>
                <a:cubicBezTo>
                  <a:pt x="144" y="31"/>
                  <a:pt x="151" y="39"/>
                  <a:pt x="161" y="41"/>
                </a:cubicBezTo>
                <a:cubicBezTo>
                  <a:pt x="161" y="88"/>
                  <a:pt x="161" y="88"/>
                  <a:pt x="161" y="88"/>
                </a:cubicBezTo>
                <a:cubicBezTo>
                  <a:pt x="114" y="88"/>
                  <a:pt x="114" y="88"/>
                  <a:pt x="114" y="88"/>
                </a:cubicBezTo>
                <a:cubicBezTo>
                  <a:pt x="112" y="79"/>
                  <a:pt x="103" y="71"/>
                  <a:pt x="93" y="71"/>
                </a:cubicBezTo>
                <a:cubicBezTo>
                  <a:pt x="83" y="71"/>
                  <a:pt x="74" y="79"/>
                  <a:pt x="72" y="88"/>
                </a:cubicBezTo>
                <a:cubicBezTo>
                  <a:pt x="21" y="88"/>
                  <a:pt x="21" y="88"/>
                  <a:pt x="21" y="88"/>
                </a:cubicBezTo>
                <a:cubicBezTo>
                  <a:pt x="19" y="88"/>
                  <a:pt x="17" y="90"/>
                  <a:pt x="17" y="92"/>
                </a:cubicBezTo>
                <a:cubicBezTo>
                  <a:pt x="17" y="143"/>
                  <a:pt x="17" y="143"/>
                  <a:pt x="17" y="143"/>
                </a:cubicBezTo>
                <a:cubicBezTo>
                  <a:pt x="8" y="145"/>
                  <a:pt x="0" y="154"/>
                  <a:pt x="0" y="164"/>
                </a:cubicBezTo>
                <a:cubicBezTo>
                  <a:pt x="0" y="176"/>
                  <a:pt x="10" y="185"/>
                  <a:pt x="21" y="185"/>
                </a:cubicBezTo>
                <a:cubicBezTo>
                  <a:pt x="33" y="185"/>
                  <a:pt x="42" y="176"/>
                  <a:pt x="42" y="164"/>
                </a:cubicBezTo>
                <a:cubicBezTo>
                  <a:pt x="42" y="154"/>
                  <a:pt x="35" y="145"/>
                  <a:pt x="26" y="143"/>
                </a:cubicBezTo>
                <a:cubicBezTo>
                  <a:pt x="26" y="97"/>
                  <a:pt x="26" y="97"/>
                  <a:pt x="26" y="97"/>
                </a:cubicBezTo>
                <a:cubicBezTo>
                  <a:pt x="72" y="97"/>
                  <a:pt x="72" y="97"/>
                  <a:pt x="72" y="97"/>
                </a:cubicBezTo>
                <a:cubicBezTo>
                  <a:pt x="74" y="106"/>
                  <a:pt x="83" y="113"/>
                  <a:pt x="93" y="113"/>
                </a:cubicBezTo>
                <a:cubicBezTo>
                  <a:pt x="103" y="113"/>
                  <a:pt x="112" y="106"/>
                  <a:pt x="114" y="97"/>
                </a:cubicBezTo>
                <a:cubicBezTo>
                  <a:pt x="165" y="97"/>
                  <a:pt x="165" y="97"/>
                  <a:pt x="165" y="97"/>
                </a:cubicBezTo>
                <a:cubicBezTo>
                  <a:pt x="167" y="97"/>
                  <a:pt x="169" y="95"/>
                  <a:pt x="169" y="92"/>
                </a:cubicBezTo>
                <a:cubicBezTo>
                  <a:pt x="169" y="41"/>
                  <a:pt x="169" y="41"/>
                  <a:pt x="169" y="41"/>
                </a:cubicBezTo>
                <a:cubicBezTo>
                  <a:pt x="179" y="39"/>
                  <a:pt x="186" y="31"/>
                  <a:pt x="186" y="21"/>
                </a:cubicBezTo>
                <a:cubicBezTo>
                  <a:pt x="186" y="9"/>
                  <a:pt x="176" y="0"/>
                  <a:pt x="165" y="0"/>
                </a:cubicBezTo>
                <a:close/>
                <a:moveTo>
                  <a:pt x="34" y="164"/>
                </a:moveTo>
                <a:cubicBezTo>
                  <a:pt x="34" y="171"/>
                  <a:pt x="28" y="177"/>
                  <a:pt x="21" y="177"/>
                </a:cubicBezTo>
                <a:cubicBezTo>
                  <a:pt x="14" y="177"/>
                  <a:pt x="9" y="171"/>
                  <a:pt x="9" y="164"/>
                </a:cubicBezTo>
                <a:cubicBezTo>
                  <a:pt x="9" y="157"/>
                  <a:pt x="14" y="151"/>
                  <a:pt x="21" y="151"/>
                </a:cubicBezTo>
                <a:cubicBezTo>
                  <a:pt x="28" y="151"/>
                  <a:pt x="34" y="157"/>
                  <a:pt x="34" y="164"/>
                </a:cubicBezTo>
                <a:close/>
                <a:moveTo>
                  <a:pt x="93" y="105"/>
                </a:moveTo>
                <a:cubicBezTo>
                  <a:pt x="86" y="105"/>
                  <a:pt x="80" y="99"/>
                  <a:pt x="80" y="92"/>
                </a:cubicBezTo>
                <a:cubicBezTo>
                  <a:pt x="80" y="85"/>
                  <a:pt x="86" y="80"/>
                  <a:pt x="93" y="80"/>
                </a:cubicBezTo>
                <a:cubicBezTo>
                  <a:pt x="100" y="80"/>
                  <a:pt x="106" y="85"/>
                  <a:pt x="106" y="92"/>
                </a:cubicBezTo>
                <a:cubicBezTo>
                  <a:pt x="106" y="99"/>
                  <a:pt x="100" y="105"/>
                  <a:pt x="93" y="105"/>
                </a:cubicBezTo>
                <a:close/>
                <a:moveTo>
                  <a:pt x="165" y="33"/>
                </a:moveTo>
                <a:cubicBezTo>
                  <a:pt x="158" y="33"/>
                  <a:pt x="152" y="28"/>
                  <a:pt x="152" y="21"/>
                </a:cubicBezTo>
                <a:cubicBezTo>
                  <a:pt x="152" y="14"/>
                  <a:pt x="158" y="8"/>
                  <a:pt x="165" y="8"/>
                </a:cubicBezTo>
                <a:cubicBezTo>
                  <a:pt x="172" y="8"/>
                  <a:pt x="178" y="14"/>
                  <a:pt x="178" y="21"/>
                </a:cubicBezTo>
                <a:cubicBezTo>
                  <a:pt x="178" y="28"/>
                  <a:pt x="172" y="33"/>
                  <a:pt x="165" y="33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" name="TextBox 10"/>
          <p:cNvSpPr txBox="1"/>
          <p:nvPr/>
        </p:nvSpPr>
        <p:spPr>
          <a:xfrm>
            <a:off x="1581027" y="1336089"/>
            <a:ext cx="6710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Изучение языков способствует развитию </a:t>
            </a:r>
            <a:r>
              <a:rPr lang="ru-RU" sz="2000" dirty="0" smtClean="0">
                <a:latin typeface="Arial Narrow" panose="020B0606020202030204" pitchFamily="34" charset="0"/>
              </a:rPr>
              <a:t>когнитивного резерва (1)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1027" y="2216134"/>
            <a:ext cx="9291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Изучение двух и более языков развивает когнитивные навыки, в особенности общий интеллект и навыки </a:t>
            </a:r>
            <a:r>
              <a:rPr lang="ru-RU" sz="2000" dirty="0" smtClean="0">
                <a:latin typeface="Arial Narrow" panose="020B0606020202030204" pitchFamily="34" charset="0"/>
              </a:rPr>
              <a:t>чтения (2)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81027" y="3375713"/>
            <a:ext cx="97418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У детей, владеющих несколькими </a:t>
            </a:r>
            <a:r>
              <a:rPr lang="ru-RU" sz="2000" dirty="0" smtClean="0">
                <a:latin typeface="Arial Narrow" panose="020B0606020202030204" pitchFamily="34" charset="0"/>
              </a:rPr>
              <a:t>языками, </a:t>
            </a:r>
            <a:r>
              <a:rPr lang="ru-RU" sz="2000" dirty="0">
                <a:latin typeface="Arial Narrow" panose="020B0606020202030204" pitchFamily="34" charset="0"/>
              </a:rPr>
              <a:t>на высоком уровне развивается </a:t>
            </a:r>
            <a:r>
              <a:rPr lang="ru-RU" sz="2000" b="1" dirty="0">
                <a:latin typeface="Arial Narrow" panose="020B0606020202030204" pitchFamily="34" charset="0"/>
              </a:rPr>
              <a:t>селективное </a:t>
            </a:r>
            <a:r>
              <a:rPr lang="ru-RU" sz="2000" b="1" dirty="0" smtClean="0">
                <a:latin typeface="Arial Narrow" panose="020B0606020202030204" pitchFamily="34" charset="0"/>
              </a:rPr>
              <a:t>внимание </a:t>
            </a:r>
            <a:r>
              <a:rPr lang="ru-RU" sz="2000" dirty="0" smtClean="0">
                <a:latin typeface="Arial Narrow" panose="020B0606020202030204" pitchFamily="34" charset="0"/>
              </a:rPr>
              <a:t>(3) и </a:t>
            </a:r>
            <a:r>
              <a:rPr lang="ru-RU" sz="2000" b="1" dirty="0">
                <a:latin typeface="Arial Narrow" panose="020B0606020202030204" pitchFamily="34" charset="0"/>
              </a:rPr>
              <a:t>ингибиторный контроль </a:t>
            </a:r>
            <a:r>
              <a:rPr lang="ru-RU" sz="2000" dirty="0">
                <a:latin typeface="Arial Narrow" panose="020B0606020202030204" pitchFamily="34" charset="0"/>
              </a:rPr>
              <a:t>(способность игнорировать ненужную информацию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smtClean="0">
                <a:latin typeface="Arial Narrow" panose="020B0606020202030204" pitchFamily="34" charset="0"/>
              </a:rPr>
              <a:t>‘</a:t>
            </a:r>
            <a:r>
              <a:rPr lang="ru-RU" sz="2000" dirty="0" smtClean="0">
                <a:latin typeface="Arial Narrow" panose="020B0606020202030204" pitchFamily="34" charset="0"/>
              </a:rPr>
              <a:t>имеет </a:t>
            </a:r>
            <a:r>
              <a:rPr lang="ru-RU" sz="2000" dirty="0">
                <a:latin typeface="Arial Narrow" panose="020B0606020202030204" pitchFamily="34" charset="0"/>
              </a:rPr>
              <a:t>важное значение для гибкости мышления, управления импульсивностью или отвлекающими факторами, рабочей памяти, регулирования чувств, </a:t>
            </a:r>
            <a:r>
              <a:rPr lang="ru-RU" sz="2000" dirty="0" smtClean="0">
                <a:latin typeface="Arial Narrow" panose="020B0606020202030204" pitchFamily="34" charset="0"/>
              </a:rPr>
              <a:t>эмоций</a:t>
            </a:r>
            <a:r>
              <a:rPr lang="en-US" sz="2000" dirty="0" smtClean="0">
                <a:latin typeface="Arial Narrow" panose="020B0606020202030204" pitchFamily="34" charset="0"/>
              </a:rPr>
              <a:t>’</a:t>
            </a:r>
            <a:r>
              <a:rPr lang="ru-RU" sz="2000" dirty="0" smtClean="0">
                <a:latin typeface="Arial Narrow" panose="020B0606020202030204" pitchFamily="34" charset="0"/>
              </a:rPr>
              <a:t> </a:t>
            </a:r>
            <a:r>
              <a:rPr lang="ru-RU" sz="2000" dirty="0">
                <a:latin typeface="Arial Narrow" panose="020B0606020202030204" pitchFamily="34" charset="0"/>
              </a:rPr>
              <a:t>и т.д.) </a:t>
            </a:r>
            <a:r>
              <a:rPr lang="ru-RU" sz="2000" dirty="0" smtClean="0">
                <a:latin typeface="Arial Narrow" panose="020B0606020202030204" pitchFamily="34" charset="0"/>
              </a:rPr>
              <a:t>(1</a:t>
            </a:r>
            <a:r>
              <a:rPr lang="en-US" sz="2000" dirty="0" smtClean="0">
                <a:latin typeface="Arial Narrow" panose="020B0606020202030204" pitchFamily="34" charset="0"/>
              </a:rPr>
              <a:t>, </a:t>
            </a:r>
            <a:r>
              <a:rPr lang="ru-RU" sz="2000" dirty="0" smtClean="0">
                <a:latin typeface="Arial Narrow" panose="020B0606020202030204" pitchFamily="34" charset="0"/>
              </a:rPr>
              <a:t>4)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14" name="Freeform 350"/>
          <p:cNvSpPr>
            <a:spLocks noEditPoints="1"/>
          </p:cNvSpPr>
          <p:nvPr/>
        </p:nvSpPr>
        <p:spPr bwMode="auto">
          <a:xfrm>
            <a:off x="804109" y="3244196"/>
            <a:ext cx="546402" cy="482565"/>
          </a:xfrm>
          <a:custGeom>
            <a:avLst/>
            <a:gdLst>
              <a:gd name="T0" fmla="*/ 93 w 185"/>
              <a:gd name="T1" fmla="*/ 0 h 185"/>
              <a:gd name="T2" fmla="*/ 0 w 185"/>
              <a:gd name="T3" fmla="*/ 93 h 185"/>
              <a:gd name="T4" fmla="*/ 93 w 185"/>
              <a:gd name="T5" fmla="*/ 185 h 185"/>
              <a:gd name="T6" fmla="*/ 185 w 185"/>
              <a:gd name="T7" fmla="*/ 93 h 185"/>
              <a:gd name="T8" fmla="*/ 93 w 185"/>
              <a:gd name="T9" fmla="*/ 0 h 185"/>
              <a:gd name="T10" fmla="*/ 88 w 185"/>
              <a:gd name="T11" fmla="*/ 177 h 185"/>
              <a:gd name="T12" fmla="*/ 8 w 185"/>
              <a:gd name="T13" fmla="*/ 97 h 185"/>
              <a:gd name="T14" fmla="*/ 26 w 185"/>
              <a:gd name="T15" fmla="*/ 97 h 185"/>
              <a:gd name="T16" fmla="*/ 35 w 185"/>
              <a:gd name="T17" fmla="*/ 105 h 185"/>
              <a:gd name="T18" fmla="*/ 88 w 185"/>
              <a:gd name="T19" fmla="*/ 151 h 185"/>
              <a:gd name="T20" fmla="*/ 88 w 185"/>
              <a:gd name="T21" fmla="*/ 177 h 185"/>
              <a:gd name="T22" fmla="*/ 88 w 185"/>
              <a:gd name="T23" fmla="*/ 143 h 185"/>
              <a:gd name="T24" fmla="*/ 43 w 185"/>
              <a:gd name="T25" fmla="*/ 104 h 185"/>
              <a:gd name="T26" fmla="*/ 50 w 185"/>
              <a:gd name="T27" fmla="*/ 97 h 185"/>
              <a:gd name="T28" fmla="*/ 72 w 185"/>
              <a:gd name="T29" fmla="*/ 97 h 185"/>
              <a:gd name="T30" fmla="*/ 88 w 185"/>
              <a:gd name="T31" fmla="*/ 113 h 185"/>
              <a:gd name="T32" fmla="*/ 88 w 185"/>
              <a:gd name="T33" fmla="*/ 143 h 185"/>
              <a:gd name="T34" fmla="*/ 88 w 185"/>
              <a:gd name="T35" fmla="*/ 72 h 185"/>
              <a:gd name="T36" fmla="*/ 72 w 185"/>
              <a:gd name="T37" fmla="*/ 88 h 185"/>
              <a:gd name="T38" fmla="*/ 50 w 185"/>
              <a:gd name="T39" fmla="*/ 88 h 185"/>
              <a:gd name="T40" fmla="*/ 43 w 185"/>
              <a:gd name="T41" fmla="*/ 81 h 185"/>
              <a:gd name="T42" fmla="*/ 88 w 185"/>
              <a:gd name="T43" fmla="*/ 42 h 185"/>
              <a:gd name="T44" fmla="*/ 88 w 185"/>
              <a:gd name="T45" fmla="*/ 72 h 185"/>
              <a:gd name="T46" fmla="*/ 88 w 185"/>
              <a:gd name="T47" fmla="*/ 34 h 185"/>
              <a:gd name="T48" fmla="*/ 35 w 185"/>
              <a:gd name="T49" fmla="*/ 80 h 185"/>
              <a:gd name="T50" fmla="*/ 26 w 185"/>
              <a:gd name="T51" fmla="*/ 88 h 185"/>
              <a:gd name="T52" fmla="*/ 8 w 185"/>
              <a:gd name="T53" fmla="*/ 88 h 185"/>
              <a:gd name="T54" fmla="*/ 88 w 185"/>
              <a:gd name="T55" fmla="*/ 8 h 185"/>
              <a:gd name="T56" fmla="*/ 88 w 185"/>
              <a:gd name="T57" fmla="*/ 34 h 185"/>
              <a:gd name="T58" fmla="*/ 97 w 185"/>
              <a:gd name="T59" fmla="*/ 8 h 185"/>
              <a:gd name="T60" fmla="*/ 177 w 185"/>
              <a:gd name="T61" fmla="*/ 88 h 185"/>
              <a:gd name="T62" fmla="*/ 151 w 185"/>
              <a:gd name="T63" fmla="*/ 88 h 185"/>
              <a:gd name="T64" fmla="*/ 142 w 185"/>
              <a:gd name="T65" fmla="*/ 60 h 185"/>
              <a:gd name="T66" fmla="*/ 143 w 185"/>
              <a:gd name="T67" fmla="*/ 55 h 185"/>
              <a:gd name="T68" fmla="*/ 131 w 185"/>
              <a:gd name="T69" fmla="*/ 42 h 185"/>
              <a:gd name="T70" fmla="*/ 125 w 185"/>
              <a:gd name="T71" fmla="*/ 43 h 185"/>
              <a:gd name="T72" fmla="*/ 97 w 185"/>
              <a:gd name="T73" fmla="*/ 34 h 185"/>
              <a:gd name="T74" fmla="*/ 97 w 185"/>
              <a:gd name="T75" fmla="*/ 8 h 185"/>
              <a:gd name="T76" fmla="*/ 97 w 185"/>
              <a:gd name="T77" fmla="*/ 42 h 185"/>
              <a:gd name="T78" fmla="*/ 119 w 185"/>
              <a:gd name="T79" fmla="*/ 49 h 185"/>
              <a:gd name="T80" fmla="*/ 118 w 185"/>
              <a:gd name="T81" fmla="*/ 55 h 185"/>
              <a:gd name="T82" fmla="*/ 131 w 185"/>
              <a:gd name="T83" fmla="*/ 67 h 185"/>
              <a:gd name="T84" fmla="*/ 136 w 185"/>
              <a:gd name="T85" fmla="*/ 66 h 185"/>
              <a:gd name="T86" fmla="*/ 143 w 185"/>
              <a:gd name="T87" fmla="*/ 88 h 185"/>
              <a:gd name="T88" fmla="*/ 113 w 185"/>
              <a:gd name="T89" fmla="*/ 88 h 185"/>
              <a:gd name="T90" fmla="*/ 97 w 185"/>
              <a:gd name="T91" fmla="*/ 72 h 185"/>
              <a:gd name="T92" fmla="*/ 97 w 185"/>
              <a:gd name="T93" fmla="*/ 42 h 185"/>
              <a:gd name="T94" fmla="*/ 97 w 185"/>
              <a:gd name="T95" fmla="*/ 113 h 185"/>
              <a:gd name="T96" fmla="*/ 113 w 185"/>
              <a:gd name="T97" fmla="*/ 97 h 185"/>
              <a:gd name="T98" fmla="*/ 143 w 185"/>
              <a:gd name="T99" fmla="*/ 97 h 185"/>
              <a:gd name="T100" fmla="*/ 97 w 185"/>
              <a:gd name="T101" fmla="*/ 143 h 185"/>
              <a:gd name="T102" fmla="*/ 97 w 185"/>
              <a:gd name="T103" fmla="*/ 113 h 185"/>
              <a:gd name="T104" fmla="*/ 97 w 185"/>
              <a:gd name="T105" fmla="*/ 177 h 185"/>
              <a:gd name="T106" fmla="*/ 97 w 185"/>
              <a:gd name="T107" fmla="*/ 151 h 185"/>
              <a:gd name="T108" fmla="*/ 151 w 185"/>
              <a:gd name="T109" fmla="*/ 97 h 185"/>
              <a:gd name="T110" fmla="*/ 177 w 185"/>
              <a:gd name="T111" fmla="*/ 97 h 185"/>
              <a:gd name="T112" fmla="*/ 97 w 185"/>
              <a:gd name="T113" fmla="*/ 177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85" h="185">
                <a:moveTo>
                  <a:pt x="93" y="0"/>
                </a:moveTo>
                <a:cubicBezTo>
                  <a:pt x="41" y="0"/>
                  <a:pt x="0" y="41"/>
                  <a:pt x="0" y="93"/>
                </a:cubicBezTo>
                <a:cubicBezTo>
                  <a:pt x="0" y="144"/>
                  <a:pt x="41" y="185"/>
                  <a:pt x="93" y="185"/>
                </a:cubicBezTo>
                <a:cubicBezTo>
                  <a:pt x="144" y="185"/>
                  <a:pt x="185" y="144"/>
                  <a:pt x="185" y="93"/>
                </a:cubicBezTo>
                <a:cubicBezTo>
                  <a:pt x="185" y="41"/>
                  <a:pt x="144" y="0"/>
                  <a:pt x="93" y="0"/>
                </a:cubicBezTo>
                <a:close/>
                <a:moveTo>
                  <a:pt x="88" y="177"/>
                </a:moveTo>
                <a:cubicBezTo>
                  <a:pt x="45" y="175"/>
                  <a:pt x="11" y="140"/>
                  <a:pt x="8" y="97"/>
                </a:cubicBezTo>
                <a:cubicBezTo>
                  <a:pt x="26" y="97"/>
                  <a:pt x="26" y="97"/>
                  <a:pt x="26" y="97"/>
                </a:cubicBezTo>
                <a:cubicBezTo>
                  <a:pt x="27" y="101"/>
                  <a:pt x="31" y="104"/>
                  <a:pt x="35" y="105"/>
                </a:cubicBezTo>
                <a:cubicBezTo>
                  <a:pt x="40" y="130"/>
                  <a:pt x="62" y="150"/>
                  <a:pt x="88" y="151"/>
                </a:cubicBezTo>
                <a:lnTo>
                  <a:pt x="88" y="177"/>
                </a:lnTo>
                <a:close/>
                <a:moveTo>
                  <a:pt x="88" y="143"/>
                </a:moveTo>
                <a:cubicBezTo>
                  <a:pt x="66" y="141"/>
                  <a:pt x="48" y="125"/>
                  <a:pt x="43" y="104"/>
                </a:cubicBezTo>
                <a:cubicBezTo>
                  <a:pt x="46" y="102"/>
                  <a:pt x="48" y="100"/>
                  <a:pt x="50" y="97"/>
                </a:cubicBezTo>
                <a:cubicBezTo>
                  <a:pt x="72" y="97"/>
                  <a:pt x="72" y="97"/>
                  <a:pt x="72" y="97"/>
                </a:cubicBezTo>
                <a:cubicBezTo>
                  <a:pt x="74" y="105"/>
                  <a:pt x="80" y="112"/>
                  <a:pt x="88" y="113"/>
                </a:cubicBezTo>
                <a:lnTo>
                  <a:pt x="88" y="143"/>
                </a:lnTo>
                <a:close/>
                <a:moveTo>
                  <a:pt x="88" y="72"/>
                </a:moveTo>
                <a:cubicBezTo>
                  <a:pt x="80" y="74"/>
                  <a:pt x="74" y="80"/>
                  <a:pt x="72" y="88"/>
                </a:cubicBezTo>
                <a:cubicBezTo>
                  <a:pt x="50" y="88"/>
                  <a:pt x="50" y="88"/>
                  <a:pt x="50" y="88"/>
                </a:cubicBezTo>
                <a:cubicBezTo>
                  <a:pt x="48" y="85"/>
                  <a:pt x="46" y="83"/>
                  <a:pt x="43" y="81"/>
                </a:cubicBezTo>
                <a:cubicBezTo>
                  <a:pt x="48" y="60"/>
                  <a:pt x="66" y="44"/>
                  <a:pt x="88" y="42"/>
                </a:cubicBezTo>
                <a:lnTo>
                  <a:pt x="88" y="72"/>
                </a:lnTo>
                <a:close/>
                <a:moveTo>
                  <a:pt x="88" y="34"/>
                </a:moveTo>
                <a:cubicBezTo>
                  <a:pt x="62" y="36"/>
                  <a:pt x="40" y="55"/>
                  <a:pt x="35" y="80"/>
                </a:cubicBezTo>
                <a:cubicBezTo>
                  <a:pt x="31" y="81"/>
                  <a:pt x="27" y="84"/>
                  <a:pt x="26" y="88"/>
                </a:cubicBezTo>
                <a:cubicBezTo>
                  <a:pt x="8" y="88"/>
                  <a:pt x="8" y="88"/>
                  <a:pt x="8" y="88"/>
                </a:cubicBezTo>
                <a:cubicBezTo>
                  <a:pt x="11" y="45"/>
                  <a:pt x="45" y="11"/>
                  <a:pt x="88" y="8"/>
                </a:cubicBezTo>
                <a:lnTo>
                  <a:pt x="88" y="34"/>
                </a:lnTo>
                <a:close/>
                <a:moveTo>
                  <a:pt x="97" y="8"/>
                </a:moveTo>
                <a:cubicBezTo>
                  <a:pt x="140" y="11"/>
                  <a:pt x="175" y="45"/>
                  <a:pt x="177" y="88"/>
                </a:cubicBezTo>
                <a:cubicBezTo>
                  <a:pt x="151" y="88"/>
                  <a:pt x="151" y="88"/>
                  <a:pt x="151" y="88"/>
                </a:cubicBezTo>
                <a:cubicBezTo>
                  <a:pt x="151" y="78"/>
                  <a:pt x="147" y="68"/>
                  <a:pt x="142" y="60"/>
                </a:cubicBezTo>
                <a:cubicBezTo>
                  <a:pt x="143" y="59"/>
                  <a:pt x="143" y="57"/>
                  <a:pt x="143" y="55"/>
                </a:cubicBezTo>
                <a:cubicBezTo>
                  <a:pt x="143" y="48"/>
                  <a:pt x="138" y="42"/>
                  <a:pt x="131" y="42"/>
                </a:cubicBezTo>
                <a:cubicBezTo>
                  <a:pt x="129" y="42"/>
                  <a:pt x="127" y="42"/>
                  <a:pt x="125" y="43"/>
                </a:cubicBezTo>
                <a:cubicBezTo>
                  <a:pt x="117" y="38"/>
                  <a:pt x="107" y="34"/>
                  <a:pt x="97" y="34"/>
                </a:cubicBezTo>
                <a:lnTo>
                  <a:pt x="97" y="8"/>
                </a:lnTo>
                <a:close/>
                <a:moveTo>
                  <a:pt x="97" y="42"/>
                </a:moveTo>
                <a:cubicBezTo>
                  <a:pt x="105" y="43"/>
                  <a:pt x="112" y="45"/>
                  <a:pt x="119" y="49"/>
                </a:cubicBezTo>
                <a:cubicBezTo>
                  <a:pt x="118" y="51"/>
                  <a:pt x="118" y="53"/>
                  <a:pt x="118" y="55"/>
                </a:cubicBezTo>
                <a:cubicBezTo>
                  <a:pt x="118" y="62"/>
                  <a:pt x="124" y="67"/>
                  <a:pt x="131" y="67"/>
                </a:cubicBezTo>
                <a:cubicBezTo>
                  <a:pt x="132" y="67"/>
                  <a:pt x="134" y="67"/>
                  <a:pt x="136" y="66"/>
                </a:cubicBezTo>
                <a:cubicBezTo>
                  <a:pt x="140" y="73"/>
                  <a:pt x="142" y="80"/>
                  <a:pt x="143" y="88"/>
                </a:cubicBezTo>
                <a:cubicBezTo>
                  <a:pt x="113" y="88"/>
                  <a:pt x="113" y="88"/>
                  <a:pt x="113" y="88"/>
                </a:cubicBezTo>
                <a:cubicBezTo>
                  <a:pt x="112" y="80"/>
                  <a:pt x="105" y="74"/>
                  <a:pt x="97" y="72"/>
                </a:cubicBezTo>
                <a:lnTo>
                  <a:pt x="97" y="42"/>
                </a:lnTo>
                <a:close/>
                <a:moveTo>
                  <a:pt x="97" y="113"/>
                </a:moveTo>
                <a:cubicBezTo>
                  <a:pt x="105" y="112"/>
                  <a:pt x="112" y="105"/>
                  <a:pt x="113" y="97"/>
                </a:cubicBezTo>
                <a:cubicBezTo>
                  <a:pt x="143" y="97"/>
                  <a:pt x="143" y="97"/>
                  <a:pt x="143" y="97"/>
                </a:cubicBezTo>
                <a:cubicBezTo>
                  <a:pt x="141" y="121"/>
                  <a:pt x="121" y="141"/>
                  <a:pt x="97" y="143"/>
                </a:cubicBezTo>
                <a:lnTo>
                  <a:pt x="97" y="113"/>
                </a:lnTo>
                <a:close/>
                <a:moveTo>
                  <a:pt x="97" y="177"/>
                </a:moveTo>
                <a:cubicBezTo>
                  <a:pt x="97" y="151"/>
                  <a:pt x="97" y="151"/>
                  <a:pt x="97" y="151"/>
                </a:cubicBezTo>
                <a:cubicBezTo>
                  <a:pt x="126" y="149"/>
                  <a:pt x="149" y="126"/>
                  <a:pt x="151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175" y="140"/>
                  <a:pt x="140" y="175"/>
                  <a:pt x="97" y="17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5" name="Freeform 167"/>
          <p:cNvSpPr>
            <a:spLocks noEditPoints="1"/>
          </p:cNvSpPr>
          <p:nvPr/>
        </p:nvSpPr>
        <p:spPr bwMode="auto">
          <a:xfrm>
            <a:off x="962141" y="1323770"/>
            <a:ext cx="230335" cy="477699"/>
          </a:xfrm>
          <a:custGeom>
            <a:avLst/>
            <a:gdLst>
              <a:gd name="T0" fmla="*/ 101 w 101"/>
              <a:gd name="T1" fmla="*/ 72 h 186"/>
              <a:gd name="T2" fmla="*/ 97 w 101"/>
              <a:gd name="T3" fmla="*/ 68 h 186"/>
              <a:gd name="T4" fmla="*/ 64 w 101"/>
              <a:gd name="T5" fmla="*/ 68 h 186"/>
              <a:gd name="T6" fmla="*/ 84 w 101"/>
              <a:gd name="T7" fmla="*/ 6 h 186"/>
              <a:gd name="T8" fmla="*/ 84 w 101"/>
              <a:gd name="T9" fmla="*/ 6 h 186"/>
              <a:gd name="T10" fmla="*/ 85 w 101"/>
              <a:gd name="T11" fmla="*/ 4 h 186"/>
              <a:gd name="T12" fmla="*/ 80 w 101"/>
              <a:gd name="T13" fmla="*/ 0 h 186"/>
              <a:gd name="T14" fmla="*/ 38 w 101"/>
              <a:gd name="T15" fmla="*/ 0 h 186"/>
              <a:gd name="T16" fmla="*/ 34 w 101"/>
              <a:gd name="T17" fmla="*/ 3 h 186"/>
              <a:gd name="T18" fmla="*/ 34 w 101"/>
              <a:gd name="T19" fmla="*/ 3 h 186"/>
              <a:gd name="T20" fmla="*/ 0 w 101"/>
              <a:gd name="T21" fmla="*/ 104 h 186"/>
              <a:gd name="T22" fmla="*/ 0 w 101"/>
              <a:gd name="T23" fmla="*/ 104 h 186"/>
              <a:gd name="T24" fmla="*/ 0 w 101"/>
              <a:gd name="T25" fmla="*/ 106 h 186"/>
              <a:gd name="T26" fmla="*/ 4 w 101"/>
              <a:gd name="T27" fmla="*/ 110 h 186"/>
              <a:gd name="T28" fmla="*/ 42 w 101"/>
              <a:gd name="T29" fmla="*/ 110 h 186"/>
              <a:gd name="T30" fmla="*/ 34 w 101"/>
              <a:gd name="T31" fmla="*/ 181 h 186"/>
              <a:gd name="T32" fmla="*/ 34 w 101"/>
              <a:gd name="T33" fmla="*/ 181 h 186"/>
              <a:gd name="T34" fmla="*/ 34 w 101"/>
              <a:gd name="T35" fmla="*/ 182 h 186"/>
              <a:gd name="T36" fmla="*/ 38 w 101"/>
              <a:gd name="T37" fmla="*/ 186 h 186"/>
              <a:gd name="T38" fmla="*/ 42 w 101"/>
              <a:gd name="T39" fmla="*/ 183 h 186"/>
              <a:gd name="T40" fmla="*/ 42 w 101"/>
              <a:gd name="T41" fmla="*/ 183 h 186"/>
              <a:gd name="T42" fmla="*/ 101 w 101"/>
              <a:gd name="T43" fmla="*/ 74 h 186"/>
              <a:gd name="T44" fmla="*/ 101 w 101"/>
              <a:gd name="T45" fmla="*/ 74 h 186"/>
              <a:gd name="T46" fmla="*/ 101 w 101"/>
              <a:gd name="T47" fmla="*/ 72 h 186"/>
              <a:gd name="T48" fmla="*/ 45 w 101"/>
              <a:gd name="T49" fmla="*/ 160 h 186"/>
              <a:gd name="T50" fmla="*/ 51 w 101"/>
              <a:gd name="T51" fmla="*/ 106 h 186"/>
              <a:gd name="T52" fmla="*/ 51 w 101"/>
              <a:gd name="T53" fmla="*/ 106 h 186"/>
              <a:gd name="T54" fmla="*/ 51 w 101"/>
              <a:gd name="T55" fmla="*/ 106 h 186"/>
              <a:gd name="T56" fmla="*/ 47 w 101"/>
              <a:gd name="T57" fmla="*/ 101 h 186"/>
              <a:gd name="T58" fmla="*/ 10 w 101"/>
              <a:gd name="T59" fmla="*/ 101 h 186"/>
              <a:gd name="T60" fmla="*/ 41 w 101"/>
              <a:gd name="T61" fmla="*/ 9 h 186"/>
              <a:gd name="T62" fmla="*/ 75 w 101"/>
              <a:gd name="T63" fmla="*/ 9 h 186"/>
              <a:gd name="T64" fmla="*/ 54 w 101"/>
              <a:gd name="T65" fmla="*/ 71 h 186"/>
              <a:gd name="T66" fmla="*/ 54 w 101"/>
              <a:gd name="T67" fmla="*/ 71 h 186"/>
              <a:gd name="T68" fmla="*/ 54 w 101"/>
              <a:gd name="T69" fmla="*/ 72 h 186"/>
              <a:gd name="T70" fmla="*/ 58 w 101"/>
              <a:gd name="T71" fmla="*/ 76 h 186"/>
              <a:gd name="T72" fmla="*/ 90 w 101"/>
              <a:gd name="T73" fmla="*/ 76 h 186"/>
              <a:gd name="T74" fmla="*/ 45 w 101"/>
              <a:gd name="T75" fmla="*/ 16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1" h="186">
                <a:moveTo>
                  <a:pt x="101" y="72"/>
                </a:moveTo>
                <a:cubicBezTo>
                  <a:pt x="101" y="70"/>
                  <a:pt x="100" y="68"/>
                  <a:pt x="97" y="68"/>
                </a:cubicBezTo>
                <a:cubicBezTo>
                  <a:pt x="64" y="68"/>
                  <a:pt x="64" y="68"/>
                  <a:pt x="64" y="68"/>
                </a:cubicBezTo>
                <a:cubicBezTo>
                  <a:pt x="84" y="6"/>
                  <a:pt x="84" y="6"/>
                  <a:pt x="84" y="6"/>
                </a:cubicBezTo>
                <a:cubicBezTo>
                  <a:pt x="84" y="6"/>
                  <a:pt x="84" y="6"/>
                  <a:pt x="84" y="6"/>
                </a:cubicBezTo>
                <a:cubicBezTo>
                  <a:pt x="84" y="5"/>
                  <a:pt x="85" y="5"/>
                  <a:pt x="85" y="4"/>
                </a:cubicBezTo>
                <a:cubicBezTo>
                  <a:pt x="85" y="2"/>
                  <a:pt x="83" y="0"/>
                  <a:pt x="8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6" y="0"/>
                  <a:pt x="35" y="1"/>
                  <a:pt x="34" y="3"/>
                </a:cubicBezTo>
                <a:cubicBezTo>
                  <a:pt x="34" y="3"/>
                  <a:pt x="34" y="3"/>
                  <a:pt x="34" y="3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05"/>
                  <a:pt x="0" y="105"/>
                  <a:pt x="0" y="106"/>
                </a:cubicBezTo>
                <a:cubicBezTo>
                  <a:pt x="0" y="108"/>
                  <a:pt x="2" y="110"/>
                  <a:pt x="4" y="110"/>
                </a:cubicBezTo>
                <a:cubicBezTo>
                  <a:pt x="42" y="110"/>
                  <a:pt x="42" y="110"/>
                  <a:pt x="42" y="110"/>
                </a:cubicBezTo>
                <a:cubicBezTo>
                  <a:pt x="34" y="181"/>
                  <a:pt x="34" y="181"/>
                  <a:pt x="34" y="181"/>
                </a:cubicBezTo>
                <a:cubicBezTo>
                  <a:pt x="34" y="181"/>
                  <a:pt x="34" y="181"/>
                  <a:pt x="34" y="181"/>
                </a:cubicBezTo>
                <a:cubicBezTo>
                  <a:pt x="34" y="181"/>
                  <a:pt x="34" y="181"/>
                  <a:pt x="34" y="182"/>
                </a:cubicBezTo>
                <a:cubicBezTo>
                  <a:pt x="34" y="184"/>
                  <a:pt x="36" y="186"/>
                  <a:pt x="38" y="186"/>
                </a:cubicBezTo>
                <a:cubicBezTo>
                  <a:pt x="40" y="186"/>
                  <a:pt x="41" y="185"/>
                  <a:pt x="42" y="183"/>
                </a:cubicBezTo>
                <a:cubicBezTo>
                  <a:pt x="42" y="183"/>
                  <a:pt x="42" y="183"/>
                  <a:pt x="42" y="183"/>
                </a:cubicBezTo>
                <a:cubicBezTo>
                  <a:pt x="101" y="74"/>
                  <a:pt x="101" y="74"/>
                  <a:pt x="101" y="74"/>
                </a:cubicBezTo>
                <a:cubicBezTo>
                  <a:pt x="101" y="74"/>
                  <a:pt x="101" y="74"/>
                  <a:pt x="101" y="74"/>
                </a:cubicBezTo>
                <a:cubicBezTo>
                  <a:pt x="101" y="73"/>
                  <a:pt x="101" y="73"/>
                  <a:pt x="101" y="72"/>
                </a:cubicBezTo>
                <a:close/>
                <a:moveTo>
                  <a:pt x="45" y="160"/>
                </a:moveTo>
                <a:cubicBezTo>
                  <a:pt x="51" y="106"/>
                  <a:pt x="51" y="106"/>
                  <a:pt x="51" y="106"/>
                </a:cubicBezTo>
                <a:cubicBezTo>
                  <a:pt x="51" y="106"/>
                  <a:pt x="51" y="106"/>
                  <a:pt x="51" y="106"/>
                </a:cubicBezTo>
                <a:cubicBezTo>
                  <a:pt x="51" y="106"/>
                  <a:pt x="51" y="106"/>
                  <a:pt x="51" y="106"/>
                </a:cubicBezTo>
                <a:cubicBezTo>
                  <a:pt x="51" y="103"/>
                  <a:pt x="49" y="101"/>
                  <a:pt x="47" y="101"/>
                </a:cubicBezTo>
                <a:cubicBezTo>
                  <a:pt x="10" y="101"/>
                  <a:pt x="10" y="101"/>
                  <a:pt x="10" y="101"/>
                </a:cubicBezTo>
                <a:cubicBezTo>
                  <a:pt x="41" y="9"/>
                  <a:pt x="41" y="9"/>
                  <a:pt x="41" y="9"/>
                </a:cubicBezTo>
                <a:cubicBezTo>
                  <a:pt x="75" y="9"/>
                  <a:pt x="75" y="9"/>
                  <a:pt x="75" y="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2"/>
                </a:cubicBezTo>
                <a:cubicBezTo>
                  <a:pt x="54" y="74"/>
                  <a:pt x="56" y="76"/>
                  <a:pt x="58" y="76"/>
                </a:cubicBezTo>
                <a:cubicBezTo>
                  <a:pt x="90" y="76"/>
                  <a:pt x="90" y="76"/>
                  <a:pt x="90" y="76"/>
                </a:cubicBezTo>
                <a:lnTo>
                  <a:pt x="45" y="160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" name="Прямоугольник 2"/>
          <p:cNvSpPr/>
          <p:nvPr/>
        </p:nvSpPr>
        <p:spPr>
          <a:xfrm>
            <a:off x="1077309" y="5284258"/>
            <a:ext cx="103975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 Narrow" panose="020B0606020202030204" pitchFamily="34" charset="0"/>
              </a:rPr>
              <a:t>1. </a:t>
            </a:r>
            <a:r>
              <a:rPr lang="en-US" sz="1400" dirty="0">
                <a:latin typeface="Arial Narrow" panose="020B0606020202030204" pitchFamily="34" charset="0"/>
              </a:rPr>
              <a:t>Schroeder and Marian (2017) Cognitive consequences of </a:t>
            </a:r>
            <a:r>
              <a:rPr lang="en-US" sz="1400" dirty="0" err="1">
                <a:latin typeface="Arial Narrow" panose="020B0606020202030204" pitchFamily="34" charset="0"/>
              </a:rPr>
              <a:t>trilingualism</a:t>
            </a:r>
            <a:r>
              <a:rPr lang="en-US" sz="1400" dirty="0">
                <a:latin typeface="Arial Narrow" panose="020B0606020202030204" pitchFamily="34" charset="0"/>
              </a:rPr>
              <a:t>. </a:t>
            </a:r>
            <a:r>
              <a:rPr lang="en-US" sz="1400" i="1" dirty="0">
                <a:latin typeface="Arial Narrow" panose="020B0606020202030204" pitchFamily="34" charset="0"/>
              </a:rPr>
              <a:t>International Journal of Bilingualism</a:t>
            </a:r>
            <a:r>
              <a:rPr lang="en-US" sz="1400" dirty="0">
                <a:latin typeface="Arial Narrow" panose="020B0606020202030204" pitchFamily="34" charset="0"/>
              </a:rPr>
              <a:t>, Vol. 21, 754-773</a:t>
            </a:r>
          </a:p>
          <a:p>
            <a:r>
              <a:rPr lang="en-US" sz="1400" dirty="0" smtClean="0">
                <a:latin typeface="Arial Narrow" panose="020B0606020202030204" pitchFamily="34" charset="0"/>
              </a:rPr>
              <a:t>2. </a:t>
            </a:r>
            <a:r>
              <a:rPr lang="en-US" sz="1400" dirty="0">
                <a:latin typeface="Arial Narrow" panose="020B0606020202030204" pitchFamily="34" charset="0"/>
                <a:hlinkClick r:id="rId2"/>
              </a:rPr>
              <a:t>http://www.bbc.com/news/health-27634990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  <a:endParaRPr lang="en-US" sz="1400" dirty="0" smtClean="0">
              <a:latin typeface="Arial Narrow" panose="020B0606020202030204" pitchFamily="34" charset="0"/>
            </a:endParaRPr>
          </a:p>
          <a:p>
            <a:r>
              <a:rPr lang="ru-RU" sz="1400" dirty="0" smtClean="0">
                <a:latin typeface="Arial Narrow" panose="020B0606020202030204" pitchFamily="34" charset="0"/>
              </a:rPr>
              <a:t>3. </a:t>
            </a:r>
            <a:r>
              <a:rPr lang="en-US" sz="1400" dirty="0" smtClean="0">
                <a:latin typeface="Arial Narrow" panose="020B0606020202030204" pitchFamily="34" charset="0"/>
                <a:hlinkClick r:id="rId3"/>
              </a:rPr>
              <a:t>https</a:t>
            </a:r>
            <a:r>
              <a:rPr lang="en-US" sz="1400" dirty="0">
                <a:latin typeface="Arial Narrow" panose="020B0606020202030204" pitchFamily="34" charset="0"/>
                <a:hlinkClick r:id="rId3"/>
              </a:rPr>
              <a:t>://</a:t>
            </a:r>
            <a:r>
              <a:rPr lang="en-US" sz="1400" dirty="0" smtClean="0">
                <a:latin typeface="Arial Narrow" panose="020B0606020202030204" pitchFamily="34" charset="0"/>
                <a:hlinkClick r:id="rId3"/>
              </a:rPr>
              <a:t>www.nih.gov/news-events/nih-research-matters/bilingual-effects-brain</a:t>
            </a:r>
            <a:endParaRPr lang="ru-RU" sz="1400" dirty="0" smtClean="0">
              <a:latin typeface="Arial Narrow" panose="020B0606020202030204" pitchFamily="34" charset="0"/>
            </a:endParaRPr>
          </a:p>
          <a:p>
            <a:r>
              <a:rPr lang="ru-RU" sz="1400" dirty="0" smtClean="0">
                <a:latin typeface="Arial Narrow" panose="020B0606020202030204" pitchFamily="34" charset="0"/>
              </a:rPr>
              <a:t>4. </a:t>
            </a:r>
            <a:r>
              <a:rPr lang="en-US" sz="1400" dirty="0" smtClean="0">
                <a:latin typeface="Arial Narrow" panose="020B0606020202030204" pitchFamily="34" charset="0"/>
                <a:hlinkClick r:id="rId4"/>
              </a:rPr>
              <a:t>https</a:t>
            </a:r>
            <a:r>
              <a:rPr lang="en-US" sz="1400" dirty="0">
                <a:latin typeface="Arial Narrow" panose="020B0606020202030204" pitchFamily="34" charset="0"/>
                <a:hlinkClick r:id="rId4"/>
              </a:rPr>
              <a:t>://</a:t>
            </a:r>
            <a:r>
              <a:rPr lang="en-US" sz="1400" dirty="0" smtClean="0">
                <a:latin typeface="Arial Narrow" panose="020B0606020202030204" pitchFamily="34" charset="0"/>
                <a:hlinkClick r:id="rId4"/>
              </a:rPr>
              <a:t>www.cognifit.com/ru/science/cognitive-skills/inhibition</a:t>
            </a:r>
            <a:r>
              <a:rPr lang="en-US" sz="1400" dirty="0" smtClean="0"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latin typeface="Arial Narrow" panose="020B0606020202030204" pitchFamily="34" charset="0"/>
              </a:rPr>
              <a:t> </a:t>
            </a: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985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06" y="1186753"/>
            <a:ext cx="4419078" cy="46339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26884" y="2226452"/>
            <a:ext cx="55847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Narrow" panose="020B0606020202030204" pitchFamily="34" charset="0"/>
              </a:rPr>
              <a:t>Согласно </a:t>
            </a:r>
            <a:r>
              <a:rPr lang="ru-RU" sz="2000" dirty="0">
                <a:latin typeface="Arial Narrow" panose="020B0606020202030204" pitchFamily="34" charset="0"/>
              </a:rPr>
              <a:t>исследованию </a:t>
            </a:r>
            <a:r>
              <a:rPr lang="en-US" sz="2000" dirty="0">
                <a:latin typeface="Arial Narrow" panose="020B0606020202030204" pitchFamily="34" charset="0"/>
              </a:rPr>
              <a:t>MIT, </a:t>
            </a:r>
            <a:r>
              <a:rPr lang="ru-RU" sz="2000" dirty="0">
                <a:latin typeface="Arial Narrow" panose="020B0606020202030204" pitchFamily="34" charset="0"/>
              </a:rPr>
              <a:t>окупаемость вложенных инвестиций в изучение иностранного языка в среднем составляет </a:t>
            </a:r>
            <a:r>
              <a:rPr lang="ru-RU" sz="2000" b="1" dirty="0">
                <a:latin typeface="Arial Narrow" panose="020B0606020202030204" pitchFamily="34" charset="0"/>
              </a:rPr>
              <a:t>2</a:t>
            </a:r>
            <a:r>
              <a:rPr lang="ru-RU" sz="2000" b="1" dirty="0" smtClean="0">
                <a:latin typeface="Arial Narrow" panose="020B0606020202030204" pitchFamily="34" charset="0"/>
              </a:rPr>
              <a:t>% </a:t>
            </a:r>
            <a:r>
              <a:rPr lang="ru-RU" sz="2000" dirty="0" smtClean="0">
                <a:latin typeface="Arial Narrow" panose="020B0606020202030204" pitchFamily="34" charset="0"/>
              </a:rPr>
              <a:t>в год </a:t>
            </a:r>
            <a:r>
              <a:rPr lang="ru-RU" sz="2000" dirty="0">
                <a:latin typeface="Arial Narrow" panose="020B0606020202030204" pitchFamily="34" charset="0"/>
              </a:rPr>
              <a:t>(испанский язык </a:t>
            </a:r>
            <a:r>
              <a:rPr lang="ru-RU" sz="2000" dirty="0" smtClean="0">
                <a:latin typeface="Arial Narrow" panose="020B0606020202030204" pitchFamily="34" charset="0"/>
              </a:rPr>
              <a:t>– </a:t>
            </a:r>
            <a:r>
              <a:rPr lang="en-US" sz="2000" dirty="0" smtClean="0">
                <a:latin typeface="Arial Narrow" panose="020B0606020202030204" pitchFamily="34" charset="0"/>
              </a:rPr>
              <a:t>1</a:t>
            </a:r>
            <a:r>
              <a:rPr lang="ru-RU" sz="2000" dirty="0" smtClean="0">
                <a:latin typeface="Arial Narrow" panose="020B0606020202030204" pitchFamily="34" charset="0"/>
              </a:rPr>
              <a:t>,</a:t>
            </a:r>
            <a:r>
              <a:rPr lang="en-US" sz="2000" dirty="0" smtClean="0">
                <a:latin typeface="Arial Narrow" panose="020B0606020202030204" pitchFamily="34" charset="0"/>
              </a:rPr>
              <a:t>4</a:t>
            </a:r>
            <a:r>
              <a:rPr lang="en-US" sz="2000" dirty="0">
                <a:latin typeface="Arial Narrow" panose="020B0606020202030204" pitchFamily="34" charset="0"/>
              </a:rPr>
              <a:t>%</a:t>
            </a:r>
            <a:r>
              <a:rPr lang="ru-RU" sz="2000" dirty="0">
                <a:latin typeface="Arial Narrow" panose="020B0606020202030204" pitchFamily="34" charset="0"/>
              </a:rPr>
              <a:t>, французский </a:t>
            </a:r>
            <a:r>
              <a:rPr lang="ru-RU" sz="2000" dirty="0" smtClean="0">
                <a:latin typeface="Arial Narrow" panose="020B0606020202030204" pitchFamily="34" charset="0"/>
              </a:rPr>
              <a:t>– </a:t>
            </a:r>
            <a:r>
              <a:rPr lang="en-US" sz="2000" dirty="0" smtClean="0">
                <a:latin typeface="Arial Narrow" panose="020B0606020202030204" pitchFamily="34" charset="0"/>
              </a:rPr>
              <a:t>2</a:t>
            </a:r>
            <a:r>
              <a:rPr lang="ru-RU" sz="2000" dirty="0" smtClean="0">
                <a:latin typeface="Arial Narrow" panose="020B0606020202030204" pitchFamily="34" charset="0"/>
              </a:rPr>
              <a:t>,</a:t>
            </a:r>
            <a:r>
              <a:rPr lang="en-US" sz="2000" dirty="0" smtClean="0">
                <a:latin typeface="Arial Narrow" panose="020B0606020202030204" pitchFamily="34" charset="0"/>
              </a:rPr>
              <a:t>7%</a:t>
            </a:r>
            <a:r>
              <a:rPr lang="ru-RU" sz="2000" dirty="0" smtClean="0">
                <a:latin typeface="Arial Narrow" panose="020B0606020202030204" pitchFamily="34" charset="0"/>
              </a:rPr>
              <a:t>, немецкий – </a:t>
            </a:r>
            <a:r>
              <a:rPr lang="en-US" sz="2000" dirty="0" smtClean="0">
                <a:latin typeface="Arial Narrow" panose="020B0606020202030204" pitchFamily="34" charset="0"/>
              </a:rPr>
              <a:t>3</a:t>
            </a:r>
            <a:r>
              <a:rPr lang="ru-RU" sz="2000" dirty="0" smtClean="0">
                <a:latin typeface="Arial Narrow" panose="020B0606020202030204" pitchFamily="34" charset="0"/>
              </a:rPr>
              <a:t>,</a:t>
            </a:r>
            <a:r>
              <a:rPr lang="en-US" sz="2000" dirty="0" smtClean="0">
                <a:latin typeface="Arial Narrow" panose="020B0606020202030204" pitchFamily="34" charset="0"/>
              </a:rPr>
              <a:t>8%</a:t>
            </a:r>
            <a:r>
              <a:rPr lang="ru-RU" sz="2000" dirty="0" smtClean="0">
                <a:latin typeface="Arial Narrow" panose="020B0606020202030204" pitchFamily="34" charset="0"/>
              </a:rPr>
              <a:t>, английский – 10-20%). То есть при заработной плате в 200 000 тенге в месяц </a:t>
            </a:r>
            <a:r>
              <a:rPr lang="ru-RU" sz="2000" dirty="0" err="1" smtClean="0">
                <a:latin typeface="Arial Narrow" panose="020B0606020202030204" pitchFamily="34" charset="0"/>
              </a:rPr>
              <a:t>полиязычный</a:t>
            </a:r>
            <a:r>
              <a:rPr lang="ru-RU" sz="2000" dirty="0" smtClean="0">
                <a:latin typeface="Arial Narrow" panose="020B0606020202030204" pitchFamily="34" charset="0"/>
              </a:rPr>
              <a:t> работник в год в среднем получает 48 000 тенге «языкового бонуса». 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 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9248" y="6183542"/>
            <a:ext cx="5986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 Narrow" panose="020B0606020202030204" pitchFamily="34" charset="0"/>
                <a:hlinkClick r:id="rId3"/>
              </a:rPr>
              <a:t>https://www.economist.com/blogs/prospero/2014/03/language-study</a:t>
            </a:r>
            <a:r>
              <a:rPr lang="ru-RU" dirty="0">
                <a:latin typeface="Arial Narrow" panose="020B0606020202030204" pitchFamily="34" charset="0"/>
              </a:rPr>
              <a:t>  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264428" y="0"/>
            <a:ext cx="10058400" cy="794945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Польза изучения </a:t>
            </a:r>
            <a:r>
              <a:rPr lang="ru-RU" dirty="0">
                <a:latin typeface="Arial Narrow" panose="020B0606020202030204" pitchFamily="34" charset="0"/>
              </a:rPr>
              <a:t>иностранных </a:t>
            </a:r>
            <a:r>
              <a:rPr lang="ru-RU" dirty="0" smtClean="0">
                <a:latin typeface="Arial Narrow" panose="020B0606020202030204" pitchFamily="34" charset="0"/>
              </a:rPr>
              <a:t>языков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587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125" y="227611"/>
            <a:ext cx="10058400" cy="676958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Опыт Казахстана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0772" y="1145734"/>
            <a:ext cx="10756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</a:rPr>
              <a:t>В соответствии с ОСО, в общеобразовательных школах изучение </a:t>
            </a:r>
            <a:r>
              <a:rPr lang="ru-RU" dirty="0">
                <a:latin typeface="Arial Narrow" panose="020B0606020202030204" pitchFamily="34" charset="0"/>
              </a:rPr>
              <a:t>первого иностранного </a:t>
            </a:r>
            <a:r>
              <a:rPr lang="ru-RU" dirty="0" smtClean="0">
                <a:latin typeface="Arial Narrow" panose="020B0606020202030204" pitchFamily="34" charset="0"/>
              </a:rPr>
              <a:t>языка (английского) начинается с 1 класса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0772" y="1839106"/>
            <a:ext cx="110511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</a:rPr>
              <a:t>Изучение второго иностранного языка чем английский осуществляется: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 Narrow" panose="020B0606020202030204" pitchFamily="34" charset="0"/>
              </a:rPr>
              <a:t>в общеобразовательных школах (немецкий, французский);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 Narrow" panose="020B0606020202030204" pitchFamily="34" charset="0"/>
              </a:rPr>
              <a:t>в частных школах. К примеру, Французская секция при Международной </a:t>
            </a:r>
            <a:r>
              <a:rPr lang="ru-RU" dirty="0">
                <a:latin typeface="Arial Narrow" panose="020B0606020202030204" pitchFamily="34" charset="0"/>
              </a:rPr>
              <a:t>школе "</a:t>
            </a:r>
            <a:r>
              <a:rPr lang="ru-RU" dirty="0" err="1">
                <a:latin typeface="Arial Narrow" panose="020B0606020202030204" pitchFamily="34" charset="0"/>
              </a:rPr>
              <a:t>Мирас</a:t>
            </a:r>
            <a:r>
              <a:rPr lang="ru-RU" dirty="0">
                <a:latin typeface="Arial Narrow" panose="020B0606020202030204" pitchFamily="34" charset="0"/>
              </a:rPr>
              <a:t>" г. </a:t>
            </a:r>
            <a:r>
              <a:rPr lang="ru-RU" dirty="0" smtClean="0">
                <a:latin typeface="Arial Narrow" panose="020B0606020202030204" pitchFamily="34" charset="0"/>
              </a:rPr>
              <a:t>Астана - французская школа, </a:t>
            </a:r>
            <a:r>
              <a:rPr lang="ru-RU" dirty="0">
                <a:latin typeface="Arial Narrow" panose="020B0606020202030204" pitchFamily="34" charset="0"/>
              </a:rPr>
              <a:t>аккредитованная Министерством образования Франции и авторитетным Агентством Французского образования за рубежом </a:t>
            </a:r>
            <a:r>
              <a:rPr lang="ru-RU" dirty="0" smtClean="0">
                <a:latin typeface="Arial Narrow" panose="020B0606020202030204" pitchFamily="34" charset="0"/>
              </a:rPr>
              <a:t>AEFE;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 Narrow" panose="020B0606020202030204" pitchFamily="34" charset="0"/>
              </a:rPr>
              <a:t>в школах </a:t>
            </a:r>
            <a:r>
              <a:rPr lang="ru-RU" dirty="0">
                <a:latin typeface="Arial Narrow" panose="020B0606020202030204" pitchFamily="34" charset="0"/>
              </a:rPr>
              <a:t>с языковыми дипломами DSD (Немецкая гимназия / Гуманитарный образовательный комплекс» школа № 46, Астана, Лингвистическая школа-гимназия № 18, Алматы, Лингвистическая школа-гимназия № 68, Алматы, Школа-гимназия № 10,  Усть-Каменогорск, Школа-гимназия № 12 им. Александра фон Гумбольдта, Усть-Каменогорск, Спецшкола № 11, </a:t>
            </a:r>
            <a:r>
              <a:rPr lang="ru-RU" dirty="0" err="1">
                <a:latin typeface="Arial Narrow" panose="020B0606020202030204" pitchFamily="34" charset="0"/>
              </a:rPr>
              <a:t>Актобе</a:t>
            </a:r>
            <a:r>
              <a:rPr lang="ru-RU" dirty="0">
                <a:latin typeface="Arial Narrow" panose="020B0606020202030204" pitchFamily="34" charset="0"/>
              </a:rPr>
              <a:t>, Школа № 1, Петропавловск, Школа Св. Лоренца, Корнеевка</a:t>
            </a:r>
            <a:r>
              <a:rPr lang="ru-RU" dirty="0" smtClean="0">
                <a:latin typeface="Arial Narrow" panose="020B0606020202030204" pitchFamily="34" charset="0"/>
              </a:rPr>
              <a:t>)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0772" y="6154146"/>
            <a:ext cx="118282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  <a:hlinkClick r:id="rId2"/>
              </a:rPr>
              <a:t>https://</a:t>
            </a:r>
            <a:r>
              <a:rPr lang="ru-RU" sz="1400" dirty="0" smtClean="0">
                <a:latin typeface="Arial Narrow" panose="020B0606020202030204" pitchFamily="34" charset="0"/>
                <a:hlinkClick r:id="rId2"/>
              </a:rPr>
              <a:t>tengrinews.kz/science/frantsuzskie-standartyi-obrazovaniya-v-kazahstane-303592</a:t>
            </a:r>
            <a:r>
              <a:rPr lang="ru-RU" sz="1400" dirty="0" smtClean="0">
                <a:latin typeface="Arial Narrow" panose="020B0606020202030204" pitchFamily="34" charset="0"/>
              </a:rPr>
              <a:t> 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0772" y="4735289"/>
            <a:ext cx="9560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</a:rPr>
              <a:t>Второй иностранный язык изучается по желанию обучающихся в виде дополнительного образования 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02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69461" y="1918758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latin typeface="Arial Narrow" panose="020B0606020202030204" pitchFamily="34" charset="0"/>
              </a:rPr>
              <a:t>Опыт Назарбаев Интеллектуальных школ в изучении второго иностранного языка: как это начиналось…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1491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3917</TotalTime>
  <Words>6201</Words>
  <Application>Microsoft Office PowerPoint</Application>
  <PresentationFormat>Произвольный</PresentationFormat>
  <Paragraphs>3084</Paragraphs>
  <Slides>43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Ретро</vt:lpstr>
      <vt:lpstr>Внедрение второго иностранного языка в Назарбаев Интеллектуальных школах</vt:lpstr>
      <vt:lpstr>Международный опыт в изучении второго иностранного языка</vt:lpstr>
      <vt:lpstr>Презентация PowerPoint</vt:lpstr>
      <vt:lpstr>Презентация PowerPoint</vt:lpstr>
      <vt:lpstr>Презентация PowerPoint</vt:lpstr>
      <vt:lpstr>Польза изучения иностранных языков</vt:lpstr>
      <vt:lpstr>Польза изучения иностранных языков</vt:lpstr>
      <vt:lpstr>Опыт Казахстана</vt:lpstr>
      <vt:lpstr>Презентация PowerPoint</vt:lpstr>
      <vt:lpstr>Как это начиналось… </vt:lpstr>
      <vt:lpstr>Презентация PowerPoint</vt:lpstr>
      <vt:lpstr>Презентация PowerPoint</vt:lpstr>
      <vt:lpstr>Изучение второго иностранного языка в Назарбаев Интеллектуальных школах: 2018-2019 уч.г.</vt:lpstr>
      <vt:lpstr>Презентация PowerPoint</vt:lpstr>
      <vt:lpstr>Китайский язык</vt:lpstr>
      <vt:lpstr>Французский язык</vt:lpstr>
      <vt:lpstr>Немецкий язык</vt:lpstr>
      <vt:lpstr>Корейский язык</vt:lpstr>
      <vt:lpstr>Японский язык</vt:lpstr>
      <vt:lpstr>Презентация PowerPoint</vt:lpstr>
      <vt:lpstr>Цель опроса:</vt:lpstr>
      <vt:lpstr>Презентация PowerPoint</vt:lpstr>
      <vt:lpstr>Презентация PowerPoint</vt:lpstr>
      <vt:lpstr>От общего количества респондентов 1948 посещали либо посещают элективные курсы по изучению второго иностранного языка</vt:lpstr>
      <vt:lpstr>Удовлетворенность 1948 учащихся изучением второго иностранного языка по 10-балльной шкале</vt:lpstr>
      <vt:lpstr>Количество желающих изучать второй иностранный язык</vt:lpstr>
      <vt:lpstr>Количество желающих изучать второй иностранный язык (7 класс)</vt:lpstr>
      <vt:lpstr>Количество желающих изучать второй иностранный язык (8 класс)</vt:lpstr>
      <vt:lpstr>Количество желающих изучать второй иностранный язык (9 класс)</vt:lpstr>
      <vt:lpstr>Количество желающих изучать второй иностранный язык (10 класс)</vt:lpstr>
      <vt:lpstr>Количество желающих изучать второй иностранный язык (11 класс)</vt:lpstr>
      <vt:lpstr>Презентация PowerPoint</vt:lpstr>
      <vt:lpstr>Внедрение изучения второго иностранного языка в Интеллектуальных школах на обязательной основе </vt:lpstr>
      <vt:lpstr>Цели</vt:lpstr>
      <vt:lpstr>Обязательный школьный курс </vt:lpstr>
      <vt:lpstr>Презентация PowerPoint</vt:lpstr>
      <vt:lpstr>Презентация PowerPoint</vt:lpstr>
      <vt:lpstr>Презентация PowerPoint</vt:lpstr>
      <vt:lpstr>Презентация PowerPoint</vt:lpstr>
      <vt:lpstr>Ожидаемые результаты</vt:lpstr>
      <vt:lpstr>Требуемый уровень владение языком для поступления в вузы</vt:lpstr>
      <vt:lpstr>Организации-партнеры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второму иностранному языку в Назарбаев Интеллектуальных школах</dc:title>
  <dc:creator>Керимханова Дана Тусупбековна</dc:creator>
  <cp:lastModifiedBy>Kalmenov Samat</cp:lastModifiedBy>
  <cp:revision>261</cp:revision>
  <cp:lastPrinted>2018-06-28T04:59:29Z</cp:lastPrinted>
  <dcterms:created xsi:type="dcterms:W3CDTF">2018-01-24T13:53:20Z</dcterms:created>
  <dcterms:modified xsi:type="dcterms:W3CDTF">2018-08-22T06:45:24Z</dcterms:modified>
</cp:coreProperties>
</file>