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46" r:id="rId2"/>
    <p:sldId id="373" r:id="rId3"/>
    <p:sldId id="375" r:id="rId4"/>
    <p:sldId id="410" r:id="rId5"/>
    <p:sldId id="376" r:id="rId6"/>
    <p:sldId id="404" r:id="rId7"/>
    <p:sldId id="395" r:id="rId8"/>
    <p:sldId id="379" r:id="rId9"/>
    <p:sldId id="394" r:id="rId10"/>
    <p:sldId id="403" r:id="rId11"/>
    <p:sldId id="400" r:id="rId12"/>
    <p:sldId id="402" r:id="rId13"/>
    <p:sldId id="399" r:id="rId14"/>
    <p:sldId id="401" r:id="rId15"/>
    <p:sldId id="405" r:id="rId16"/>
    <p:sldId id="409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9846" autoAdjust="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170F-C2E9-454A-BB2C-4A32DA8C887A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B0E7-ABEE-4727-B0E9-FB954862F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6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Необходимость создания эффективной организационной структуры: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для управления исследованиями;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Согласованности в проведении исследований, оценки и мониторинга работы;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наращивания исследовательского потенциала;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Обеспечения качества проводимой работы и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Проведения исследований в соответствии с высокими этическими стандартами.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B0E7-ABEE-4727-B0E9-FB954862F8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6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B0E7-ABEE-4727-B0E9-FB954862F8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6038-AB49-48BC-933D-CB8147954976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3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B696-9621-4941-BB5E-A1354F78C42E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1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260-EEB7-421D-B722-4402ABD7157D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8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D2FD-FFBB-46B2-8C92-A78E1155C2B8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5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EC-F587-439D-A90E-6E11972E7ED0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3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F42F-EA27-4340-8BD7-B9CEEE98217D}" type="datetime1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16B-7450-49B3-8E44-6E80FBF99C47}" type="datetime1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5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E460-89DA-4713-B162-433EF607F0AF}" type="datetime1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2AAE-9C8E-42AF-BBDD-5A9325E49FB6}" type="datetime1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CBA2-53C2-4A70-A9B6-247CA9F10497}" type="datetime1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CB10-A5D8-4C7E-9FEC-9A0C550D14A7}" type="datetime1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9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3094-0A54-4CD0-85D2-0733269736FD}" type="datetime1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44F3-E778-4AD3-A339-105F61928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research.nis.edu.kz/?page_id=409&amp;lang=r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cpm.kz/ru/pedagogical-dialogue/magazine-pedagogical-dialog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research.nis.edu.kz/wp-content/images/files/%D0%94%D0%B0%D0%B9%D0%B4%D0%B6%D0%B5%D1%81%D1%82-9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search.nis.edu.k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92725"/>
            <a:ext cx="8496944" cy="2325625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atin typeface="Arial Narrow"/>
                <a:cs typeface="Arial Narrow"/>
              </a:rPr>
              <a:t>О </a:t>
            </a:r>
            <a:r>
              <a:rPr lang="ru-RU" sz="3200" b="1" cap="all" dirty="0" smtClean="0">
                <a:latin typeface="Arial Narrow"/>
                <a:cs typeface="Arial Narrow"/>
              </a:rPr>
              <a:t>роли исследования в развитии Назарбаев Интеллектуальных школ</a:t>
            </a:r>
            <a:r>
              <a:rPr lang="ru-RU" sz="3200" dirty="0"/>
              <a:t>	</a:t>
            </a:r>
            <a:endParaRPr lang="ru-RU" sz="32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err="1" smtClean="0">
                <a:latin typeface="Arial Narrow" panose="020B0606020202030204" pitchFamily="34" charset="0"/>
              </a:rPr>
              <a:t>Назипа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Аюбаева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Августовская Конференция АОО «Назарбаев Интеллектуальные школы»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Астана – 23-24 август 2018 год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369494" cy="100811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32656"/>
            <a:ext cx="1656184" cy="103331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785" y="3306763"/>
            <a:ext cx="6731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2748688" cy="396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cap="all" dirty="0" smtClean="0">
                <a:latin typeface="Arial Narrow"/>
                <a:cs typeface="Arial Narrow"/>
              </a:rPr>
              <a:t>Исследование практики в действии</a:t>
            </a:r>
            <a:r>
              <a:rPr lang="en-GB" sz="2200" b="1" cap="all" dirty="0" smtClean="0">
                <a:latin typeface="Arial Narrow"/>
                <a:cs typeface="Arial Narrow"/>
              </a:rPr>
              <a:t> </a:t>
            </a:r>
            <a:r>
              <a:rPr lang="ru-RU" sz="2200" cap="all" dirty="0" smtClean="0">
                <a:latin typeface="Arial Narrow"/>
                <a:cs typeface="Arial Narrow"/>
              </a:rPr>
              <a:t>и</a:t>
            </a:r>
            <a:r>
              <a:rPr lang="ru-RU" sz="2200" b="1" cap="all" dirty="0" smtClean="0">
                <a:latin typeface="Arial Narrow"/>
                <a:cs typeface="Arial Narrow"/>
              </a:rPr>
              <a:t> </a:t>
            </a:r>
            <a:r>
              <a:rPr lang="ru-RU" sz="2200" b="1" cap="all" dirty="0">
                <a:latin typeface="Arial Narrow"/>
                <a:cs typeface="Arial Narrow"/>
              </a:rPr>
              <a:t>исследование урока </a:t>
            </a:r>
            <a:r>
              <a:rPr lang="ru-RU" sz="2900" b="1" cap="all" dirty="0" smtClean="0">
                <a:latin typeface="Arial Narrow"/>
                <a:cs typeface="Arial Narrow"/>
              </a:rPr>
              <a:t/>
            </a:r>
            <a:br>
              <a:rPr lang="ru-RU" sz="2900" b="1" cap="all" dirty="0" smtClean="0">
                <a:latin typeface="Arial Narrow"/>
                <a:cs typeface="Arial Narrow"/>
              </a:rPr>
            </a:br>
            <a:r>
              <a:rPr lang="ru-RU" sz="2900" b="1" cap="all" dirty="0" smtClean="0">
                <a:latin typeface="Arial Narrow"/>
                <a:cs typeface="Arial Narrow"/>
              </a:rPr>
              <a:t>  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248" y="21867"/>
            <a:ext cx="1536850" cy="95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/>
                <a:cs typeface="Arial Narrow"/>
              </a:rPr>
              <a:t>1400 (50</a:t>
            </a:r>
            <a:r>
              <a:rPr lang="en-GB" sz="2000" b="1" dirty="0" smtClean="0">
                <a:latin typeface="Arial Narrow"/>
                <a:cs typeface="Arial Narrow"/>
              </a:rPr>
              <a:t>%) </a:t>
            </a:r>
            <a:r>
              <a:rPr lang="ru-RU" sz="2000" dirty="0" smtClean="0">
                <a:latin typeface="Arial Narrow"/>
                <a:cs typeface="Arial Narrow"/>
              </a:rPr>
              <a:t>учителей проводят </a:t>
            </a:r>
          </a:p>
          <a:p>
            <a:pPr algn="ctr"/>
            <a:r>
              <a:rPr lang="ru-RU" sz="2000" cap="all" dirty="0" smtClean="0">
                <a:latin typeface="Arial Narrow"/>
                <a:cs typeface="Arial Narrow"/>
              </a:rPr>
              <a:t>исследование практики в действии </a:t>
            </a:r>
            <a:r>
              <a:rPr lang="ru-RU" sz="2000" dirty="0" smtClean="0">
                <a:latin typeface="Arial Narrow"/>
                <a:cs typeface="Arial Narrow"/>
              </a:rPr>
              <a:t>и </a:t>
            </a:r>
            <a:r>
              <a:rPr lang="ru-RU" sz="2000" cap="all" dirty="0" smtClean="0">
                <a:latin typeface="Arial Narrow"/>
                <a:cs typeface="Arial Narrow"/>
              </a:rPr>
              <a:t>исследование урока </a:t>
            </a:r>
            <a:endParaRPr lang="en-US" sz="2000" cap="all" dirty="0">
              <a:latin typeface="Arial Narrow"/>
              <a:cs typeface="Arial Narrow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908720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708920"/>
            <a:ext cx="2928929" cy="4063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48" y="1988840"/>
            <a:ext cx="28037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cap="all" dirty="0">
                <a:latin typeface="Arial Narrow"/>
                <a:cs typeface="Arial Narrow"/>
              </a:rPr>
              <a:t>Распространение исследований </a:t>
            </a:r>
            <a:r>
              <a:rPr lang="en-GB" sz="2900" b="1" cap="all" dirty="0" smtClean="0">
                <a:latin typeface="Arial Narrow"/>
                <a:cs typeface="Arial Narrow"/>
              </a:rPr>
              <a:t/>
            </a:r>
            <a:br>
              <a:rPr lang="en-GB" sz="2900" b="1" cap="all" dirty="0" smtClean="0">
                <a:latin typeface="Arial Narrow"/>
                <a:cs typeface="Arial Narrow"/>
              </a:rPr>
            </a:br>
            <a:endParaRPr lang="en-US" sz="2900" b="1" cap="all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latin typeface="Arial Narrow"/>
                <a:cs typeface="Arial Narrow"/>
              </a:rPr>
              <a:t>IRPC- NIS </a:t>
            </a:r>
            <a:r>
              <a:rPr lang="ru-RU" sz="2000" dirty="0">
                <a:latin typeface="Arial Narrow"/>
                <a:cs typeface="Arial Narrow"/>
              </a:rPr>
              <a:t>–</a:t>
            </a:r>
            <a:r>
              <a:rPr lang="en-GB" sz="2000" dirty="0">
                <a:latin typeface="Arial Narrow"/>
                <a:cs typeface="Arial Narrow"/>
              </a:rPr>
              <a:t> </a:t>
            </a:r>
            <a:r>
              <a:rPr lang="en-GB" sz="2000" dirty="0" smtClean="0">
                <a:latin typeface="Arial Narrow"/>
                <a:cs typeface="Arial Narrow"/>
              </a:rPr>
              <a:t> </a:t>
            </a:r>
            <a:r>
              <a:rPr lang="ru-RU" sz="2000" dirty="0" smtClean="0">
                <a:latin typeface="Arial Narrow"/>
                <a:cs typeface="Arial Narrow"/>
              </a:rPr>
              <a:t>Международная научно-практическая Конференция Назарбаев Интеллектуальных школ</a:t>
            </a:r>
          </a:p>
          <a:p>
            <a:r>
              <a:rPr lang="ru-RU" sz="2000" b="1" dirty="0" smtClean="0">
                <a:latin typeface="Arial Narrow"/>
                <a:cs typeface="Arial Narrow"/>
              </a:rPr>
              <a:t>ОЭСР</a:t>
            </a:r>
            <a:r>
              <a:rPr lang="ru-RU" sz="2000" dirty="0" smtClean="0">
                <a:latin typeface="Arial Narrow"/>
                <a:cs typeface="Arial Narrow"/>
              </a:rPr>
              <a:t> –</a:t>
            </a:r>
            <a:r>
              <a:rPr lang="en-GB" sz="2000" dirty="0" smtClean="0">
                <a:latin typeface="Arial Narrow"/>
                <a:cs typeface="Arial Narrow"/>
              </a:rPr>
              <a:t> </a:t>
            </a:r>
            <a:r>
              <a:rPr lang="ru-RU" sz="2000" dirty="0" smtClean="0">
                <a:latin typeface="Arial Narrow"/>
                <a:cs typeface="Arial Narrow"/>
              </a:rPr>
              <a:t>Организация экономического сотрудничества и развития</a:t>
            </a:r>
            <a:endParaRPr lang="ru-RU" sz="2000" dirty="0">
              <a:latin typeface="Arial Narrow"/>
              <a:cs typeface="Arial Narrow"/>
            </a:endParaRPr>
          </a:p>
          <a:p>
            <a:r>
              <a:rPr lang="en-GB" sz="2000" b="1" dirty="0" smtClean="0">
                <a:latin typeface="Arial Narrow"/>
                <a:cs typeface="Arial Narrow"/>
              </a:rPr>
              <a:t>EER</a:t>
            </a:r>
            <a:r>
              <a:rPr lang="ru-RU" sz="2000" b="1" dirty="0" smtClean="0">
                <a:latin typeface="Arial Narrow"/>
                <a:cs typeface="Arial Narrow"/>
              </a:rPr>
              <a:t>А</a:t>
            </a:r>
            <a:r>
              <a:rPr lang="en-GB" sz="2000" dirty="0" smtClean="0">
                <a:latin typeface="Arial Narrow"/>
                <a:cs typeface="Arial Narrow"/>
              </a:rPr>
              <a:t> –</a:t>
            </a:r>
            <a:r>
              <a:rPr lang="ru-RU" sz="2000" dirty="0" smtClean="0">
                <a:latin typeface="Arial Narrow"/>
                <a:cs typeface="Arial Narrow"/>
              </a:rPr>
              <a:t> Европейская ассоциация исследователей в области образования</a:t>
            </a:r>
            <a:endParaRPr lang="en-GB" sz="2000" dirty="0">
              <a:latin typeface="Arial Narrow"/>
              <a:cs typeface="Arial Narrow"/>
            </a:endParaRPr>
          </a:p>
          <a:p>
            <a:r>
              <a:rPr lang="en-GB" sz="2000" b="1" dirty="0">
                <a:latin typeface="Arial Narrow"/>
                <a:cs typeface="Arial Narrow"/>
              </a:rPr>
              <a:t>IAEA</a:t>
            </a:r>
            <a:r>
              <a:rPr lang="ru-RU" sz="2000" b="1" dirty="0">
                <a:latin typeface="Arial Narrow"/>
                <a:cs typeface="Arial Narrow"/>
              </a:rPr>
              <a:t> </a:t>
            </a:r>
            <a:r>
              <a:rPr lang="ru-RU" sz="2000" dirty="0">
                <a:latin typeface="Arial Narrow"/>
                <a:cs typeface="Arial Narrow"/>
              </a:rPr>
              <a:t>– Международная ассоциация оценивания в области образования</a:t>
            </a:r>
          </a:p>
          <a:p>
            <a:r>
              <a:rPr lang="ru-RU" sz="2000" b="1" dirty="0">
                <a:latin typeface="Arial Narrow"/>
                <a:cs typeface="Arial Narrow"/>
              </a:rPr>
              <a:t>АЕА </a:t>
            </a:r>
            <a:r>
              <a:rPr lang="en-GB" sz="2000" b="1" dirty="0">
                <a:latin typeface="Arial Narrow"/>
                <a:cs typeface="Arial Narrow"/>
              </a:rPr>
              <a:t>Europe </a:t>
            </a:r>
            <a:r>
              <a:rPr lang="ru-RU" sz="2000" dirty="0">
                <a:latin typeface="Arial Narrow"/>
                <a:cs typeface="Arial Narrow"/>
              </a:rPr>
              <a:t>– Европейская ассоциация оценивания в области образования</a:t>
            </a:r>
            <a:endParaRPr lang="en-US" sz="2000" dirty="0">
              <a:latin typeface="Arial Narrow"/>
              <a:cs typeface="Arial Narrow"/>
            </a:endParaRPr>
          </a:p>
          <a:p>
            <a:r>
              <a:rPr lang="en-GB" sz="2000" b="1" dirty="0" smtClean="0">
                <a:latin typeface="Arial Narrow"/>
                <a:cs typeface="Arial Narrow"/>
              </a:rPr>
              <a:t>WALS</a:t>
            </a:r>
            <a:r>
              <a:rPr lang="ru-RU" sz="2000" b="1" dirty="0" smtClean="0">
                <a:latin typeface="Arial Narrow"/>
                <a:cs typeface="Arial Narrow"/>
              </a:rPr>
              <a:t> </a:t>
            </a:r>
            <a:r>
              <a:rPr lang="ru-RU" sz="2000" dirty="0" smtClean="0">
                <a:latin typeface="Arial Narrow"/>
                <a:cs typeface="Arial Narrow"/>
              </a:rPr>
              <a:t>– Всемирная ассоциация исследования урока</a:t>
            </a:r>
            <a:endParaRPr lang="en-GB" sz="2000" dirty="0">
              <a:latin typeface="Arial Narrow"/>
              <a:cs typeface="Arial Narrow"/>
            </a:endParaRPr>
          </a:p>
          <a:p>
            <a:r>
              <a:rPr lang="en-GB" sz="2000" b="1" dirty="0">
                <a:latin typeface="Arial Narrow"/>
                <a:cs typeface="Arial Narrow"/>
              </a:rPr>
              <a:t>CARN</a:t>
            </a:r>
            <a:r>
              <a:rPr lang="en-GB" sz="2000" dirty="0">
                <a:latin typeface="Arial Narrow"/>
                <a:cs typeface="Arial Narrow"/>
              </a:rPr>
              <a:t> </a:t>
            </a:r>
            <a:r>
              <a:rPr lang="en-GB" sz="2000" dirty="0" smtClean="0">
                <a:latin typeface="Arial Narrow"/>
                <a:cs typeface="Arial Narrow"/>
              </a:rPr>
              <a:t>–</a:t>
            </a:r>
            <a:r>
              <a:rPr lang="ru-RU" sz="2000" dirty="0" smtClean="0">
                <a:latin typeface="Arial Narrow"/>
                <a:cs typeface="Arial Narrow"/>
              </a:rPr>
              <a:t> Сообщество исследователей практики в действии</a:t>
            </a:r>
            <a:endParaRPr lang="en-GB" sz="2000" dirty="0">
              <a:latin typeface="Arial Narrow"/>
              <a:cs typeface="Arial Narrow"/>
            </a:endParaRPr>
          </a:p>
          <a:p>
            <a:r>
              <a:rPr lang="en-GB" sz="2000" b="1" dirty="0" err="1" smtClean="0">
                <a:latin typeface="Arial Narrow"/>
                <a:cs typeface="Arial Narrow"/>
              </a:rPr>
              <a:t>EdChrunch</a:t>
            </a:r>
            <a:endParaRPr lang="ru-RU" sz="2000" b="1" dirty="0" smtClean="0">
              <a:latin typeface="Arial Narrow"/>
              <a:cs typeface="Arial Narrow"/>
            </a:endParaRPr>
          </a:p>
          <a:p>
            <a:r>
              <a:rPr lang="en-GB" sz="2000" b="1" dirty="0" smtClean="0">
                <a:latin typeface="Arial Narrow"/>
                <a:cs typeface="Arial Narrow"/>
              </a:rPr>
              <a:t>BERA</a:t>
            </a:r>
            <a:r>
              <a:rPr lang="ru-RU" sz="2000" dirty="0" smtClean="0">
                <a:latin typeface="Arial Narrow"/>
                <a:cs typeface="Arial Narrow"/>
              </a:rPr>
              <a:t> – Британская ассоциация исследователей в области образования</a:t>
            </a:r>
            <a:endParaRPr lang="en-GB" sz="2000" dirty="0" smtClean="0">
              <a:latin typeface="Arial Narrow"/>
              <a:cs typeface="Arial Narrow"/>
            </a:endParaRPr>
          </a:p>
          <a:p>
            <a:r>
              <a:rPr lang="en-GB" sz="2000" b="1" dirty="0" smtClean="0">
                <a:latin typeface="Arial Narrow"/>
                <a:cs typeface="Arial Narrow"/>
              </a:rPr>
              <a:t>KERA</a:t>
            </a:r>
            <a:r>
              <a:rPr lang="ru-RU" sz="2000" dirty="0" smtClean="0">
                <a:latin typeface="Arial Narrow"/>
                <a:cs typeface="Arial Narrow"/>
              </a:rPr>
              <a:t> – Казахстанская ассоциация исследователей в области образования</a:t>
            </a:r>
            <a:endParaRPr lang="en-GB" sz="20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828" y="980728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96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Arial Narrow"/>
                <a:cs typeface="Arial Narrow"/>
              </a:rPr>
              <a:t>Педагогический Диалог – </a:t>
            </a:r>
            <a:r>
              <a:rPr lang="en-US" sz="2000" dirty="0" smtClean="0">
                <a:latin typeface="Arial Narrow"/>
                <a:cs typeface="Arial Narrow"/>
                <a:hlinkClick r:id="rId2"/>
              </a:rPr>
              <a:t>https</a:t>
            </a:r>
            <a:r>
              <a:rPr lang="en-US" sz="2000" dirty="0">
                <a:latin typeface="Arial Narrow"/>
                <a:cs typeface="Arial Narrow"/>
                <a:hlinkClick r:id="rId2"/>
              </a:rPr>
              <a:t>://www.cpm.kz/ru/pedagogical-dialogue/magazine-pedagogical-</a:t>
            </a:r>
            <a:r>
              <a:rPr lang="en-US" sz="2000" dirty="0" smtClean="0">
                <a:latin typeface="Arial Narrow"/>
                <a:cs typeface="Arial Narrow"/>
                <a:hlinkClick r:id="rId2"/>
              </a:rPr>
              <a:t>dialogue</a:t>
            </a:r>
            <a:r>
              <a:rPr lang="ru-RU" sz="20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/</a:t>
            </a:r>
            <a:endParaRPr lang="en-GB" sz="2000" dirty="0" smtClean="0">
              <a:latin typeface="Arial Narrow"/>
              <a:cs typeface="Arial Narrow"/>
            </a:endParaRPr>
          </a:p>
          <a:p>
            <a:r>
              <a:rPr lang="ru-RU" sz="2000" dirty="0" smtClean="0">
                <a:latin typeface="Arial Narrow"/>
                <a:cs typeface="Arial Narrow"/>
              </a:rPr>
              <a:t>Список </a:t>
            </a:r>
            <a:r>
              <a:rPr lang="ru-RU" sz="2000" dirty="0">
                <a:latin typeface="Arial Narrow"/>
                <a:cs typeface="Arial Narrow"/>
              </a:rPr>
              <a:t>опубликованный исследований </a:t>
            </a:r>
            <a:r>
              <a:rPr lang="ru-RU" sz="2000" dirty="0" smtClean="0">
                <a:latin typeface="Arial Narrow"/>
                <a:cs typeface="Arial Narrow"/>
              </a:rPr>
              <a:t>АОО</a:t>
            </a:r>
            <a:r>
              <a:rPr lang="en-GB" sz="2000" dirty="0" smtClean="0">
                <a:latin typeface="Arial Narrow"/>
                <a:cs typeface="Arial Narrow"/>
              </a:rPr>
              <a:t> - </a:t>
            </a:r>
            <a:r>
              <a:rPr lang="en-US" sz="2000" dirty="0" smtClean="0">
                <a:latin typeface="Arial Narrow"/>
                <a:cs typeface="Arial Narrow"/>
                <a:hlinkClick r:id="rId3"/>
              </a:rPr>
              <a:t>http</a:t>
            </a:r>
            <a:r>
              <a:rPr lang="en-US" sz="2000" dirty="0">
                <a:latin typeface="Arial Narrow"/>
                <a:cs typeface="Arial Narrow"/>
                <a:hlinkClick r:id="rId3"/>
              </a:rPr>
              <a:t>://research.nis.edu.kz/?page_id=409&amp;lang=ru</a:t>
            </a:r>
            <a:r>
              <a:rPr lang="ru-RU" sz="2000" dirty="0">
                <a:latin typeface="Arial Narrow"/>
                <a:cs typeface="Arial Narrow"/>
              </a:rPr>
              <a:t> </a:t>
            </a:r>
            <a:endParaRPr lang="en-GB" sz="2000" dirty="0">
              <a:latin typeface="Arial Narrow"/>
              <a:cs typeface="Arial Narrow"/>
            </a:endParaRPr>
          </a:p>
          <a:p>
            <a:r>
              <a:rPr lang="ru-RU" sz="2000" dirty="0" err="1">
                <a:latin typeface="Arial Narrow"/>
                <a:cs typeface="Arial Narrow"/>
              </a:rPr>
              <a:t>Дайжест</a:t>
            </a:r>
            <a:r>
              <a:rPr lang="ru-RU" sz="2000" dirty="0">
                <a:latin typeface="Arial Narrow"/>
                <a:cs typeface="Arial Narrow"/>
              </a:rPr>
              <a:t> Исследований - </a:t>
            </a:r>
            <a:r>
              <a:rPr lang="en-US" sz="2000" dirty="0">
                <a:latin typeface="Arial Narrow"/>
                <a:cs typeface="Arial Narrow"/>
                <a:hlinkClick r:id="rId4"/>
              </a:rPr>
              <a:t>http://research.nis.edu.kz/wp-content/images/files/Дайджест-9.pdf</a:t>
            </a:r>
            <a:r>
              <a:rPr lang="ru-RU" sz="2000" dirty="0">
                <a:latin typeface="Arial Narrow"/>
                <a:cs typeface="Arial Narrow"/>
              </a:rPr>
              <a:t> 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011345"/>
            <a:ext cx="2942749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260648"/>
            <a:ext cx="748883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atin typeface="Arial Narrow"/>
                <a:ea typeface="+mj-ea"/>
                <a:cs typeface="Arial Narrow"/>
              </a:rPr>
              <a:t>Исследования в печати  </a:t>
            </a:r>
            <a:r>
              <a:rPr lang="en-GB" sz="3200" b="1" cap="all" dirty="0">
                <a:latin typeface="Arial Narrow"/>
                <a:cs typeface="Arial Narrow"/>
              </a:rPr>
              <a:t/>
            </a:r>
            <a:br>
              <a:rPr lang="en-GB" sz="3200" b="1" cap="all" dirty="0">
                <a:latin typeface="Arial Narrow"/>
                <a:cs typeface="Arial Narrow"/>
              </a:rPr>
            </a:b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2828" y="980728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13" y="2996952"/>
            <a:ext cx="2771767" cy="3845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2996952"/>
            <a:ext cx="2520280" cy="36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>
                <a:latin typeface="Arial Narrow"/>
                <a:cs typeface="Arial Narrow"/>
              </a:rPr>
              <a:t>Исследовательский </a:t>
            </a:r>
            <a:r>
              <a:rPr lang="ru-RU" sz="2800" b="1" cap="all" dirty="0" smtClean="0">
                <a:latin typeface="Arial Narrow"/>
                <a:cs typeface="Arial Narrow"/>
              </a:rPr>
              <a:t>потенциал АОО </a:t>
            </a:r>
            <a:endParaRPr lang="en-US" sz="2800" b="1" cap="all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57388"/>
              </p:ext>
            </p:extLst>
          </p:nvPr>
        </p:nvGraphicFramePr>
        <p:xfrm>
          <a:off x="323528" y="1268760"/>
          <a:ext cx="84209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848"/>
                <a:gridCol w="1641782"/>
                <a:gridCol w="1641782"/>
                <a:gridCol w="1641782"/>
                <a:gridCol w="1641782"/>
              </a:tblGrid>
              <a:tr h="28127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PhD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на базе НИШ)</a:t>
                      </a:r>
                      <a:endParaRPr lang="en-US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Кандидатов/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на базе НИШ)</a:t>
                      </a:r>
                      <a:endParaRPr lang="en-US" b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endParaRPr lang="en-US" b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Магистратура/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на базе НИШ)</a:t>
                      </a:r>
                      <a:endParaRPr lang="en-US" b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Научная стажировка (Кембридж</a:t>
                      </a:r>
                      <a:r>
                        <a:rPr lang="en-GB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ru-RU" b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Сассекс</a:t>
                      </a:r>
                      <a:r>
                        <a:rPr lang="en-GB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/HAMK/JAMK)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АОО</a:t>
                      </a:r>
                      <a:endParaRPr lang="en-US" b="1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(1)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(1)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(6)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ЦОП</a:t>
                      </a:r>
                      <a:endParaRPr lang="en-US" b="1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51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(7)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ЦПИ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71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(5)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ЦПМ 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17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37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(-)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Школы – 21 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4 </a:t>
                      </a: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(?)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22 </a:t>
                      </a: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(?)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719 </a:t>
                      </a: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(?)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178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ИТОГО: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21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53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923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178</a:t>
                      </a:r>
                      <a:endParaRPr lang="en-US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2828" y="980728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 Narrow"/>
                <a:cs typeface="Arial Narrow"/>
              </a:rPr>
              <a:t>NIS RESEARCH/ NIS </a:t>
            </a:r>
            <a:r>
              <a:rPr lang="ru-RU" sz="2800" b="1" cap="all" dirty="0" smtClean="0">
                <a:latin typeface="Arial Narrow"/>
                <a:cs typeface="Arial Narrow"/>
              </a:rPr>
              <a:t>ИССЛЕДОВАНИЕ</a:t>
            </a:r>
            <a:endParaRPr lang="en-US" sz="2800" b="1" cap="all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latin typeface="Arial Narrow"/>
                <a:cs typeface="Arial Narrow"/>
              </a:rPr>
              <a:t>	</a:t>
            </a:r>
            <a:r>
              <a:rPr lang="en-US" sz="2400" dirty="0">
                <a:latin typeface="Arial Narrow"/>
                <a:cs typeface="Arial Narrow"/>
                <a:hlinkClick r:id="rId2"/>
              </a:rPr>
              <a:t>http://research.nis.edu.kz</a:t>
            </a:r>
            <a:r>
              <a:rPr lang="en-US" sz="2400" dirty="0" smtClean="0">
                <a:latin typeface="Arial Narrow"/>
                <a:cs typeface="Arial Narrow"/>
                <a:hlinkClick r:id="rId2"/>
              </a:rPr>
              <a:t>/</a:t>
            </a:r>
            <a:endParaRPr lang="ru-RU" sz="24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/>
                <a:cs typeface="Arial Narrow"/>
              </a:rPr>
              <a:t>На </a:t>
            </a:r>
            <a:r>
              <a:rPr lang="ru-RU" sz="2400" dirty="0">
                <a:latin typeface="Arial Narrow"/>
                <a:cs typeface="Arial Narrow"/>
              </a:rPr>
              <a:t>сайте можно </a:t>
            </a:r>
            <a:r>
              <a:rPr lang="ru-RU" sz="2400" dirty="0" smtClean="0">
                <a:latin typeface="Arial Narrow"/>
                <a:cs typeface="Arial Narrow"/>
              </a:rPr>
              <a:t>ознакомиться с:</a:t>
            </a:r>
          </a:p>
          <a:p>
            <a:pPr marL="0" indent="0" algn="just">
              <a:buNone/>
            </a:pPr>
            <a:endParaRPr lang="ru-RU" sz="2400" dirty="0" smtClean="0">
              <a:latin typeface="Arial Narrow"/>
              <a:cs typeface="Arial Narrow"/>
            </a:endParaRPr>
          </a:p>
          <a:p>
            <a:pPr algn="just">
              <a:buFont typeface="Wingdings" charset="2"/>
              <a:buChar char="²"/>
            </a:pPr>
            <a:r>
              <a:rPr lang="ru-RU" sz="2000" cap="all" dirty="0" smtClean="0">
                <a:latin typeface="Arial Narrow"/>
                <a:cs typeface="Arial Narrow"/>
              </a:rPr>
              <a:t>исследовательскими </a:t>
            </a:r>
            <a:r>
              <a:rPr lang="ru-RU" sz="2000" cap="all" dirty="0">
                <a:latin typeface="Arial Narrow"/>
                <a:cs typeface="Arial Narrow"/>
              </a:rPr>
              <a:t>проектами</a:t>
            </a:r>
            <a:r>
              <a:rPr lang="ru-RU" sz="2000" dirty="0">
                <a:latin typeface="Arial Narrow"/>
                <a:cs typeface="Arial Narrow"/>
              </a:rPr>
              <a:t>, проводимыми внутренними и внешними </a:t>
            </a:r>
            <a:r>
              <a:rPr lang="ru-RU" sz="2000" dirty="0" smtClean="0">
                <a:latin typeface="Arial Narrow"/>
                <a:cs typeface="Arial Narrow"/>
              </a:rPr>
              <a:t>исследователями</a:t>
            </a:r>
            <a:r>
              <a:rPr lang="ru-RU" sz="2000" dirty="0">
                <a:latin typeface="Arial Narrow"/>
                <a:cs typeface="Arial Narrow"/>
              </a:rPr>
              <a:t>;</a:t>
            </a:r>
            <a:r>
              <a:rPr lang="ru-RU" sz="2000" dirty="0" smtClean="0">
                <a:latin typeface="Arial Narrow"/>
                <a:cs typeface="Arial Narrow"/>
              </a:rPr>
              <a:t> </a:t>
            </a:r>
          </a:p>
          <a:p>
            <a:pPr algn="just">
              <a:buFont typeface="Wingdings" charset="2"/>
              <a:buChar char="²"/>
            </a:pPr>
            <a:r>
              <a:rPr lang="ru-RU" sz="2000" cap="all" dirty="0" smtClean="0">
                <a:latin typeface="Arial Narrow"/>
                <a:cs typeface="Arial Narrow"/>
              </a:rPr>
              <a:t>аналитическими докладами</a:t>
            </a:r>
            <a:r>
              <a:rPr lang="ru-RU" sz="2000" dirty="0" smtClean="0">
                <a:latin typeface="Arial Narrow"/>
                <a:cs typeface="Arial Narrow"/>
              </a:rPr>
              <a:t>; </a:t>
            </a:r>
          </a:p>
          <a:p>
            <a:pPr algn="just">
              <a:buFont typeface="Wingdings" charset="2"/>
              <a:buChar char="²"/>
            </a:pPr>
            <a:r>
              <a:rPr lang="ru-RU" sz="2000" cap="all" dirty="0">
                <a:latin typeface="Arial Narrow"/>
                <a:cs typeface="Arial Narrow"/>
              </a:rPr>
              <a:t>нормативно- правовыми </a:t>
            </a:r>
            <a:r>
              <a:rPr lang="ru-RU" sz="2000" cap="all" dirty="0" smtClean="0">
                <a:latin typeface="Arial Narrow"/>
                <a:cs typeface="Arial Narrow"/>
              </a:rPr>
              <a:t>документами</a:t>
            </a:r>
            <a:r>
              <a:rPr lang="ru-RU" sz="2000" dirty="0" smtClean="0">
                <a:latin typeface="Arial Narrow"/>
                <a:cs typeface="Arial Narrow"/>
              </a:rPr>
              <a:t>;</a:t>
            </a:r>
          </a:p>
          <a:p>
            <a:pPr algn="just">
              <a:buFont typeface="Wingdings" charset="2"/>
              <a:buChar char="²"/>
            </a:pPr>
            <a:r>
              <a:rPr lang="ru-RU" sz="2000" cap="all" dirty="0" smtClean="0">
                <a:latin typeface="Arial Narrow"/>
                <a:cs typeface="Arial Narrow"/>
              </a:rPr>
              <a:t>этическим кодексом</a:t>
            </a:r>
            <a:r>
              <a:rPr lang="ru-RU" sz="2000" dirty="0" smtClean="0">
                <a:latin typeface="Arial Narrow"/>
                <a:cs typeface="Arial Narrow"/>
              </a:rPr>
              <a:t>;</a:t>
            </a:r>
          </a:p>
          <a:p>
            <a:pPr algn="just">
              <a:buFont typeface="Wingdings" charset="2"/>
              <a:buChar char="²"/>
            </a:pPr>
            <a:r>
              <a:rPr lang="ru-RU" sz="2000" cap="all" dirty="0" smtClean="0">
                <a:solidFill>
                  <a:schemeClr val="dk1"/>
                </a:solidFill>
                <a:latin typeface="Arial Narrow"/>
                <a:cs typeface="Arial Narrow"/>
              </a:rPr>
              <a:t>процедурами </a:t>
            </a:r>
            <a:r>
              <a:rPr lang="ru-RU" sz="2000" cap="all" dirty="0">
                <a:solidFill>
                  <a:schemeClr val="dk1"/>
                </a:solidFill>
                <a:latin typeface="Arial Narrow"/>
                <a:cs typeface="Arial Narrow"/>
              </a:rPr>
              <a:t>по получению одобрения </a:t>
            </a: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на проведение исследований в Интеллектуальных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школах;</a:t>
            </a:r>
          </a:p>
          <a:p>
            <a:pPr algn="just">
              <a:buFont typeface="Wingdings" charset="2"/>
              <a:buChar char="²"/>
            </a:pPr>
            <a:r>
              <a:rPr lang="ru-RU" sz="2000" cap="all" dirty="0" smtClean="0">
                <a:latin typeface="Arial Narrow"/>
                <a:cs typeface="Arial Narrow"/>
              </a:rPr>
              <a:t>учебными курсами </a:t>
            </a:r>
            <a:r>
              <a:rPr lang="ru-RU" sz="2000" dirty="0" smtClean="0">
                <a:latin typeface="Arial Narrow"/>
                <a:cs typeface="Arial Narrow"/>
              </a:rPr>
              <a:t>для наращивание исследовательского потенциала; </a:t>
            </a:r>
            <a:endParaRPr lang="en-GB" sz="2000" dirty="0">
              <a:latin typeface="Arial Narrow"/>
              <a:cs typeface="Arial Narrow"/>
            </a:endParaRPr>
          </a:p>
          <a:p>
            <a:pPr marL="0" indent="0" algn="just">
              <a:buNone/>
            </a:pPr>
            <a:r>
              <a:rPr lang="en-GB" sz="2000" dirty="0">
                <a:latin typeface="Arial Narrow"/>
                <a:cs typeface="Arial Narrow"/>
              </a:rPr>
              <a:t>	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9512" y="1196752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400" b="1" cap="all" dirty="0" smtClean="0">
                <a:solidFill>
                  <a:srgbClr val="000000"/>
                </a:solidFill>
                <a:latin typeface="Arial Narrow"/>
                <a:cs typeface="Arial Narrow"/>
              </a:rPr>
              <a:t>Развитие </a:t>
            </a:r>
            <a:r>
              <a:rPr lang="ru-RU" sz="2400" b="1" cap="all" dirty="0">
                <a:solidFill>
                  <a:srgbClr val="000000"/>
                </a:solidFill>
                <a:latin typeface="Arial Narrow"/>
                <a:cs typeface="Arial Narrow"/>
              </a:rPr>
              <a:t>исследовательской культуры в АОО</a:t>
            </a:r>
            <a:endParaRPr lang="en-US" sz="24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100" dirty="0">
                <a:latin typeface="Arial Narrow"/>
                <a:cs typeface="Arial Narrow"/>
              </a:rPr>
              <a:t>РУКОВОДИТЕЛЯМ Д</a:t>
            </a:r>
            <a:r>
              <a:rPr lang="ru-RU" sz="2100" dirty="0" smtClean="0">
                <a:latin typeface="Arial Narrow"/>
                <a:cs typeface="Arial Narrow"/>
              </a:rPr>
              <a:t>епартаментов и Центров необходимо принять активное участие в работе НКС (следующее заседание -28 августа 2018 г.);</a:t>
            </a:r>
            <a:endParaRPr lang="ru-RU" sz="2100" dirty="0"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000" dirty="0" smtClean="0">
                <a:latin typeface="Arial Narrow"/>
                <a:cs typeface="Arial Narrow"/>
              </a:rPr>
              <a:t>РУКОВОДИТЕЛЯМ Департаментов/Центров</a:t>
            </a:r>
            <a:r>
              <a:rPr lang="en-GB" sz="2000" dirty="0" smtClean="0">
                <a:latin typeface="Arial Narrow"/>
                <a:cs typeface="Arial Narrow"/>
              </a:rPr>
              <a:t>/</a:t>
            </a:r>
            <a:r>
              <a:rPr lang="ru-RU" sz="2000" dirty="0" smtClean="0">
                <a:latin typeface="Arial Narrow"/>
                <a:cs typeface="Arial Narrow"/>
              </a:rPr>
              <a:t>Школ необходимо </a:t>
            </a:r>
            <a:r>
              <a:rPr lang="ru-RU" sz="2000" dirty="0">
                <a:latin typeface="Arial Narrow"/>
                <a:cs typeface="Arial Narrow"/>
              </a:rPr>
              <a:t>определить ответственного сотрудника </a:t>
            </a:r>
            <a:r>
              <a:rPr lang="ru-RU" sz="2000" dirty="0" smtClean="0">
                <a:latin typeface="Arial Narrow"/>
                <a:cs typeface="Arial Narrow"/>
              </a:rPr>
              <a:t>для координации исследовательской деятельности;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000" dirty="0">
                <a:latin typeface="Arial Narrow"/>
                <a:cs typeface="Arial Narrow"/>
              </a:rPr>
              <a:t>ДИ АОО </a:t>
            </a:r>
            <a:r>
              <a:rPr lang="ru-RU" sz="2000" dirty="0" smtClean="0">
                <a:latin typeface="Arial Narrow"/>
                <a:cs typeface="Arial Narrow"/>
              </a:rPr>
              <a:t>необходимо установить тесное взаимодействие с сотрудниками </a:t>
            </a:r>
            <a:r>
              <a:rPr lang="ru-RU" sz="2000" dirty="0">
                <a:latin typeface="Arial Narrow"/>
                <a:cs typeface="Arial Narrow"/>
              </a:rPr>
              <a:t>Департаментов/Центров</a:t>
            </a:r>
            <a:r>
              <a:rPr lang="en-GB" sz="2000" dirty="0">
                <a:latin typeface="Arial Narrow"/>
                <a:cs typeface="Arial Narrow"/>
              </a:rPr>
              <a:t>/</a:t>
            </a:r>
            <a:r>
              <a:rPr lang="ru-RU" sz="2000" dirty="0">
                <a:latin typeface="Arial Narrow"/>
                <a:cs typeface="Arial Narrow"/>
              </a:rPr>
              <a:t>Школ </a:t>
            </a:r>
            <a:r>
              <a:rPr lang="ru-RU" sz="2000" dirty="0" smtClean="0">
                <a:latin typeface="Arial Narrow"/>
                <a:cs typeface="Arial Narrow"/>
              </a:rPr>
              <a:t>по исследовательской деятельности;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ВСЕМ СТРУКТУРНЫМ ПОДРАЗДЕЛЕНИЯМ необходимо предоставлять доступ на </a:t>
            </a: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проведение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исследований только в </a:t>
            </a: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соответствии с Этическим Кодексом и Процедурами по получению одобрения на проведение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исследований;</a:t>
            </a:r>
            <a:endParaRPr lang="ru-RU" sz="2000" dirty="0">
              <a:solidFill>
                <a:schemeClr val="dk1"/>
              </a:solidFill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ДИ АОО разработать </a:t>
            </a: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Базы Образовательной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Статистики и МЕДИАТЕКУ исследовательской литературы;</a:t>
            </a:r>
            <a:endParaRPr lang="ru-RU" sz="2000" dirty="0">
              <a:solidFill>
                <a:schemeClr val="dk1"/>
              </a:solidFill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ДИ АОО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и </a:t>
            </a: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ВСЕМ СТРУКТУРНЫМ ПОДРАЗДЕЛЕНИЯМ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обеспечить публикацию результатов исследований на сайте АОО и в МЕДИАТЕКЕ;</a:t>
            </a:r>
            <a:endParaRPr lang="ru-RU" sz="2000" dirty="0">
              <a:solidFill>
                <a:schemeClr val="dk1"/>
              </a:solidFill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dk1"/>
                </a:solidFill>
                <a:latin typeface="Arial Narrow"/>
                <a:cs typeface="Arial Narrow"/>
              </a:rPr>
              <a:t>ВСЕМ СТРУКТУРНЫМ ПОДРАЗДЕЛЕНИЯМ </a:t>
            </a:r>
            <a:r>
              <a:rPr lang="ru-RU" sz="2000" dirty="0" smtClean="0">
                <a:solidFill>
                  <a:schemeClr val="dk1"/>
                </a:solidFill>
                <a:latin typeface="Arial Narrow"/>
                <a:cs typeface="Arial Narrow"/>
              </a:rPr>
              <a:t>обеспечить передачу результатов исследовательских работ, проведенных на базе АОО, Школ в ДИ АОО;  </a:t>
            </a:r>
            <a:endParaRPr lang="ru-RU" sz="2000" dirty="0" smtClean="0">
              <a:latin typeface="Arial Narrow"/>
              <a:cs typeface="Arial Narrow"/>
            </a:endParaRPr>
          </a:p>
          <a:p>
            <a:r>
              <a:rPr lang="ru-RU" sz="2000" dirty="0" smtClean="0">
                <a:latin typeface="Arial Narrow"/>
                <a:cs typeface="Arial Narrow"/>
              </a:rPr>
              <a:t>ДИ АОО продолжить учебные курсы и </a:t>
            </a:r>
            <a:r>
              <a:rPr lang="ru-RU" sz="2000" dirty="0" err="1" smtClean="0">
                <a:latin typeface="Arial Narrow"/>
                <a:cs typeface="Arial Narrow"/>
              </a:rPr>
              <a:t>вебинары</a:t>
            </a:r>
            <a:r>
              <a:rPr lang="ru-RU" sz="2000" dirty="0" smtClean="0">
                <a:latin typeface="Arial Narrow"/>
                <a:cs typeface="Arial Narrow"/>
              </a:rPr>
              <a:t> по наращиванию исследовательского потенциала АОО и развитие исследовательской культуры в АОО</a:t>
            </a:r>
            <a:r>
              <a:rPr lang="ru-RU" sz="2000" dirty="0">
                <a:latin typeface="Arial Narrow"/>
                <a:cs typeface="Arial Narrow"/>
              </a:rPr>
              <a:t>.</a:t>
            </a:r>
            <a:endParaRPr lang="ru-RU" sz="2000" dirty="0" smtClean="0">
              <a:latin typeface="Arial Narrow"/>
              <a:cs typeface="Arial Narrow"/>
            </a:endParaRPr>
          </a:p>
          <a:p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15</a:t>
            </a:fld>
            <a:endParaRPr lang="ru-R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1196752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16" y="116632"/>
            <a:ext cx="1656184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92725"/>
            <a:ext cx="8496944" cy="2325625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atin typeface="Arial Narrow"/>
                <a:cs typeface="Arial Narrow"/>
              </a:rPr>
              <a:t>Спасибо за Внимание!</a:t>
            </a:r>
            <a:r>
              <a:rPr lang="ru-RU" sz="3200" dirty="0"/>
              <a:t>	</a:t>
            </a:r>
            <a:endParaRPr lang="ru-RU" sz="32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err="1" smtClean="0">
                <a:latin typeface="Arial Narrow" panose="020B0606020202030204" pitchFamily="34" charset="0"/>
              </a:rPr>
              <a:t>Назипа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Аюбаева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Августовская Конференция АОО «Назарбаев Интеллектуальные школы»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Астана – 23-24 август 2018 год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369494" cy="100811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16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32656"/>
            <a:ext cx="1656184" cy="103331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785" y="3306763"/>
            <a:ext cx="6731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/>
                <a:cs typeface="Arial Narrow"/>
              </a:rPr>
              <a:t>							</a:t>
            </a:r>
            <a:r>
              <a:rPr lang="ru-RU" sz="2600" dirty="0" smtClean="0">
                <a:latin typeface="Arial Narrow"/>
                <a:cs typeface="Arial Narrow"/>
              </a:rPr>
              <a:t>Утверждено Правлением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Arial Narrow"/>
                <a:cs typeface="Arial Narrow"/>
              </a:rPr>
              <a:t> </a:t>
            </a:r>
            <a:r>
              <a:rPr lang="ru-RU" sz="2600" dirty="0">
                <a:latin typeface="Arial Narrow"/>
                <a:cs typeface="Arial Narrow"/>
              </a:rPr>
              <a:t>АОО «Назарбаев Интеллектуальные школы» 	</a:t>
            </a:r>
            <a:endParaRPr lang="ru-RU" sz="2600" dirty="0" smtClean="0">
              <a:latin typeface="Arial Narrow"/>
              <a:cs typeface="Arial Narrow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Arial Narrow"/>
                <a:cs typeface="Arial Narrow"/>
              </a:rPr>
              <a:t>О</a:t>
            </a:r>
            <a:r>
              <a:rPr lang="bg-BG" sz="2600" dirty="0" smtClean="0">
                <a:latin typeface="Arial Narrow"/>
                <a:cs typeface="Arial Narrow"/>
              </a:rPr>
              <a:t>т </a:t>
            </a:r>
            <a:r>
              <a:rPr lang="bg-BG" sz="2600" dirty="0">
                <a:latin typeface="Arial Narrow"/>
                <a:cs typeface="Arial Narrow"/>
              </a:rPr>
              <a:t>14 декабря 2015 года, протокол №62</a:t>
            </a:r>
            <a:endParaRPr lang="ru-RU" sz="2600" b="1" cap="all" dirty="0">
              <a:latin typeface="Arial Narrow"/>
              <a:cs typeface="Arial Narrow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00" b="1" cap="all" dirty="0" smtClean="0">
              <a:latin typeface="Arial Narrow"/>
              <a:cs typeface="Arial Narrow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400" b="1" cap="all" dirty="0" smtClean="0">
                <a:latin typeface="Arial Narrow"/>
                <a:cs typeface="Arial Narrow"/>
              </a:rPr>
              <a:t>Концепция проведения научных исследований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400" b="1" cap="all" dirty="0" smtClean="0">
                <a:latin typeface="Arial Narrow"/>
                <a:cs typeface="Arial Narrow"/>
              </a:rPr>
              <a:t>в </a:t>
            </a:r>
            <a:r>
              <a:rPr lang="ru-RU" sz="3400" b="1" cap="all" dirty="0" err="1" smtClean="0">
                <a:latin typeface="Arial Narrow"/>
                <a:cs typeface="Arial Narrow"/>
              </a:rPr>
              <a:t>аоо</a:t>
            </a:r>
            <a:r>
              <a:rPr lang="ru-RU" sz="3400" b="1" cap="all" dirty="0" smtClean="0">
                <a:latin typeface="Arial Narrow"/>
                <a:cs typeface="Arial Narrow"/>
              </a:rPr>
              <a:t> «Назарбаев Интеллектуальные школы»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cap="all" dirty="0">
                <a:latin typeface="Arial Narrow"/>
                <a:cs typeface="Arial Narrow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cap="all" dirty="0" smtClean="0">
              <a:latin typeface="Arial Narrow"/>
              <a:cs typeface="Arial Narrow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cap="all" dirty="0" smtClean="0">
                <a:latin typeface="Arial Narrow"/>
                <a:cs typeface="Arial Narrow"/>
              </a:rPr>
              <a:t>Миссия АОО «</a:t>
            </a:r>
            <a:r>
              <a:rPr lang="ru-RU" sz="2800" b="1" dirty="0" smtClean="0">
                <a:latin typeface="Arial Narrow"/>
                <a:cs typeface="Arial Narrow"/>
              </a:rPr>
              <a:t>Назарбаев Интеллектуальные школы»:</a:t>
            </a:r>
            <a:endParaRPr lang="en-US" sz="2800" b="1" dirty="0">
              <a:latin typeface="Arial Narrow"/>
              <a:cs typeface="Arial Narrow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 Narrow"/>
                <a:cs typeface="Arial Narrow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Arial Narrow"/>
                <a:cs typeface="Arial Narrow"/>
              </a:rPr>
              <a:t>	</a:t>
            </a:r>
            <a:r>
              <a:rPr lang="ru-RU" sz="2800" dirty="0" smtClean="0">
                <a:latin typeface="Arial Narrow"/>
                <a:cs typeface="Arial Narrow"/>
              </a:rPr>
              <a:t>Способствовать </a:t>
            </a:r>
            <a:r>
              <a:rPr lang="ru-RU" sz="2800" dirty="0">
                <a:latin typeface="Arial Narrow"/>
                <a:cs typeface="Arial Narrow"/>
              </a:rPr>
              <a:t>повышению интеллектуального потенциала Казахстана </a:t>
            </a:r>
            <a:r>
              <a:rPr lang="ru-RU" sz="2800" dirty="0" smtClean="0">
                <a:latin typeface="Arial Narrow"/>
                <a:cs typeface="Arial Narrow"/>
              </a:rPr>
              <a:t>посредством</a:t>
            </a:r>
            <a:r>
              <a:rPr lang="en-GB" sz="2800" dirty="0" smtClean="0">
                <a:latin typeface="Arial Narrow"/>
                <a:cs typeface="Arial Narrow"/>
              </a:rPr>
              <a:t> </a:t>
            </a:r>
            <a:r>
              <a:rPr lang="ru-RU" sz="2800" dirty="0" smtClean="0">
                <a:latin typeface="Arial Narrow"/>
                <a:cs typeface="Arial Narrow"/>
              </a:rPr>
              <a:t>интеграции </a:t>
            </a:r>
            <a:r>
              <a:rPr lang="ru-RU" sz="2800" dirty="0">
                <a:latin typeface="Arial Narrow"/>
                <a:cs typeface="Arial Narrow"/>
              </a:rPr>
              <a:t>лучшего национального, международного опыта и </a:t>
            </a:r>
            <a:r>
              <a:rPr lang="ru-RU" sz="2800" b="1" u="sng" dirty="0">
                <a:latin typeface="Arial Narrow"/>
                <a:cs typeface="Arial Narrow"/>
              </a:rPr>
              <a:t>значимых </a:t>
            </a:r>
            <a:r>
              <a:rPr lang="ru-RU" sz="2800" b="1" u="sng" dirty="0" smtClean="0">
                <a:latin typeface="Arial Narrow"/>
                <a:cs typeface="Arial Narrow"/>
              </a:rPr>
              <a:t>научных</a:t>
            </a:r>
            <a:r>
              <a:rPr lang="en-GB" sz="2800" b="1" u="sng" dirty="0" smtClean="0">
                <a:latin typeface="Arial Narrow"/>
                <a:cs typeface="Arial Narrow"/>
              </a:rPr>
              <a:t> </a:t>
            </a:r>
            <a:r>
              <a:rPr lang="ru-RU" sz="2800" b="1" u="sng" dirty="0" smtClean="0">
                <a:latin typeface="Arial Narrow"/>
                <a:cs typeface="Arial Narrow"/>
              </a:rPr>
              <a:t>достижений </a:t>
            </a:r>
            <a:r>
              <a:rPr lang="ru-RU" sz="2800" b="1" u="sng" dirty="0">
                <a:latin typeface="Arial Narrow"/>
                <a:cs typeface="Arial Narrow"/>
              </a:rPr>
              <a:t>практической направленности </a:t>
            </a:r>
            <a:r>
              <a:rPr lang="ru-RU" sz="2800" dirty="0">
                <a:latin typeface="Arial Narrow"/>
                <a:cs typeface="Arial Narrow"/>
              </a:rPr>
              <a:t>в сфере среднего образования</a:t>
            </a:r>
            <a:r>
              <a:rPr lang="ru-RU" sz="2800" dirty="0" smtClean="0">
                <a:latin typeface="Arial Narrow"/>
                <a:cs typeface="Arial Narrow"/>
              </a:rPr>
              <a:t>.</a:t>
            </a:r>
            <a:endParaRPr lang="en-GB" sz="2800" dirty="0" smtClean="0">
              <a:latin typeface="Arial Narrow"/>
              <a:cs typeface="Arial Narrow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sz="2800" dirty="0">
              <a:latin typeface="Arial Narrow"/>
              <a:cs typeface="Arial Narrow"/>
            </a:endParaRPr>
          </a:p>
          <a:p>
            <a:pPr marL="0" indent="0" algn="r">
              <a:buNone/>
            </a:pPr>
            <a:r>
              <a:rPr lang="ru-RU" sz="2800" dirty="0">
                <a:latin typeface="Arial Narrow"/>
                <a:cs typeface="Arial Narrow"/>
              </a:rPr>
              <a:t>	</a:t>
            </a:r>
            <a:r>
              <a:rPr lang="ru-RU" sz="2800" dirty="0" smtClean="0">
                <a:latin typeface="Arial Narrow"/>
                <a:cs typeface="Arial Narrow"/>
              </a:rPr>
              <a:t>			Стратегия развития АОО «Назарбаев Интеллектуальных школы»</a:t>
            </a:r>
          </a:p>
          <a:p>
            <a:pPr marL="0" indent="0" algn="r">
              <a:buNone/>
            </a:pPr>
            <a:r>
              <a:rPr lang="ru-RU" sz="2800" dirty="0" smtClean="0">
                <a:latin typeface="Arial Narrow"/>
                <a:cs typeface="Arial Narrow"/>
              </a:rPr>
              <a:t>2018 года </a:t>
            </a: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2</a:t>
            </a:fld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" y="188640"/>
            <a:ext cx="1656184" cy="10333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27584" y="3429000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6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3600" b="1" cap="all" dirty="0" smtClean="0">
                <a:latin typeface="Arial Narrow"/>
                <a:cs typeface="Arial Narrow"/>
              </a:rPr>
              <a:t/>
            </a:r>
            <a:br>
              <a:rPr lang="uk-UA" sz="3600" b="1" cap="all" dirty="0" smtClean="0">
                <a:latin typeface="Arial Narrow"/>
                <a:cs typeface="Arial Narrow"/>
              </a:rPr>
            </a:br>
            <a:r>
              <a:rPr lang="ru-RU" sz="3100" b="1" cap="all" dirty="0" smtClean="0">
                <a:latin typeface="Arial Narrow"/>
                <a:cs typeface="Arial Narrow"/>
              </a:rPr>
              <a:t>Задачи </a:t>
            </a:r>
            <a:r>
              <a:rPr lang="uk-UA" sz="3100" b="1" cap="all" dirty="0" smtClean="0">
                <a:latin typeface="Arial Narrow"/>
                <a:cs typeface="Arial Narrow"/>
              </a:rPr>
              <a:t>ПРОВЕДЕНИЯ ИССЛЕДОВАНИЙ  </a:t>
            </a:r>
            <a:r>
              <a:rPr lang="uk-UA" sz="3100" dirty="0"/>
              <a:t/>
            </a:r>
            <a:br>
              <a:rPr lang="uk-UA" sz="3100" dirty="0"/>
            </a:b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2708920"/>
            <a:ext cx="5554960" cy="39604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Arial Narrow"/>
                <a:cs typeface="Arial Narrow"/>
              </a:rPr>
              <a:t>Инновации и </a:t>
            </a:r>
            <a:r>
              <a:rPr lang="ru-RU" sz="2000" b="1" dirty="0" smtClean="0">
                <a:latin typeface="Arial Narrow"/>
                <a:cs typeface="Arial Narrow"/>
              </a:rPr>
              <a:t>изменения: </a:t>
            </a:r>
            <a:endParaRPr lang="ru-RU" sz="2000" b="1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sz="1800" dirty="0">
                <a:latin typeface="Arial Narrow"/>
                <a:cs typeface="Arial Narrow"/>
              </a:rPr>
              <a:t>р</a:t>
            </a:r>
            <a:r>
              <a:rPr lang="ru-RU" sz="1800" dirty="0" smtClean="0">
                <a:latin typeface="Arial Narrow"/>
                <a:cs typeface="Arial Narrow"/>
              </a:rPr>
              <a:t>азработка и внедрение </a:t>
            </a:r>
            <a:r>
              <a:rPr lang="en-GB" sz="1800" dirty="0" smtClean="0">
                <a:latin typeface="Arial Narrow"/>
                <a:cs typeface="Arial Narrow"/>
              </a:rPr>
              <a:t>NIS programme;</a:t>
            </a: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трехъязычное </a:t>
            </a:r>
            <a:r>
              <a:rPr lang="ru-RU" sz="1800" dirty="0">
                <a:latin typeface="Arial Narrow"/>
                <a:cs typeface="Arial Narrow"/>
              </a:rPr>
              <a:t>образование, программу языкового </a:t>
            </a:r>
            <a:r>
              <a:rPr lang="ru-RU" sz="1800" dirty="0" smtClean="0">
                <a:latin typeface="Arial Narrow"/>
                <a:cs typeface="Arial Narrow"/>
              </a:rPr>
              <a:t>погружения</a:t>
            </a:r>
            <a:r>
              <a:rPr lang="en-GB" sz="1800" dirty="0" smtClean="0">
                <a:latin typeface="Arial Narrow"/>
                <a:cs typeface="Arial Narrow"/>
              </a:rPr>
              <a:t>;</a:t>
            </a:r>
          </a:p>
          <a:p>
            <a:pPr>
              <a:buFont typeface="Wingdings" charset="2"/>
              <a:buChar char="²"/>
            </a:pPr>
            <a:r>
              <a:rPr lang="ru-RU" sz="1800" dirty="0" err="1" smtClean="0">
                <a:latin typeface="Arial Narrow"/>
                <a:cs typeface="Arial Narrow"/>
              </a:rPr>
              <a:t>критериальное</a:t>
            </a:r>
            <a:r>
              <a:rPr lang="ru-RU" sz="1800" dirty="0" smtClean="0">
                <a:latin typeface="Arial Narrow"/>
                <a:cs typeface="Arial Narrow"/>
              </a:rPr>
              <a:t> </a:t>
            </a:r>
            <a:r>
              <a:rPr lang="ru-RU" sz="1800" dirty="0">
                <a:latin typeface="Arial Narrow"/>
                <a:cs typeface="Arial Narrow"/>
              </a:rPr>
              <a:t>оценивание учебных достижений учащихся и новую модель </a:t>
            </a:r>
            <a:r>
              <a:rPr lang="ru-RU" sz="1800" dirty="0" err="1">
                <a:latin typeface="Arial Narrow"/>
                <a:cs typeface="Arial Narrow"/>
              </a:rPr>
              <a:t>суммативного</a:t>
            </a:r>
            <a:r>
              <a:rPr lang="ru-RU" sz="1800" dirty="0">
                <a:latin typeface="Arial Narrow"/>
                <a:cs typeface="Arial Narrow"/>
              </a:rPr>
              <a:t> оценивания выпускников</a:t>
            </a:r>
            <a:r>
              <a:rPr lang="ru-RU" sz="1800" dirty="0" smtClean="0">
                <a:latin typeface="Arial Narrow"/>
                <a:cs typeface="Arial Narrow"/>
              </a:rPr>
              <a:t>;</a:t>
            </a:r>
            <a:endParaRPr lang="en-GB" sz="1800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учебники </a:t>
            </a:r>
            <a:r>
              <a:rPr lang="ru-RU" sz="1800" dirty="0">
                <a:latin typeface="Arial Narrow"/>
                <a:cs typeface="Arial Narrow"/>
              </a:rPr>
              <a:t>нового поколения и цифровые образовательные ресурсы</a:t>
            </a:r>
            <a:r>
              <a:rPr lang="ru-RU" sz="1800" dirty="0" smtClean="0">
                <a:latin typeface="Arial Narrow"/>
                <a:cs typeface="Arial Narrow"/>
              </a:rPr>
              <a:t>;</a:t>
            </a:r>
            <a:endParaRPr lang="en-GB" sz="1800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совместное </a:t>
            </a:r>
            <a:r>
              <a:rPr lang="ru-RU" sz="1800" dirty="0">
                <a:latin typeface="Arial Narrow"/>
                <a:cs typeface="Arial Narrow"/>
              </a:rPr>
              <a:t>профессиональное обучение и развитие </a:t>
            </a:r>
            <a:r>
              <a:rPr lang="ru-RU" sz="1800" dirty="0" smtClean="0">
                <a:latin typeface="Arial Narrow"/>
                <a:cs typeface="Arial Narrow"/>
              </a:rPr>
              <a:t>учителей (</a:t>
            </a:r>
            <a:r>
              <a:rPr lang="ru-RU" sz="1800" b="1" dirty="0" smtClean="0">
                <a:latin typeface="Arial Narrow"/>
                <a:cs typeface="Arial Narrow"/>
              </a:rPr>
              <a:t>исследование практики в действии, </a:t>
            </a:r>
            <a:r>
              <a:rPr lang="ru-RU" sz="1800" b="1" dirty="0">
                <a:latin typeface="Arial Narrow"/>
                <a:cs typeface="Arial Narrow"/>
              </a:rPr>
              <a:t>анализ </a:t>
            </a:r>
            <a:r>
              <a:rPr lang="ru-RU" sz="1800" b="1" dirty="0" smtClean="0">
                <a:latin typeface="Arial Narrow"/>
                <a:cs typeface="Arial Narrow"/>
              </a:rPr>
              <a:t>уроков</a:t>
            </a:r>
            <a:r>
              <a:rPr lang="ru-RU" sz="1800" dirty="0" smtClean="0">
                <a:latin typeface="Arial Narrow"/>
                <a:cs typeface="Arial Narrow"/>
              </a:rPr>
              <a:t>);</a:t>
            </a:r>
            <a:endParaRPr lang="en-GB" sz="1800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 </a:t>
            </a:r>
            <a:r>
              <a:rPr lang="ru-RU" sz="1800" dirty="0">
                <a:latin typeface="Arial Narrow"/>
                <a:cs typeface="Arial Narrow"/>
              </a:rPr>
              <a:t>создание </a:t>
            </a:r>
            <a:r>
              <a:rPr lang="ru-RU" sz="1800" dirty="0" smtClean="0">
                <a:latin typeface="Arial Narrow"/>
                <a:cs typeface="Arial Narrow"/>
              </a:rPr>
              <a:t>современной̆ образовательной̆ </a:t>
            </a:r>
            <a:r>
              <a:rPr lang="ru-RU" sz="1800" dirty="0">
                <a:latin typeface="Arial Narrow"/>
                <a:cs typeface="Arial Narrow"/>
              </a:rPr>
              <a:t>среды и т.д. 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56176" y="3068960"/>
            <a:ext cx="280831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cap="all" dirty="0" smtClean="0">
                <a:latin typeface="Arial Narrow"/>
                <a:cs typeface="Arial Narrow"/>
              </a:rPr>
              <a:t>Мониторинг</a:t>
            </a:r>
          </a:p>
          <a:p>
            <a:pPr marL="0" indent="0">
              <a:buNone/>
            </a:pPr>
            <a:r>
              <a:rPr lang="ru-RU" sz="2000" b="1" cap="all" dirty="0" smtClean="0">
                <a:latin typeface="Arial Narrow"/>
                <a:cs typeface="Arial Narrow"/>
              </a:rPr>
              <a:t>Оценка </a:t>
            </a:r>
            <a:endParaRPr lang="ru-RU" sz="2000" b="1" cap="all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2000" b="1" cap="all" dirty="0" smtClean="0">
                <a:latin typeface="Arial Narrow"/>
                <a:cs typeface="Arial Narrow"/>
              </a:rPr>
              <a:t>Исследование</a:t>
            </a:r>
            <a:endParaRPr lang="en-GB" sz="2000" b="1" cap="all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2000" b="1" cap="all" dirty="0" smtClean="0">
                <a:latin typeface="Arial Narrow"/>
                <a:cs typeface="Arial Narrow"/>
              </a:rPr>
              <a:t>Базы </a:t>
            </a:r>
            <a:r>
              <a:rPr lang="ru-RU" sz="2000" b="1" cap="all" dirty="0">
                <a:latin typeface="Arial Narrow"/>
                <a:cs typeface="Arial Narrow"/>
              </a:rPr>
              <a:t>Образовательной Статистики </a:t>
            </a:r>
            <a:endParaRPr lang="en-GB" sz="2000" b="1" cap="all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GB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GB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ru-RU" sz="24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58" y="0"/>
            <a:ext cx="1656184" cy="1033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134076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/>
                <a:cs typeface="Arial Narrow"/>
              </a:rPr>
              <a:t>- улучшение </a:t>
            </a:r>
            <a:r>
              <a:rPr lang="ru-RU" sz="2000" dirty="0">
                <a:latin typeface="Arial Narrow"/>
                <a:cs typeface="Arial Narrow"/>
              </a:rPr>
              <a:t>практики и деятельности, способствующих реализации миссии и видения </a:t>
            </a:r>
            <a:r>
              <a:rPr lang="ru-RU" sz="2000" dirty="0" smtClean="0">
                <a:latin typeface="Arial Narrow"/>
                <a:cs typeface="Arial Narrow"/>
              </a:rPr>
              <a:t>АОО</a:t>
            </a:r>
            <a:r>
              <a:rPr lang="en-GB" sz="2000" dirty="0" smtClean="0">
                <a:latin typeface="Arial Narrow"/>
                <a:cs typeface="Arial Narrow"/>
              </a:rPr>
              <a:t>;</a:t>
            </a:r>
          </a:p>
          <a:p>
            <a:pPr algn="just"/>
            <a:r>
              <a:rPr lang="en-GB" sz="2000" dirty="0" smtClean="0">
                <a:latin typeface="Arial Narrow"/>
                <a:cs typeface="Arial Narrow"/>
              </a:rPr>
              <a:t>- </a:t>
            </a:r>
            <a:r>
              <a:rPr lang="ru-RU" sz="2000" dirty="0">
                <a:latin typeface="Arial Narrow"/>
                <a:cs typeface="Arial Narrow"/>
              </a:rPr>
              <a:t>внесение вклада в международные исследования в области образовательных реформ.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196752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4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latin typeface="Arial Narrow"/>
                <a:cs typeface="Arial Narrow"/>
              </a:rPr>
              <a:t>Организационная Структура </a:t>
            </a:r>
            <a:endParaRPr lang="en-US" sz="2800" b="1" cap="all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520" y="836712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932193"/>
              </p:ext>
            </p:extLst>
          </p:nvPr>
        </p:nvGraphicFramePr>
        <p:xfrm>
          <a:off x="539552" y="2780928"/>
          <a:ext cx="813690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Департаменты</a:t>
                      </a:r>
                      <a:r>
                        <a:rPr lang="en-GB" sz="16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/</a:t>
                      </a:r>
                      <a:r>
                        <a:rPr lang="ru-RU" sz="16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Центры</a:t>
                      </a:r>
                      <a:r>
                        <a:rPr lang="en-GB" sz="16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/</a:t>
                      </a:r>
                      <a:r>
                        <a:rPr lang="ru-RU" sz="16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Школы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определяют сотрудников, которые координирует исследовательскую работу внутри структуры и тесно взаимодействует с </a:t>
                      </a:r>
                      <a:r>
                        <a:rPr lang="ru-RU" sz="1600" b="0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Департаментом Исследований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 вопросах внутреннего и внешнего исследований в АОО</a:t>
                      </a: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06032"/>
              </p:ext>
            </p:extLst>
          </p:nvPr>
        </p:nvGraphicFramePr>
        <p:xfrm>
          <a:off x="1547664" y="119675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Научно-консультационный совет (НКС)</a:t>
                      </a: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99060"/>
              </p:ext>
            </p:extLst>
          </p:nvPr>
        </p:nvGraphicFramePr>
        <p:xfrm>
          <a:off x="1547664" y="1916832"/>
          <a:ext cx="60960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Департамента исследований АОО (ДИ АОО)</a:t>
                      </a: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8016"/>
              </p:ext>
            </p:extLst>
          </p:nvPr>
        </p:nvGraphicFramePr>
        <p:xfrm>
          <a:off x="539552" y="3861048"/>
          <a:ext cx="813690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cap="all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Интеллектуальные школы,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являясь основными объектами исследований призваны:</a:t>
                      </a: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Предоставлять необходимые данные для Базы Образовательной Статистики;</a:t>
                      </a: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Проводить исследования на разных уровнях;</a:t>
                      </a: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Представлять, публиковать и делиться результатами исследований;</a:t>
                      </a: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Предоставлять доступ в школу в соответствии с Этическим Кодексом и Процедурами по получению одобрения на проведение исследований в Интеллектуальных школах;</a:t>
                      </a: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Предоставлять информацию о любых ошибках или нарушениях Этического Кодекса;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355976" y="1556792"/>
            <a:ext cx="0" cy="34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55976" y="2420888"/>
            <a:ext cx="0" cy="34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16016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1601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atin typeface="Arial Narrow"/>
                <a:cs typeface="Arial Narrow"/>
              </a:rPr>
              <a:t/>
            </a:r>
            <a:br>
              <a:rPr lang="ru-RU" b="1" cap="all" dirty="0" smtClean="0">
                <a:latin typeface="Arial Narrow"/>
                <a:cs typeface="Arial Narrow"/>
              </a:rPr>
            </a:br>
            <a:r>
              <a:rPr lang="ru-RU" sz="3100" b="1" cap="all" dirty="0" smtClean="0">
                <a:latin typeface="Arial Narrow"/>
                <a:cs typeface="Arial Narrow"/>
              </a:rPr>
              <a:t>Принципы </a:t>
            </a:r>
            <a:r>
              <a:rPr lang="uk-UA" sz="3100" b="1" cap="all" dirty="0" smtClean="0">
                <a:latin typeface="Arial Narrow"/>
                <a:cs typeface="Arial Narrow"/>
              </a:rPr>
              <a:t>ПРОВЕДЕНИЯ ИССЛЕДОВАНИЙ</a:t>
            </a:r>
            <a:r>
              <a:rPr lang="en-GB" sz="3100" b="1" cap="all" dirty="0" smtClean="0">
                <a:latin typeface="Arial Narrow"/>
                <a:cs typeface="Arial Narrow"/>
              </a:rPr>
              <a:t/>
            </a:r>
            <a:br>
              <a:rPr lang="en-GB" sz="3100" b="1" cap="all" dirty="0" smtClean="0">
                <a:latin typeface="Arial Narrow"/>
                <a:cs typeface="Arial Narrow"/>
              </a:rPr>
            </a:br>
            <a:r>
              <a:rPr lang="uk-UA" sz="3100" b="1" cap="all" dirty="0" smtClean="0">
                <a:latin typeface="Arial Narrow"/>
                <a:cs typeface="Arial Narrow"/>
              </a:rPr>
              <a:t>  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600200"/>
            <a:ext cx="5544616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²"/>
            </a:pPr>
            <a:r>
              <a:rPr lang="ru-RU" b="1" cap="all" dirty="0" smtClean="0">
                <a:latin typeface="Arial Narrow"/>
                <a:cs typeface="Arial Narrow"/>
              </a:rPr>
              <a:t>Научный</a:t>
            </a:r>
            <a:r>
              <a:rPr lang="ru-RU" dirty="0" smtClean="0">
                <a:latin typeface="Arial Narrow"/>
                <a:cs typeface="Arial Narrow"/>
              </a:rPr>
              <a:t> - </a:t>
            </a:r>
            <a:r>
              <a:rPr lang="ru-RU" dirty="0">
                <a:latin typeface="Arial Narrow"/>
                <a:cs typeface="Arial Narrow"/>
              </a:rPr>
              <a:t>последовательность, методичность, систематичность, </a:t>
            </a:r>
            <a:r>
              <a:rPr lang="ru-RU" dirty="0" smtClean="0">
                <a:latin typeface="Arial Narrow"/>
                <a:cs typeface="Arial Narrow"/>
              </a:rPr>
              <a:t>комплексный </a:t>
            </a:r>
            <a:r>
              <a:rPr lang="ru-RU" dirty="0">
                <a:latin typeface="Arial Narrow"/>
                <a:cs typeface="Arial Narrow"/>
              </a:rPr>
              <a:t>охват </a:t>
            </a:r>
            <a:r>
              <a:rPr lang="ru-RU" dirty="0" smtClean="0">
                <a:latin typeface="Arial Narrow"/>
                <a:cs typeface="Arial Narrow"/>
              </a:rPr>
              <a:t>тем;</a:t>
            </a:r>
          </a:p>
          <a:p>
            <a:pPr>
              <a:buFont typeface="Wingdings" charset="2"/>
              <a:buChar char="²"/>
            </a:pP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b="1" cap="all" dirty="0">
                <a:latin typeface="Arial Narrow"/>
                <a:cs typeface="Arial Narrow"/>
              </a:rPr>
              <a:t>Критический</a:t>
            </a:r>
            <a:r>
              <a:rPr lang="ru-RU" dirty="0" smtClean="0">
                <a:latin typeface="Arial Narrow"/>
                <a:cs typeface="Arial Narrow"/>
              </a:rPr>
              <a:t> - </a:t>
            </a:r>
            <a:r>
              <a:rPr lang="ru-RU" dirty="0" err="1">
                <a:latin typeface="Arial Narrow"/>
                <a:cs typeface="Arial Narrow"/>
              </a:rPr>
              <a:t>самоосознание</a:t>
            </a:r>
            <a:r>
              <a:rPr lang="ru-RU" dirty="0">
                <a:latin typeface="Arial Narrow"/>
                <a:cs typeface="Arial Narrow"/>
              </a:rPr>
              <a:t> и самокритичность, осознание, основанное на своих первичных предположениях и предположениях </a:t>
            </a:r>
            <a:r>
              <a:rPr lang="ru-RU" dirty="0" smtClean="0">
                <a:latin typeface="Arial Narrow"/>
                <a:cs typeface="Arial Narrow"/>
              </a:rPr>
              <a:t>других;</a:t>
            </a: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b="1" cap="all" dirty="0">
                <a:latin typeface="Arial Narrow"/>
                <a:cs typeface="Arial Narrow"/>
              </a:rPr>
              <a:t>Прозрачный</a:t>
            </a:r>
            <a:r>
              <a:rPr lang="ru-RU" dirty="0" smtClean="0">
                <a:latin typeface="Arial Narrow"/>
                <a:cs typeface="Arial Narrow"/>
              </a:rPr>
              <a:t> - </a:t>
            </a:r>
            <a:r>
              <a:rPr lang="ru-RU" dirty="0">
                <a:latin typeface="Arial Narrow"/>
                <a:cs typeface="Arial Narrow"/>
              </a:rPr>
              <a:t>намеренная открытость, наличие </a:t>
            </a:r>
            <a:r>
              <a:rPr lang="ru-RU" dirty="0" smtClean="0">
                <a:latin typeface="Arial Narrow"/>
                <a:cs typeface="Arial Narrow"/>
              </a:rPr>
              <a:t>доступной </a:t>
            </a:r>
            <a:r>
              <a:rPr lang="ru-RU" dirty="0">
                <a:latin typeface="Arial Narrow"/>
                <a:cs typeface="Arial Narrow"/>
              </a:rPr>
              <a:t>методологии, процессов и элементов </a:t>
            </a:r>
            <a:r>
              <a:rPr lang="ru-RU" dirty="0" err="1">
                <a:latin typeface="Arial Narrow"/>
                <a:cs typeface="Arial Narrow"/>
              </a:rPr>
              <a:t>репликативности</a:t>
            </a:r>
            <a:r>
              <a:rPr lang="ru-RU" dirty="0">
                <a:latin typeface="Arial Narrow"/>
                <a:cs typeface="Arial Narrow"/>
              </a:rPr>
              <a:t> (возможность </a:t>
            </a:r>
            <a:r>
              <a:rPr lang="ru-RU" dirty="0" smtClean="0">
                <a:latin typeface="Arial Narrow"/>
                <a:cs typeface="Arial Narrow"/>
              </a:rPr>
              <a:t>повторения);</a:t>
            </a:r>
            <a:endParaRPr lang="ru-RU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b="1" cap="all" dirty="0">
                <a:latin typeface="Arial Narrow"/>
                <a:cs typeface="Arial Narrow"/>
              </a:rPr>
              <a:t>Этический</a:t>
            </a:r>
            <a:r>
              <a:rPr lang="ru-RU" dirty="0" smtClean="0">
                <a:latin typeface="Arial Narrow"/>
                <a:cs typeface="Arial Narrow"/>
              </a:rPr>
              <a:t> - </a:t>
            </a:r>
            <a:r>
              <a:rPr lang="ru-RU" dirty="0">
                <a:latin typeface="Arial Narrow"/>
                <a:cs typeface="Arial Narrow"/>
              </a:rPr>
              <a:t>соблюдение этических норм при проведении исследований, уважение прав, обоюдное соблюдение анонимности, интеллектуальная </a:t>
            </a:r>
            <a:r>
              <a:rPr lang="ru-RU" dirty="0" smtClean="0">
                <a:latin typeface="Arial Narrow"/>
                <a:cs typeface="Arial Narrow"/>
              </a:rPr>
              <a:t>честность;</a:t>
            </a: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endParaRPr lang="ru-RU" dirty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b="1" cap="all" dirty="0">
                <a:latin typeface="Arial Narrow"/>
                <a:cs typeface="Arial Narrow"/>
              </a:rPr>
              <a:t>Гуманный - </a:t>
            </a:r>
            <a:r>
              <a:rPr lang="ru-RU" dirty="0">
                <a:latin typeface="Arial Narrow"/>
                <a:cs typeface="Arial Narrow"/>
              </a:rPr>
              <a:t>признание прав других, уважение прав личности и социума, обладание социальным интеллектом, </a:t>
            </a:r>
            <a:r>
              <a:rPr lang="ru-RU" dirty="0" err="1" smtClean="0">
                <a:latin typeface="Arial Narrow"/>
                <a:cs typeface="Arial Narrow"/>
              </a:rPr>
              <a:t>укоренённость</a:t>
            </a:r>
            <a:r>
              <a:rPr lang="ru-RU" dirty="0" smtClean="0">
                <a:latin typeface="Arial Narrow"/>
                <a:cs typeface="Arial Narrow"/>
              </a:rPr>
              <a:t>; </a:t>
            </a: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5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775" y="0"/>
            <a:ext cx="1656184" cy="1033315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6084168" y="1772816"/>
            <a:ext cx="281865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b="1" dirty="0" smtClean="0">
              <a:latin typeface="Arial Narrow"/>
              <a:cs typeface="Arial Narrow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cap="all" dirty="0" smtClean="0">
                <a:latin typeface="Arial Narrow"/>
                <a:cs typeface="Arial Narrow"/>
              </a:rPr>
              <a:t>Этический кодекс </a:t>
            </a:r>
            <a:r>
              <a:rPr lang="ru-RU" dirty="0" smtClean="0">
                <a:latin typeface="Arial Narrow"/>
                <a:cs typeface="Arial Narrow"/>
              </a:rPr>
              <a:t>проведения исследований (2015 года) </a:t>
            </a:r>
            <a:endParaRPr lang="en-GB" dirty="0" smtClean="0">
              <a:latin typeface="Arial Narrow"/>
              <a:cs typeface="Arial Narrow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latin typeface="Arial Narrow"/>
              <a:cs typeface="Arial Narrow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latin typeface="Arial Narrow"/>
              <a:cs typeface="Arial Narrow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atin typeface="Arial Narrow"/>
              <a:cs typeface="Arial Narrow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1520" y="1196752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82762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>
                <a:latin typeface="Arial Narrow"/>
                <a:cs typeface="Arial Narrow"/>
              </a:rPr>
              <a:t>Этический </a:t>
            </a:r>
            <a:r>
              <a:rPr lang="ru-RU" sz="2800" b="1" cap="all" dirty="0" smtClean="0">
                <a:latin typeface="Arial Narrow"/>
                <a:cs typeface="Arial Narrow"/>
              </a:rPr>
              <a:t>кодекс </a:t>
            </a:r>
            <a:br>
              <a:rPr lang="ru-RU" sz="2800" b="1" cap="all" dirty="0" smtClean="0">
                <a:latin typeface="Arial Narrow"/>
                <a:cs typeface="Arial Narrow"/>
              </a:rPr>
            </a:br>
            <a:r>
              <a:rPr lang="ru-RU" sz="2800" dirty="0" smtClean="0">
                <a:latin typeface="Arial Narrow"/>
                <a:cs typeface="Arial Narrow"/>
              </a:rPr>
              <a:t>проведения </a:t>
            </a:r>
            <a:r>
              <a:rPr lang="ru-RU" sz="2800" dirty="0">
                <a:latin typeface="Arial Narrow"/>
                <a:cs typeface="Arial Narrow"/>
              </a:rPr>
              <a:t>исследований в образовании </a:t>
            </a: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4136"/>
            <a:ext cx="5400600" cy="5517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AutoNum type="arabicPeriod"/>
            </a:pPr>
            <a:r>
              <a:rPr lang="ru-RU" sz="1300" dirty="0" smtClean="0">
                <a:latin typeface="Arial Narrow"/>
                <a:cs typeface="Arial Narrow"/>
              </a:rPr>
              <a:t>Цель</a:t>
            </a:r>
          </a:p>
          <a:p>
            <a:pPr>
              <a:buAutoNum type="arabicPeriod"/>
            </a:pPr>
            <a:r>
              <a:rPr lang="ru-RU" sz="1300" dirty="0" smtClean="0">
                <a:latin typeface="Arial Narrow"/>
                <a:cs typeface="Arial Narrow"/>
              </a:rPr>
              <a:t>Основные принципы</a:t>
            </a:r>
          </a:p>
          <a:p>
            <a:pPr>
              <a:buAutoNum type="arabicPeriod"/>
            </a:pPr>
            <a:r>
              <a:rPr lang="ru-RU" sz="1300" dirty="0" smtClean="0">
                <a:latin typeface="Arial Narrow"/>
                <a:cs typeface="Arial Narrow"/>
              </a:rPr>
              <a:t>Этические стандарты для исследователей </a:t>
            </a:r>
          </a:p>
          <a:p>
            <a:pPr marL="0" indent="0">
              <a:buNone/>
            </a:pPr>
            <a:r>
              <a:rPr lang="ru-RU" sz="1300" dirty="0" smtClean="0">
                <a:latin typeface="Arial Narrow"/>
                <a:cs typeface="Arial Narrow"/>
              </a:rPr>
              <a:t>3.1 </a:t>
            </a:r>
            <a:r>
              <a:rPr lang="ru-RU" sz="1300" dirty="0">
                <a:latin typeface="Arial Narrow"/>
                <a:cs typeface="Arial Narrow"/>
              </a:rPr>
              <a:t>Личные качества исследователя </a:t>
            </a:r>
          </a:p>
          <a:p>
            <a:pPr marL="0" indent="0">
              <a:buNone/>
            </a:pPr>
            <a:r>
              <a:rPr lang="ru-RU" sz="1300" dirty="0">
                <a:latin typeface="Arial Narrow"/>
                <a:cs typeface="Arial Narrow"/>
              </a:rPr>
              <a:t>3.2 Проведение исследования </a:t>
            </a:r>
          </a:p>
          <a:p>
            <a:pPr marL="0" indent="0">
              <a:buNone/>
            </a:pPr>
            <a:r>
              <a:rPr lang="ru-RU" sz="1300" dirty="0" smtClean="0">
                <a:latin typeface="Arial Narrow"/>
                <a:cs typeface="Arial Narrow"/>
              </a:rPr>
              <a:t>3.2.1 </a:t>
            </a:r>
            <a:r>
              <a:rPr lang="ru-RU" sz="1300" dirty="0">
                <a:latin typeface="Arial Narrow"/>
                <a:cs typeface="Arial Narrow"/>
              </a:rPr>
              <a:t>Доступ к месту проведения исследования </a:t>
            </a:r>
            <a:endParaRPr lang="ru-RU" sz="13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1300" dirty="0" smtClean="0">
                <a:latin typeface="Arial Narrow"/>
                <a:cs typeface="Arial Narrow"/>
              </a:rPr>
              <a:t>3.2.2 </a:t>
            </a:r>
            <a:r>
              <a:rPr lang="ru-RU" sz="1300" dirty="0">
                <a:latin typeface="Arial Narrow"/>
                <a:cs typeface="Arial Narrow"/>
              </a:rPr>
              <a:t>Информированное </a:t>
            </a:r>
            <a:r>
              <a:rPr lang="ru-RU" sz="1300" dirty="0" smtClean="0">
                <a:latin typeface="Arial Narrow"/>
                <a:cs typeface="Arial Narrow"/>
              </a:rPr>
              <a:t>согласие;</a:t>
            </a:r>
          </a:p>
          <a:p>
            <a:pPr>
              <a:buFont typeface="Wingdings" charset="2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Процесс </a:t>
            </a:r>
            <a:r>
              <a:rPr lang="ru-RU" sz="1300" dirty="0">
                <a:latin typeface="Arial Narrow"/>
                <a:cs typeface="Arial Narrow"/>
              </a:rPr>
              <a:t>получения информированного </a:t>
            </a:r>
            <a:r>
              <a:rPr lang="ru-RU" sz="1300" dirty="0" smtClean="0">
                <a:latin typeface="Arial Narrow"/>
                <a:cs typeface="Arial Narrow"/>
              </a:rPr>
              <a:t>согласия</a:t>
            </a:r>
            <a:endParaRPr lang="ru-RU" sz="1300" dirty="0">
              <a:latin typeface="Arial Narrow"/>
              <a:cs typeface="Arial Narrow"/>
            </a:endParaRPr>
          </a:p>
          <a:p>
            <a:pPr>
              <a:buFont typeface="Wingdings" charset="2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Информированное </a:t>
            </a:r>
            <a:r>
              <a:rPr lang="ru-RU" sz="1300" dirty="0">
                <a:latin typeface="Arial Narrow"/>
                <a:cs typeface="Arial Narrow"/>
              </a:rPr>
              <a:t>согласие учащихся и </a:t>
            </a:r>
            <a:r>
              <a:rPr lang="ru-RU" sz="1300" dirty="0" smtClean="0">
                <a:latin typeface="Arial Narrow"/>
                <a:cs typeface="Arial Narrow"/>
              </a:rPr>
              <a:t>подчиненных</a:t>
            </a:r>
          </a:p>
          <a:p>
            <a:pPr>
              <a:buFont typeface="Wingdings" charset="2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Использование </a:t>
            </a:r>
            <a:r>
              <a:rPr lang="ru-RU" sz="1300" dirty="0">
                <a:latin typeface="Arial Narrow"/>
                <a:cs typeface="Arial Narrow"/>
              </a:rPr>
              <a:t>записывающего </a:t>
            </a:r>
            <a:r>
              <a:rPr lang="ru-RU" sz="1300" dirty="0" smtClean="0">
                <a:latin typeface="Arial Narrow"/>
                <a:cs typeface="Arial Narrow"/>
              </a:rPr>
              <a:t>оборудования</a:t>
            </a:r>
            <a:endParaRPr lang="ru-RU" sz="13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1300" dirty="0">
                <a:latin typeface="Arial Narrow"/>
                <a:cs typeface="Arial Narrow"/>
              </a:rPr>
              <a:t>3.3 Конфиденциальность и доступ к информации </a:t>
            </a: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Конфиденциально </a:t>
            </a:r>
            <a:r>
              <a:rPr lang="ru-RU" sz="1300" dirty="0">
                <a:latin typeface="Arial Narrow"/>
                <a:cs typeface="Arial Narrow"/>
              </a:rPr>
              <a:t>или нет</a:t>
            </a:r>
            <a:r>
              <a:rPr lang="ru-RU" sz="1300" dirty="0" smtClean="0">
                <a:latin typeface="Arial Narrow"/>
                <a:cs typeface="Arial Narrow"/>
              </a:rPr>
              <a:t>?</a:t>
            </a:r>
            <a:endParaRPr lang="ru-RU" sz="1300" dirty="0">
              <a:latin typeface="Arial Narrow"/>
              <a:cs typeface="Arial Narrow"/>
            </a:endParaRP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Соблюдение конфиденциальности</a:t>
            </a:r>
            <a:endParaRPr lang="ru-RU" sz="1300" dirty="0">
              <a:latin typeface="Arial Narrow"/>
              <a:cs typeface="Arial Narrow"/>
            </a:endParaRP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Ограничения конфиденциальности</a:t>
            </a:r>
            <a:endParaRPr lang="ru-RU" sz="1300" dirty="0">
              <a:latin typeface="Arial Narrow"/>
              <a:cs typeface="Arial Narrow"/>
            </a:endParaRP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Прогнозирование </a:t>
            </a:r>
            <a:r>
              <a:rPr lang="ru-RU" sz="1300" dirty="0">
                <a:latin typeface="Arial Narrow"/>
                <a:cs typeface="Arial Narrow"/>
              </a:rPr>
              <a:t>возможного использования </a:t>
            </a:r>
            <a:r>
              <a:rPr lang="ru-RU" sz="1300" dirty="0" smtClean="0">
                <a:latin typeface="Arial Narrow"/>
                <a:cs typeface="Arial Narrow"/>
              </a:rPr>
              <a:t>информации</a:t>
            </a: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Электронные </a:t>
            </a:r>
            <a:r>
              <a:rPr lang="ru-RU" sz="1300" dirty="0">
                <a:latin typeface="Arial Narrow"/>
                <a:cs typeface="Arial Narrow"/>
              </a:rPr>
              <a:t>средства передачи и хранения </a:t>
            </a:r>
            <a:r>
              <a:rPr lang="ru-RU" sz="1300" dirty="0" smtClean="0">
                <a:latin typeface="Arial Narrow"/>
                <a:cs typeface="Arial Narrow"/>
              </a:rPr>
              <a:t>конфиденциальной информации</a:t>
            </a:r>
            <a:endParaRPr lang="ru-RU" sz="1300" dirty="0">
              <a:latin typeface="Arial Narrow"/>
              <a:cs typeface="Arial Narrow"/>
            </a:endParaRPr>
          </a:p>
          <a:p>
            <a:pPr>
              <a:buFont typeface="Wingdings" charset="0"/>
              <a:buChar char="ü"/>
            </a:pPr>
            <a:r>
              <a:rPr lang="ru-RU" sz="1300" dirty="0" smtClean="0">
                <a:latin typeface="Arial Narrow"/>
                <a:cs typeface="Arial Narrow"/>
              </a:rPr>
              <a:t>Анонимность источников</a:t>
            </a:r>
            <a:endParaRPr lang="ru-RU" sz="13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ru-RU" sz="1300" dirty="0" smtClean="0">
                <a:latin typeface="Arial Narrow"/>
                <a:cs typeface="Arial Narrow"/>
              </a:rPr>
              <a:t>3.4 </a:t>
            </a:r>
            <a:r>
              <a:rPr lang="ru-RU" sz="1300" dirty="0">
                <a:latin typeface="Arial Narrow"/>
                <a:cs typeface="Arial Narrow"/>
              </a:rPr>
              <a:t>Публикация исследований </a:t>
            </a:r>
          </a:p>
          <a:p>
            <a:pPr marL="0" indent="0">
              <a:buNone/>
            </a:pPr>
            <a:r>
              <a:rPr lang="ru-RU" sz="1300" dirty="0">
                <a:latin typeface="Arial Narrow"/>
                <a:cs typeface="Arial Narrow"/>
              </a:rPr>
              <a:t>3.4.1 Важность публикации </a:t>
            </a:r>
          </a:p>
          <a:p>
            <a:pPr marL="0" indent="0">
              <a:buNone/>
            </a:pPr>
            <a:r>
              <a:rPr lang="ru-RU" sz="1300" dirty="0">
                <a:latin typeface="Arial Narrow"/>
                <a:cs typeface="Arial Narrow"/>
              </a:rPr>
              <a:t>3.4.2 Искажение результатов исследования </a:t>
            </a:r>
          </a:p>
          <a:p>
            <a:pPr marL="0" indent="0">
              <a:buNone/>
            </a:pPr>
            <a:r>
              <a:rPr lang="bg-BG" sz="1300" dirty="0">
                <a:latin typeface="Arial Narrow"/>
                <a:cs typeface="Arial Narrow"/>
              </a:rPr>
              <a:t>3.4.3 Плагиат </a:t>
            </a:r>
          </a:p>
          <a:p>
            <a:pPr marL="0" indent="0">
              <a:buNone/>
            </a:pPr>
            <a:r>
              <a:rPr lang="ru-RU" sz="1300" dirty="0">
                <a:latin typeface="Arial Narrow"/>
                <a:cs typeface="Arial Narrow"/>
              </a:rPr>
              <a:t>3.4.4 Авторское право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1520" y="1124744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152" y="1340768"/>
            <a:ext cx="3096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atin typeface="Arial Narrow"/>
                <a:cs typeface="Arial Narrow"/>
              </a:rPr>
              <a:t>Этический </a:t>
            </a:r>
            <a:r>
              <a:rPr lang="ru-RU" sz="2000" b="1" cap="all" dirty="0">
                <a:latin typeface="Arial Narrow"/>
                <a:cs typeface="Arial Narrow"/>
              </a:rPr>
              <a:t>кодекс АОО </a:t>
            </a:r>
            <a:r>
              <a:rPr lang="ru-RU" sz="2000" dirty="0">
                <a:latin typeface="Arial Narrow"/>
                <a:cs typeface="Arial Narrow"/>
              </a:rPr>
              <a:t>- это свод норм и ценностей, на которых основывается профессиональная деятельность </a:t>
            </a:r>
            <a:r>
              <a:rPr lang="ru-RU" sz="2000" dirty="0" smtClean="0">
                <a:latin typeface="Arial Narrow"/>
                <a:cs typeface="Arial Narrow"/>
              </a:rPr>
              <a:t>исследователя</a:t>
            </a:r>
          </a:p>
          <a:p>
            <a:endParaRPr lang="ru-RU" sz="2000" dirty="0" smtClean="0">
              <a:latin typeface="Arial Narrow"/>
              <a:cs typeface="Arial Narrow"/>
            </a:endParaRPr>
          </a:p>
          <a:p>
            <a:endParaRPr lang="ru-RU" sz="2000" dirty="0">
              <a:latin typeface="Arial Narrow"/>
              <a:cs typeface="Arial Narrow"/>
            </a:endParaRPr>
          </a:p>
          <a:p>
            <a:r>
              <a:rPr lang="ru-RU" sz="2000" b="1" cap="all" dirty="0" smtClean="0">
                <a:latin typeface="Arial Narrow"/>
                <a:cs typeface="Arial Narrow"/>
              </a:rPr>
              <a:t>Этический Кодекс </a:t>
            </a:r>
            <a:r>
              <a:rPr lang="ru-RU" sz="2000" dirty="0">
                <a:latin typeface="Arial Narrow"/>
                <a:cs typeface="Arial Narrow"/>
              </a:rPr>
              <a:t>разработан на основе лучших практик в области исследования, проводимых </a:t>
            </a:r>
            <a:r>
              <a:rPr lang="ru-RU" sz="2000" dirty="0" smtClean="0">
                <a:latin typeface="Arial Narrow"/>
                <a:cs typeface="Arial Narrow"/>
              </a:rPr>
              <a:t>BERA и AERA, </a:t>
            </a:r>
            <a:r>
              <a:rPr lang="ru-RU" sz="2000" dirty="0">
                <a:latin typeface="Arial Narrow"/>
                <a:cs typeface="Arial Narrow"/>
              </a:rPr>
              <a:t>а также с учетом опыта исследований в Казахстане. </a:t>
            </a:r>
          </a:p>
          <a:p>
            <a:endParaRPr lang="ru-RU" sz="2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cap="all" dirty="0" smtClean="0">
                <a:latin typeface="Arial Narrow"/>
                <a:cs typeface="Arial Narrow"/>
              </a:rPr>
              <a:t/>
            </a:r>
            <a:br>
              <a:rPr lang="ru-RU" cap="all" dirty="0" smtClean="0">
                <a:latin typeface="Arial Narrow"/>
                <a:cs typeface="Arial Narrow"/>
              </a:rPr>
            </a:br>
            <a:r>
              <a:rPr lang="ru-RU" sz="3100" b="1" cap="all" dirty="0">
                <a:latin typeface="Arial Narrow"/>
                <a:cs typeface="Arial Narrow"/>
              </a:rPr>
              <a:t>Системы </a:t>
            </a:r>
            <a:r>
              <a:rPr lang="ru-RU" sz="3100" b="1" cap="all" dirty="0" smtClean="0">
                <a:latin typeface="Arial Narrow"/>
                <a:cs typeface="Arial Narrow"/>
              </a:rPr>
              <a:t>мониторинга</a:t>
            </a:r>
            <a:r>
              <a:rPr lang="ru-RU" sz="3600" b="1" cap="all" dirty="0" smtClean="0">
                <a:latin typeface="Arial Narrow"/>
                <a:cs typeface="Arial Narrow"/>
              </a:rPr>
              <a:t/>
            </a:r>
            <a:br>
              <a:rPr lang="ru-RU" sz="3600" b="1" cap="all" dirty="0" smtClean="0">
                <a:latin typeface="Arial Narrow"/>
                <a:cs typeface="Arial Narrow"/>
              </a:rPr>
            </a:br>
            <a:r>
              <a:rPr lang="ru-RU" sz="3600" b="1" cap="all" dirty="0" smtClean="0">
                <a:latin typeface="Arial Narrow"/>
                <a:cs typeface="Arial Narrow"/>
              </a:rPr>
              <a:t> </a:t>
            </a:r>
            <a:r>
              <a:rPr lang="ru-RU" sz="3600" b="1" cap="all" dirty="0">
                <a:latin typeface="Arial Narrow"/>
                <a:cs typeface="Arial Narrow"/>
              </a:rPr>
              <a:t/>
            </a:r>
            <a:br>
              <a:rPr lang="ru-RU" sz="3600" b="1" cap="all" dirty="0">
                <a:latin typeface="Arial Narrow"/>
                <a:cs typeface="Arial Narrow"/>
              </a:rPr>
            </a:br>
            <a:endParaRPr lang="en-US" sz="3100" b="1" cap="all" dirty="0">
              <a:latin typeface="Arial Narrow"/>
              <a:cs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3789040"/>
            <a:ext cx="4038600" cy="2520280"/>
          </a:xfrm>
        </p:spPr>
        <p:txBody>
          <a:bodyPr>
            <a:normAutofit/>
          </a:bodyPr>
          <a:lstStyle/>
          <a:p>
            <a:pPr>
              <a:buAutoNum type="arabicParenR"/>
            </a:pPr>
            <a:endParaRPr lang="ru-RU" sz="1800" cap="all" dirty="0" smtClean="0">
              <a:solidFill>
                <a:prstClr val="black"/>
              </a:solidFill>
              <a:latin typeface="Arial Narrow"/>
              <a:ea typeface="Georgia"/>
              <a:cs typeface="Arial Narrow"/>
            </a:endParaRPr>
          </a:p>
          <a:p>
            <a:pPr marL="0" indent="0">
              <a:buNone/>
            </a:pPr>
            <a:endParaRPr lang="en-US" sz="18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1520" y="980728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87906"/>
              </p:ext>
            </p:extLst>
          </p:nvPr>
        </p:nvGraphicFramePr>
        <p:xfrm>
          <a:off x="323528" y="1124744"/>
          <a:ext cx="8568952" cy="558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16024"/>
                <a:gridCol w="5760640"/>
              </a:tblGrid>
              <a:tr h="95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all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Центр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Педагогических Измерений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cap="all" dirty="0" smtClean="0">
                          <a:solidFill>
                            <a:srgbClr val="000000"/>
                          </a:solidFill>
                          <a:latin typeface="Arial Narrow"/>
                          <a:ea typeface="Georgia"/>
                          <a:cs typeface="Arial Narrow"/>
                        </a:rPr>
                        <a:t>Мониторинг </a:t>
                      </a:r>
                      <a:r>
                        <a:rPr lang="ru-RU" sz="1600" b="0" cap="none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учебных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достижений учащихся по предметам «Математика», «</a:t>
                      </a:r>
                      <a:r>
                        <a:rPr lang="ru-RU" sz="1600" b="0" cap="none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Каз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ru-RU" sz="1600" b="0" cap="none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яз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», «Русс </a:t>
                      </a:r>
                      <a:r>
                        <a:rPr lang="ru-RU" sz="1600" b="0" cap="none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яз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» и «</a:t>
                      </a:r>
                      <a:r>
                        <a:rPr lang="ru-RU" sz="1600" b="0" cap="none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Англ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ru-RU" sz="1600" b="0" cap="none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яз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» </a:t>
                      </a:r>
                      <a:r>
                        <a:rPr lang="en-GB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(2012-2018 </a:t>
                      </a:r>
                      <a:r>
                        <a:rPr lang="ru-RU" sz="1600" b="0" cap="none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гг.);</a:t>
                      </a:r>
                      <a:endParaRPr lang="ru-RU" sz="1600" b="0" cap="all" dirty="0" smtClean="0">
                        <a:solidFill>
                          <a:srgbClr val="000000"/>
                        </a:solidFill>
                        <a:latin typeface="Arial Narrow"/>
                        <a:ea typeface="Georgia"/>
                        <a:cs typeface="Arial Narrow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Аналитический отчет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по итогам внешнего </a:t>
                      </a:r>
                      <a:r>
                        <a:rPr lang="ru-RU" sz="1600" b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суммативного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оценивания 5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, 10 и 12 классов;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АНАЛИЗ успеваемости и качества знаний учащихся Интеллектуальных школ по итогам 1,2,3,4 четверти и учебного года;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29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all" dirty="0" smtClean="0">
                        <a:latin typeface="Arial Narrow"/>
                        <a:cs typeface="Arial Narr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all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Департамент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Оценки Качества Образования и Международной Аккредитации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Arial Narrow"/>
                          <a:cs typeface="Arial Narrow"/>
                        </a:rPr>
                        <a:t>МОНИТОРИНГ апробации</a:t>
                      </a:r>
                      <a:r>
                        <a:rPr lang="ru-RU" sz="1600" baseline="0" dirty="0" smtClean="0">
                          <a:solidFill>
                            <a:prstClr val="black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dirty="0" smtClean="0">
                          <a:latin typeface="Arial Narrow"/>
                          <a:cs typeface="Arial Narrow"/>
                        </a:rPr>
                        <a:t>обновленного содержания образования</a:t>
                      </a:r>
                      <a:r>
                        <a:rPr lang="en-GB" sz="1600" dirty="0" smtClean="0">
                          <a:latin typeface="Arial Narrow"/>
                          <a:cs typeface="Arial Narrow"/>
                        </a:rPr>
                        <a:t> (2015-2018 </a:t>
                      </a:r>
                      <a:r>
                        <a:rPr lang="ru-RU" sz="1600" dirty="0" smtClean="0">
                          <a:latin typeface="Arial Narrow"/>
                          <a:cs typeface="Arial Narrow"/>
                        </a:rPr>
                        <a:t>гг.); 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all" dirty="0" smtClean="0">
                        <a:latin typeface="Arial Narrow"/>
                        <a:cs typeface="Arial Narr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all" dirty="0" smtClean="0">
                          <a:latin typeface="Arial Narrow"/>
                          <a:cs typeface="Arial Narrow"/>
                        </a:rPr>
                        <a:t>Центр</a:t>
                      </a:r>
                      <a:r>
                        <a:rPr lang="ru-RU" sz="1600" dirty="0" smtClean="0">
                          <a:latin typeface="Arial Narrow"/>
                          <a:cs typeface="Arial Narrow"/>
                        </a:rPr>
                        <a:t> Педагогического Мастерства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Пред-курсовой, Курсовой и Пост-курсовой </a:t>
                      </a:r>
                      <a:r>
                        <a:rPr lang="ru-RU" sz="1600" cap="all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Мониторинг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(2012-2018 гг.)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cap="all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Мониторинг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 профессиональных затруднений и потребностей учителей 30 пилотных школ (2016-2018 гг.);</a:t>
                      </a:r>
                      <a:endParaRPr lang="ru-RU" sz="1600" dirty="0" smtClean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cap="all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Мониторинг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Arial Narrow"/>
                          <a:ea typeface="Georgia"/>
                          <a:cs typeface="Arial Narrow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взаимодействия ведущих школ со школами РК (2018 г.)</a:t>
                      </a:r>
                      <a:endParaRPr lang="ru-RU" sz="1600" b="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4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all" dirty="0" smtClean="0">
                          <a:latin typeface="Arial Narrow"/>
                          <a:cs typeface="Arial Narrow"/>
                        </a:rPr>
                        <a:t>Центр</a:t>
                      </a:r>
                      <a:r>
                        <a:rPr lang="ru-RU" sz="1600" dirty="0" smtClean="0">
                          <a:latin typeface="Arial Narrow"/>
                          <a:cs typeface="Arial Narrow"/>
                        </a:rPr>
                        <a:t> Образовательных Программ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cap="all" dirty="0" smtClean="0">
                          <a:latin typeface="Arial Narrow"/>
                          <a:cs typeface="Arial Narrow"/>
                        </a:rPr>
                        <a:t>Мониторинг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внедрения Интегрированной образовательной программы в Назарбаев Интеллектуальные школы» </a:t>
                      </a:r>
                      <a:r>
                        <a:rPr lang="ru-RU" sz="1600" b="0" baseline="0" dirty="0" smtClean="0">
                          <a:latin typeface="Arial Narrow"/>
                          <a:cs typeface="Arial Narrow"/>
                        </a:rPr>
                        <a:t>(2012 -2018 гг.);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ru-RU" sz="1600" b="0" baseline="0" dirty="0" smtClean="0">
                        <a:latin typeface="Arial Narrow"/>
                        <a:cs typeface="Arial Narrow"/>
                      </a:endParaRPr>
                    </a:p>
                    <a:p>
                      <a:pPr marL="285750" indent="-285750">
                        <a:buFont typeface="Wingdings" charset="2"/>
                        <a:buChar char="²"/>
                      </a:pPr>
                      <a:r>
                        <a:rPr lang="ru-RU" sz="1600" b="0" cap="all" dirty="0" smtClean="0">
                          <a:latin typeface="Arial Narrow"/>
                          <a:cs typeface="Arial Narrow"/>
                        </a:rPr>
                        <a:t>Мониторинг </a:t>
                      </a:r>
                      <a:r>
                        <a:rPr lang="ru-RU" sz="1600" b="0" cap="none" dirty="0" smtClean="0">
                          <a:latin typeface="Arial Narrow"/>
                          <a:cs typeface="Arial Narrow"/>
                        </a:rPr>
                        <a:t>апробации</a:t>
                      </a:r>
                      <a:r>
                        <a:rPr lang="ru-RU" sz="1600" b="0" cap="none" baseline="0" dirty="0" smtClean="0">
                          <a:latin typeface="Arial Narrow"/>
                          <a:cs typeface="Arial Narrow"/>
                        </a:rPr>
                        <a:t> УМК (2017-2018 ГГ.)</a:t>
                      </a:r>
                      <a:endParaRPr lang="en-US" sz="1600" b="0" cap="none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all" dirty="0" smtClean="0">
                          <a:latin typeface="Arial Narrow"/>
                          <a:cs typeface="Arial Narrow"/>
                        </a:rPr>
                        <a:t>Департамент</a:t>
                      </a:r>
                      <a:r>
                        <a:rPr lang="ru-RU" sz="1600" dirty="0" smtClean="0">
                          <a:latin typeface="Arial Narrow"/>
                          <a:cs typeface="Arial Narrow"/>
                        </a:rPr>
                        <a:t> Корпоративных Коммуникации 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600" b="0" cap="all" dirty="0" smtClean="0">
                          <a:latin typeface="Arial Narrow"/>
                          <a:cs typeface="Arial Narrow"/>
                        </a:rPr>
                        <a:t>Мониторинг</a:t>
                      </a:r>
                      <a:r>
                        <a:rPr lang="ru-RU" sz="1600" b="0" dirty="0" smtClean="0">
                          <a:latin typeface="Arial Narrow"/>
                          <a:cs typeface="Arial Narrow"/>
                        </a:rPr>
                        <a:t> здоровья и благополучия учащихся</a:t>
                      </a:r>
                      <a:r>
                        <a:rPr lang="ru-RU" sz="1600" b="0" baseline="0" dirty="0" smtClean="0">
                          <a:latin typeface="Arial Narrow"/>
                          <a:cs typeface="Arial Narrow"/>
                        </a:rPr>
                        <a:t> (2018 </a:t>
                      </a:r>
                      <a:endParaRPr lang="en-US" sz="1600" b="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3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latin typeface="Arial Narrow"/>
                <a:cs typeface="Arial Narrow"/>
              </a:rPr>
              <a:t>Виды исследований </a:t>
            </a:r>
            <a:r>
              <a:rPr lang="ru-RU" sz="3200" b="1" cap="all" dirty="0" smtClean="0">
                <a:latin typeface="Arial Narrow"/>
                <a:cs typeface="Arial Narrow"/>
              </a:rPr>
              <a:t/>
            </a:r>
            <a:br>
              <a:rPr lang="ru-RU" sz="3200" b="1" cap="all" dirty="0" smtClean="0">
                <a:latin typeface="Arial Narrow"/>
                <a:cs typeface="Arial Narrow"/>
              </a:rPr>
            </a:br>
            <a:endParaRPr lang="en-US" sz="3200" b="1" cap="all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21088"/>
            <a:ext cx="8723312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Narrow"/>
                <a:cs typeface="Arial Narrow"/>
              </a:rPr>
              <a:t>Исследователь(и) любой категории должен(ы) </a:t>
            </a:r>
            <a:r>
              <a:rPr lang="ru-RU" sz="1800" dirty="0">
                <a:latin typeface="Arial Narrow"/>
                <a:cs typeface="Arial Narrow"/>
              </a:rPr>
              <a:t>предоставить </a:t>
            </a:r>
            <a:r>
              <a:rPr lang="ru-RU" sz="1800" cap="all" dirty="0" smtClean="0">
                <a:latin typeface="Arial Narrow"/>
                <a:cs typeface="Arial Narrow"/>
              </a:rPr>
              <a:t>ДИ </a:t>
            </a:r>
            <a:r>
              <a:rPr lang="ru-RU" sz="1800" dirty="0" smtClean="0">
                <a:latin typeface="Arial Narrow"/>
                <a:cs typeface="Arial Narrow"/>
              </a:rPr>
              <a:t>АОО /НИШ следующую </a:t>
            </a:r>
            <a:r>
              <a:rPr lang="ru-RU" sz="1800" dirty="0">
                <a:latin typeface="Arial Narrow"/>
                <a:cs typeface="Arial Narrow"/>
              </a:rPr>
              <a:t>информацию: </a:t>
            </a: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полное </a:t>
            </a:r>
            <a:r>
              <a:rPr lang="ru-RU" sz="1800" dirty="0">
                <a:latin typeface="Arial Narrow"/>
                <a:cs typeface="Arial Narrow"/>
              </a:rPr>
              <a:t>исследовательское предложение; </a:t>
            </a: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документы</a:t>
            </a:r>
            <a:r>
              <a:rPr lang="ru-RU" sz="1800" dirty="0">
                <a:latin typeface="Arial Narrow"/>
                <a:cs typeface="Arial Narrow"/>
              </a:rPr>
              <a:t>, которые будут использованы участниками в </a:t>
            </a:r>
            <a:r>
              <a:rPr lang="ru-RU" sz="1800" dirty="0" smtClean="0">
                <a:latin typeface="Arial Narrow"/>
                <a:cs typeface="Arial Narrow"/>
              </a:rPr>
              <a:t>исследовании (</a:t>
            </a:r>
            <a:r>
              <a:rPr lang="ru-RU" sz="1800" dirty="0">
                <a:latin typeface="Arial Narrow"/>
                <a:cs typeface="Arial Narrow"/>
              </a:rPr>
              <a:t>формы согласия, анкеты и прочее); </a:t>
            </a:r>
            <a:endParaRPr lang="ru-RU" sz="1800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полная </a:t>
            </a:r>
            <a:r>
              <a:rPr lang="ru-RU" sz="1800" dirty="0">
                <a:latin typeface="Arial Narrow"/>
                <a:cs typeface="Arial Narrow"/>
              </a:rPr>
              <a:t>контактная </a:t>
            </a:r>
            <a:r>
              <a:rPr lang="ru-RU" sz="1800" dirty="0" smtClean="0">
                <a:latin typeface="Arial Narrow"/>
                <a:cs typeface="Arial Narrow"/>
              </a:rPr>
              <a:t>информация; </a:t>
            </a: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список исследователей, </a:t>
            </a:r>
            <a:r>
              <a:rPr lang="ru-RU" sz="1800" dirty="0">
                <a:latin typeface="Arial Narrow"/>
                <a:cs typeface="Arial Narrow"/>
              </a:rPr>
              <a:t>определенных для посещения школ; </a:t>
            </a:r>
          </a:p>
          <a:p>
            <a:pPr>
              <a:buFont typeface="Wingdings" charset="2"/>
              <a:buChar char="²"/>
            </a:pPr>
            <a:r>
              <a:rPr lang="ru-RU" sz="1800" dirty="0" smtClean="0">
                <a:latin typeface="Arial Narrow"/>
                <a:cs typeface="Arial Narrow"/>
              </a:rPr>
              <a:t>предлагаемый </a:t>
            </a:r>
            <a:r>
              <a:rPr lang="ru-RU" sz="1800" dirty="0">
                <a:latin typeface="Arial Narrow"/>
                <a:cs typeface="Arial Narrow"/>
              </a:rPr>
              <a:t>график проведения исследования.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92696"/>
              </p:ext>
            </p:extLst>
          </p:nvPr>
        </p:nvGraphicFramePr>
        <p:xfrm>
          <a:off x="251519" y="1124745"/>
          <a:ext cx="8712969" cy="310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597"/>
                <a:gridCol w="3345157"/>
                <a:gridCol w="2567215"/>
              </a:tblGrid>
              <a:tr h="343180">
                <a:tc>
                  <a:txBody>
                    <a:bodyPr/>
                    <a:lstStyle/>
                    <a:p>
                      <a:r>
                        <a:rPr lang="ru-RU" cap="all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Категория 1 </a:t>
                      </a:r>
                      <a:endParaRPr lang="en-US" cap="all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Категория 2 </a:t>
                      </a:r>
                      <a:endParaRPr lang="en-US" cap="all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Категория 3 </a:t>
                      </a:r>
                      <a:endParaRPr lang="en-US" cap="all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53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Исследования, проводимые</a:t>
                      </a:r>
                      <a:r>
                        <a:rPr lang="ru-RU" baseline="0" dirty="0" smtClean="0">
                          <a:latin typeface="Arial Narrow"/>
                          <a:cs typeface="Arial Narrow"/>
                        </a:rPr>
                        <a:t> по </a:t>
                      </a: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инициативе АОО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Исследования, проводимые</a:t>
                      </a:r>
                      <a:r>
                        <a:rPr lang="ru-RU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сотрудниками АОО самостоятельно</a:t>
                      </a:r>
                      <a:r>
                        <a:rPr lang="en-GB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lang="ru-RU" baseline="0" dirty="0" smtClean="0">
                          <a:latin typeface="Arial Narrow"/>
                          <a:cs typeface="Arial Narrow"/>
                        </a:rPr>
                        <a:t> совместно с внешними организациями</a:t>
                      </a:r>
                      <a:endParaRPr lang="ru-RU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Исследования, проводимые внешними организациями в АОО</a:t>
                      </a:r>
                      <a:r>
                        <a:rPr lang="en-GB" dirty="0" smtClean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Школах без участие АОО</a:t>
                      </a: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77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Исследование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должно быть подготовлено совместно с ДИ, представлено на НКС и согласовано с АОО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Исследователь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должны предоставить полную документацию по исследованию в ДИ АОО </a:t>
                      </a:r>
                      <a:endParaRPr lang="ru-RU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/>
                          <a:cs typeface="Arial Narrow"/>
                        </a:rPr>
                        <a:t>Исследователь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должны предоставить полную документацию по исследованию в ДИ АОО </a:t>
                      </a:r>
                      <a:endParaRPr lang="ru-RU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5" y="21866"/>
            <a:ext cx="1656184" cy="10333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1520" y="908720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4822"/>
            <a:ext cx="8229600" cy="560954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latin typeface="Arial Narrow"/>
                <a:cs typeface="Arial Narrow"/>
              </a:rPr>
              <a:t>Виды исследований в разрезе Категории </a:t>
            </a:r>
            <a:endParaRPr lang="en-US" sz="2800" b="1" cap="all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44F3-E778-4AD3-A339-105F619287AD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44174"/>
              </p:ext>
            </p:extLst>
          </p:nvPr>
        </p:nvGraphicFramePr>
        <p:xfrm>
          <a:off x="102828" y="820348"/>
          <a:ext cx="8928991" cy="592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52"/>
                <a:gridCol w="3168352"/>
                <a:gridCol w="2371587"/>
              </a:tblGrid>
              <a:tr h="343180">
                <a:tc>
                  <a:txBody>
                    <a:bodyPr/>
                    <a:lstStyle/>
                    <a:p>
                      <a:r>
                        <a:rPr lang="ru-RU" sz="1500" cap="all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Категория 1 (итого 7)</a:t>
                      </a:r>
                      <a:endParaRPr lang="en-US" sz="1500" cap="all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Категория 2 (итого 5)</a:t>
                      </a:r>
                      <a:endParaRPr lang="en-US" sz="1500" cap="all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Категория 3 (итого </a:t>
                      </a:r>
                      <a:r>
                        <a:rPr lang="en-GB" sz="150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ru-RU" sz="1500" cap="all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+2)</a:t>
                      </a:r>
                      <a:endParaRPr lang="en-US" sz="1500" cap="all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5335"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²"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«Влияние обучения в Интеллектуальной школе на дальнейшую учебу и карьеру учащихся согласно мнению выпускников 2010 года (1), 2010-2016 гг. (2)»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- ДИ; </a:t>
                      </a:r>
                      <a:endParaRPr lang="en-GB" sz="1500" b="1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«Исследование процесса реализации трехъязычного образования в Назарбаев Интеллектуальных школах»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- </a:t>
                      </a:r>
                      <a:r>
                        <a:rPr lang="ru-RU" sz="1500" b="1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ЦОП;</a:t>
                      </a:r>
                      <a:endParaRPr lang="ru-RU" sz="1500" b="1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indent="-285750" algn="l">
                        <a:buFont typeface="Wingdings" charset="2"/>
                        <a:buChar char="²"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«Реализация Интегрированной модели </a:t>
                      </a:r>
                      <a:r>
                        <a:rPr lang="ru-RU" sz="1500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критериального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оценивания»-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ЦПИ; 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indent="-285750" algn="l">
                        <a:buFont typeface="Wingdings" charset="2"/>
                        <a:buChar char="²"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«Исследование загруженности учащихся в Назарбаев Интеллектуальных школах» -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«Преимущества и барьеры реализации проектов Исследования практики в действии и исследование урока» -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ДИ,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indent="-285750" algn="l">
                        <a:buFont typeface="Wingdings" charset="2"/>
                        <a:buChar char="²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«Уровень удовлетворенности профессией среди учителей Интеллектуальных школ» -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ДИ;</a:t>
                      </a:r>
                    </a:p>
                    <a:p>
                      <a:pPr marL="285750" indent="-285750" algn="l">
                        <a:buFont typeface="Wingdings" charset="2"/>
                        <a:buChar char="²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«Процедуры оценивания в рамках аттестации педагогических работников и приравненных к ним лиц Назарбаев Интеллектуальных школ»- 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ЦПИ;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«Внедрение обновленной программы образования, педагогики и оценивания в младшей школе (1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класс)» (Кембриджский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университет, НУ,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НИШ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)- 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ЦОП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;</a:t>
                      </a:r>
                      <a:endParaRPr lang="ru-RU" sz="1400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Валидность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оценивания грамотности чтения в контексте трёхъязычной системы образования Назарбаев Интеллектуальных школ» (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CiTO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НИШ) –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ДОКОМА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«Исследование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валидации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эффективности системы конкурсного отбора и прогностической достоверности» (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CiTO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НИШ) –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ЦПИ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«Оценка эффективности уровневых программ и программы по лидерству Центра педагогического мастерства в Казахстане» (НИШ, Кембриджский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университет) –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ЦПМ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«Трансляция и непрерывность образовательных инновации в системе среднего образования Казахстан» (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Кембриджский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университет, НУ,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НИШ)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– 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ДИ;</a:t>
                      </a:r>
                      <a:endParaRPr lang="ru-RU" sz="1400" b="1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«Экспертиза ГОСНО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в рамках обновления содержания образования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» (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Нидерландский Институт разработки </a:t>
                      </a:r>
                      <a:r>
                        <a:rPr lang="ru-RU" sz="1500" kern="1200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куррикулума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Исследование статуса здоровья учащихся Интеллектуальных школ (НУ);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Благополучие учащихся в Казахстане (НУ,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Кембриджский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университет);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b="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Отчет </a:t>
                      </a:r>
                      <a:r>
                        <a:rPr lang="en-GB" sz="1500" b="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NARIC;</a:t>
                      </a:r>
                      <a:endParaRPr lang="ru-RU" sz="1500" b="0" kern="1200" baseline="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²"/>
                        <a:tabLst/>
                        <a:defRPr/>
                      </a:pP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Поступило 4- исследовательских заявок, одобрено 2 (</a:t>
                      </a:r>
                      <a:r>
                        <a:rPr lang="en-GB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PhD 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в НУ и </a:t>
                      </a:r>
                      <a:r>
                        <a:rPr lang="en-GB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PhD 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 </a:t>
                      </a:r>
                      <a:r>
                        <a:rPr lang="ru-RU" sz="1500" kern="1200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Болтанский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Университет</a:t>
                      </a:r>
                      <a:r>
                        <a:rPr lang="ru-RU" sz="1500" b="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за 2017-2018 </a:t>
                      </a:r>
                      <a:r>
                        <a:rPr lang="ru-RU" sz="1500" b="0" kern="1200" baseline="0" dirty="0" err="1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гг</a:t>
                      </a:r>
                      <a:r>
                        <a:rPr lang="ru-RU" sz="1500" b="0" kern="1200" baseline="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Arial Narrow"/>
                        </a:rPr>
                        <a:t>);</a:t>
                      </a: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02828" y="692696"/>
            <a:ext cx="727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1867"/>
            <a:ext cx="1279730" cy="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1463</Words>
  <Application>Microsoft Office PowerPoint</Application>
  <PresentationFormat>Экран (4:3)</PresentationFormat>
  <Paragraphs>247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Georgia</vt:lpstr>
      <vt:lpstr>Wingdings</vt:lpstr>
      <vt:lpstr>Тема Office</vt:lpstr>
      <vt:lpstr>О роли исследования в развитии Назарбаев Интеллектуальных школ </vt:lpstr>
      <vt:lpstr>Презентация PowerPoint</vt:lpstr>
      <vt:lpstr> Задачи ПРОВЕДЕНИЯ ИССЛЕДОВАНИЙ   </vt:lpstr>
      <vt:lpstr>Организационная Структура </vt:lpstr>
      <vt:lpstr> Принципы ПРОВЕДЕНИЯ ИССЛЕДОВАНИЙ    </vt:lpstr>
      <vt:lpstr>Этический кодекс  проведения исследований в образовании </vt:lpstr>
      <vt:lpstr> Системы мониторинга   </vt:lpstr>
      <vt:lpstr>Виды исследований  </vt:lpstr>
      <vt:lpstr>Виды исследований в разрезе Категории </vt:lpstr>
      <vt:lpstr>Исследование практики в действии и исследование урока    </vt:lpstr>
      <vt:lpstr>Распространение исследований  </vt:lpstr>
      <vt:lpstr>Презентация PowerPoint</vt:lpstr>
      <vt:lpstr>Исследовательский потенциал АОО </vt:lpstr>
      <vt:lpstr>NIS RESEARCH/ NIS ИССЛЕДОВАНИЕ</vt:lpstr>
      <vt:lpstr>Развитие исследовательской культуры в АОО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Балжан Ерсаханова</dc:creator>
  <cp:lastModifiedBy>admin</cp:lastModifiedBy>
  <cp:revision>445</cp:revision>
  <cp:lastPrinted>2018-06-06T06:09:46Z</cp:lastPrinted>
  <dcterms:created xsi:type="dcterms:W3CDTF">2018-05-24T09:38:26Z</dcterms:created>
  <dcterms:modified xsi:type="dcterms:W3CDTF">2018-08-23T02:51:13Z</dcterms:modified>
</cp:coreProperties>
</file>