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7" r:id="rId2"/>
    <p:sldId id="331" r:id="rId3"/>
    <p:sldId id="333" r:id="rId4"/>
    <p:sldId id="334" r:id="rId5"/>
    <p:sldId id="335" r:id="rId6"/>
    <p:sldId id="332" r:id="rId7"/>
    <p:sldId id="328" r:id="rId8"/>
    <p:sldId id="343" r:id="rId9"/>
    <p:sldId id="315" r:id="rId10"/>
    <p:sldId id="316" r:id="rId11"/>
    <p:sldId id="317" r:id="rId12"/>
    <p:sldId id="299" r:id="rId13"/>
    <p:sldId id="329" r:id="rId14"/>
    <p:sldId id="284" r:id="rId15"/>
    <p:sldId id="282" r:id="rId16"/>
    <p:sldId id="301" r:id="rId17"/>
    <p:sldId id="300" r:id="rId18"/>
    <p:sldId id="285" r:id="rId19"/>
    <p:sldId id="286" r:id="rId20"/>
    <p:sldId id="302" r:id="rId21"/>
    <p:sldId id="303" r:id="rId22"/>
    <p:sldId id="287" r:id="rId23"/>
    <p:sldId id="342" r:id="rId24"/>
    <p:sldId id="341" r:id="rId25"/>
    <p:sldId id="339" r:id="rId26"/>
    <p:sldId id="297" r:id="rId27"/>
    <p:sldId id="318" r:id="rId28"/>
    <p:sldId id="290" r:id="rId29"/>
    <p:sldId id="309" r:id="rId30"/>
    <p:sldId id="305" r:id="rId31"/>
    <p:sldId id="307" r:id="rId32"/>
    <p:sldId id="298" r:id="rId33"/>
    <p:sldId id="308" r:id="rId34"/>
    <p:sldId id="292" r:id="rId35"/>
    <p:sldId id="295" r:id="rId36"/>
    <p:sldId id="311" r:id="rId37"/>
    <p:sldId id="313" r:id="rId38"/>
  </p:sldIdLst>
  <p:sldSz cx="9144000" cy="6858000" type="screen4x3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709" autoAdjust="0"/>
  </p:normalViewPr>
  <p:slideViewPr>
    <p:cSldViewPr>
      <p:cViewPr varScale="1">
        <p:scale>
          <a:sx n="117" d="100"/>
          <a:sy n="117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04D56-F9E9-4A72-A7BB-F771F4F57754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F4CBC275-B4FB-44C4-BF9D-91ED8D8B0BA4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Семья и школа вместе (</a:t>
          </a:r>
          <a:r>
            <a:rPr lang="en-US" sz="1400" dirty="0" smtClean="0"/>
            <a:t>Families and Schools Together</a:t>
          </a:r>
          <a:r>
            <a:rPr lang="ru-RU" sz="1400" dirty="0" smtClean="0"/>
            <a:t> (</a:t>
          </a:r>
          <a:r>
            <a:rPr lang="en-US" sz="1400" dirty="0" smtClean="0"/>
            <a:t>FAST</a:t>
          </a:r>
          <a:r>
            <a:rPr lang="ru-RU" sz="1400" dirty="0" smtClean="0"/>
            <a:t>)) для детей начальной школы и их родителей</a:t>
          </a:r>
          <a:r>
            <a:rPr lang="ru-RU" sz="1400" b="1" dirty="0" smtClean="0"/>
            <a:t>)</a:t>
          </a:r>
        </a:p>
      </dgm:t>
    </dgm:pt>
    <dgm:pt modelId="{059FF3A8-9AAE-4977-B825-D33AC7C89AF9}" type="parTrans" cxnId="{FC79121C-F7B3-4EBF-A6D2-123B48E17978}">
      <dgm:prSet/>
      <dgm:spPr/>
      <dgm:t>
        <a:bodyPr/>
        <a:lstStyle/>
        <a:p>
          <a:endParaRPr lang="it-IT" sz="3400"/>
        </a:p>
      </dgm:t>
    </dgm:pt>
    <dgm:pt modelId="{37A7AC39-65B8-4D19-91F8-2B634EB0FD5B}" type="sibTrans" cxnId="{FC79121C-F7B3-4EBF-A6D2-123B48E17978}">
      <dgm:prSet/>
      <dgm:spPr/>
      <dgm:t>
        <a:bodyPr/>
        <a:lstStyle/>
        <a:p>
          <a:endParaRPr lang="it-IT" sz="3400"/>
        </a:p>
      </dgm:t>
    </dgm:pt>
    <dgm:pt modelId="{8753340E-D2B3-4CB2-A166-22A30DA6E2B2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Крепкая семья (</a:t>
          </a:r>
          <a:r>
            <a:rPr lang="en-US" sz="1400" b="1" dirty="0" smtClean="0">
              <a:latin typeface="Arial" pitchFamily="34" charset="0"/>
              <a:cs typeface="Arial" pitchFamily="34" charset="0"/>
            </a:rPr>
            <a:t>SFP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10-14)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 smtClean="0">
              <a:latin typeface="Arial" pitchFamily="34" charset="0"/>
              <a:cs typeface="Arial" pitchFamily="34" charset="0"/>
            </a:rPr>
            <a:t>для детей среднего возраста и их родителей</a:t>
          </a:r>
          <a:endParaRPr lang="it-IT" sz="1400" b="0" i="0" dirty="0"/>
        </a:p>
      </dgm:t>
    </dgm:pt>
    <dgm:pt modelId="{AD71F957-4FB8-4D0D-8BEA-00ACB79F8B46}" type="parTrans" cxnId="{E9B26D9E-31B2-4392-AB84-FBED7875A522}">
      <dgm:prSet/>
      <dgm:spPr/>
      <dgm:t>
        <a:bodyPr/>
        <a:lstStyle/>
        <a:p>
          <a:endParaRPr lang="it-IT" sz="3400"/>
        </a:p>
      </dgm:t>
    </dgm:pt>
    <dgm:pt modelId="{92C8DE06-FA1C-4A6D-8DE1-C2C8DF3AE6FB}" type="sibTrans" cxnId="{E9B26D9E-31B2-4392-AB84-FBED7875A522}">
      <dgm:prSet/>
      <dgm:spPr/>
      <dgm:t>
        <a:bodyPr/>
        <a:lstStyle/>
        <a:p>
          <a:endParaRPr lang="it-IT" sz="3400"/>
        </a:p>
      </dgm:t>
    </dgm:pt>
    <dgm:pt modelId="{462AEA9C-5BD8-4227-8C7D-22EF671D209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 smtClean="0">
              <a:latin typeface="Arial" pitchFamily="34" charset="0"/>
              <a:cs typeface="Arial" pitchFamily="34" charset="0"/>
            </a:rPr>
            <a:t>Программа превенции суицида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i="0" dirty="0" smtClean="0">
              <a:latin typeface="Arial" pitchFamily="34" charset="0"/>
              <a:cs typeface="Arial" pitchFamily="34" charset="0"/>
            </a:rPr>
            <a:t>для подростков старшего возраста 14-17 лет</a:t>
          </a:r>
          <a:endParaRPr lang="it-IT" sz="1200" b="1" i="0" dirty="0" smtClean="0"/>
        </a:p>
      </dgm:t>
    </dgm:pt>
    <dgm:pt modelId="{714C5271-A6AF-426B-B18E-035A9BB3F9CC}" type="sibTrans" cxnId="{C45EFD46-191D-465A-8D79-76DB33C8FF21}">
      <dgm:prSet/>
      <dgm:spPr/>
      <dgm:t>
        <a:bodyPr/>
        <a:lstStyle/>
        <a:p>
          <a:endParaRPr lang="it-IT" sz="3400"/>
        </a:p>
      </dgm:t>
    </dgm:pt>
    <dgm:pt modelId="{5DBFD26C-4A73-4113-BFE4-A02B156A62BE}" type="parTrans" cxnId="{C45EFD46-191D-465A-8D79-76DB33C8FF21}">
      <dgm:prSet/>
      <dgm:spPr/>
      <dgm:t>
        <a:bodyPr/>
        <a:lstStyle/>
        <a:p>
          <a:endParaRPr lang="it-IT" sz="3400"/>
        </a:p>
      </dgm:t>
    </dgm:pt>
    <dgm:pt modelId="{95A710C7-5484-4CC6-B0DE-DFB85586429B}" type="pres">
      <dgm:prSet presAssocID="{6A404D56-F9E9-4A72-A7BB-F771F4F577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38841E-2F4F-4FAF-9524-CE84EF8FC90D}" type="pres">
      <dgm:prSet presAssocID="{F4CBC275-B4FB-44C4-BF9D-91ED8D8B0BA4}" presName="node" presStyleLbl="node1" presStyleIdx="0" presStyleCnt="3" custLinFactNeighborX="7864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82D0F-EF66-44DC-928C-119C03669ED0}" type="pres">
      <dgm:prSet presAssocID="{37A7AC39-65B8-4D19-91F8-2B634EB0FD5B}" presName="sibTrans" presStyleCnt="0"/>
      <dgm:spPr/>
    </dgm:pt>
    <dgm:pt modelId="{C2CA1181-F648-4F81-A410-D4D30E17667F}" type="pres">
      <dgm:prSet presAssocID="{8753340E-D2B3-4CB2-A166-22A30DA6E2B2}" presName="node" presStyleLbl="node1" presStyleIdx="1" presStyleCnt="3" custLinFactNeighborX="121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42C1E5-4E1A-4D05-A8A2-B1C281253AF8}" type="pres">
      <dgm:prSet presAssocID="{92C8DE06-FA1C-4A6D-8DE1-C2C8DF3AE6FB}" presName="sibTrans" presStyleCnt="0"/>
      <dgm:spPr/>
    </dgm:pt>
    <dgm:pt modelId="{CC5FEF39-8787-46E4-98DD-65AD1753DE79}" type="pres">
      <dgm:prSet presAssocID="{462AEA9C-5BD8-4227-8C7D-22EF671D2098}" presName="node" presStyleLbl="node1" presStyleIdx="2" presStyleCnt="3" custLinFactNeighborX="-145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E1AF76-DE95-4A6E-89B6-B21489A8EDF6}" type="presOf" srcId="{6A404D56-F9E9-4A72-A7BB-F771F4F57754}" destId="{95A710C7-5484-4CC6-B0DE-DFB85586429B}" srcOrd="0" destOrd="0" presId="urn:microsoft.com/office/officeart/2005/8/layout/hList6"/>
    <dgm:cxn modelId="{C45EFD46-191D-465A-8D79-76DB33C8FF21}" srcId="{6A404D56-F9E9-4A72-A7BB-F771F4F57754}" destId="{462AEA9C-5BD8-4227-8C7D-22EF671D2098}" srcOrd="2" destOrd="0" parTransId="{5DBFD26C-4A73-4113-BFE4-A02B156A62BE}" sibTransId="{714C5271-A6AF-426B-B18E-035A9BB3F9CC}"/>
    <dgm:cxn modelId="{FC79121C-F7B3-4EBF-A6D2-123B48E17978}" srcId="{6A404D56-F9E9-4A72-A7BB-F771F4F57754}" destId="{F4CBC275-B4FB-44C4-BF9D-91ED8D8B0BA4}" srcOrd="0" destOrd="0" parTransId="{059FF3A8-9AAE-4977-B825-D33AC7C89AF9}" sibTransId="{37A7AC39-65B8-4D19-91F8-2B634EB0FD5B}"/>
    <dgm:cxn modelId="{12952248-DB05-4953-99B5-57A332C658FE}" type="presOf" srcId="{462AEA9C-5BD8-4227-8C7D-22EF671D2098}" destId="{CC5FEF39-8787-46E4-98DD-65AD1753DE79}" srcOrd="0" destOrd="0" presId="urn:microsoft.com/office/officeart/2005/8/layout/hList6"/>
    <dgm:cxn modelId="{E9B26D9E-31B2-4392-AB84-FBED7875A522}" srcId="{6A404D56-F9E9-4A72-A7BB-F771F4F57754}" destId="{8753340E-D2B3-4CB2-A166-22A30DA6E2B2}" srcOrd="1" destOrd="0" parTransId="{AD71F957-4FB8-4D0D-8BEA-00ACB79F8B46}" sibTransId="{92C8DE06-FA1C-4A6D-8DE1-C2C8DF3AE6FB}"/>
    <dgm:cxn modelId="{A451FC1B-9C84-449B-8C84-C2292E95E4FB}" type="presOf" srcId="{8753340E-D2B3-4CB2-A166-22A30DA6E2B2}" destId="{C2CA1181-F648-4F81-A410-D4D30E17667F}" srcOrd="0" destOrd="0" presId="urn:microsoft.com/office/officeart/2005/8/layout/hList6"/>
    <dgm:cxn modelId="{3860D30C-55B6-4898-84EE-2A1F68A29CD2}" type="presOf" srcId="{F4CBC275-B4FB-44C4-BF9D-91ED8D8B0BA4}" destId="{2B38841E-2F4F-4FAF-9524-CE84EF8FC90D}" srcOrd="0" destOrd="0" presId="urn:microsoft.com/office/officeart/2005/8/layout/hList6"/>
    <dgm:cxn modelId="{01EE6A72-DD41-4686-8A49-C58CA55D1087}" type="presParOf" srcId="{95A710C7-5484-4CC6-B0DE-DFB85586429B}" destId="{2B38841E-2F4F-4FAF-9524-CE84EF8FC90D}" srcOrd="0" destOrd="0" presId="urn:microsoft.com/office/officeart/2005/8/layout/hList6"/>
    <dgm:cxn modelId="{C5A143A3-C112-4E93-BD05-E209129F5134}" type="presParOf" srcId="{95A710C7-5484-4CC6-B0DE-DFB85586429B}" destId="{1D482D0F-EF66-44DC-928C-119C03669ED0}" srcOrd="1" destOrd="0" presId="urn:microsoft.com/office/officeart/2005/8/layout/hList6"/>
    <dgm:cxn modelId="{23A1D6B9-0F46-4914-8CC8-2F47DDEDAB4C}" type="presParOf" srcId="{95A710C7-5484-4CC6-B0DE-DFB85586429B}" destId="{C2CA1181-F648-4F81-A410-D4D30E17667F}" srcOrd="2" destOrd="0" presId="urn:microsoft.com/office/officeart/2005/8/layout/hList6"/>
    <dgm:cxn modelId="{869AB408-BB8D-4951-BCF9-5AE5FDC079F8}" type="presParOf" srcId="{95A710C7-5484-4CC6-B0DE-DFB85586429B}" destId="{1342C1E5-4E1A-4D05-A8A2-B1C281253AF8}" srcOrd="3" destOrd="0" presId="urn:microsoft.com/office/officeart/2005/8/layout/hList6"/>
    <dgm:cxn modelId="{339CDB6F-F253-407D-9A5C-DDF459F4CD91}" type="presParOf" srcId="{95A710C7-5484-4CC6-B0DE-DFB85586429B}" destId="{CC5FEF39-8787-46E4-98DD-65AD1753DE7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04D56-F9E9-4A72-A7BB-F771F4F57754}" type="doc">
      <dgm:prSet loTypeId="urn:microsoft.com/office/officeart/2005/8/layout/hList6" loCatId="list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4CBC275-B4FB-44C4-BF9D-91ED8D8B0BA4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 rot="16200000">
          <a:off x="-615167" y="616243"/>
          <a:ext cx="4031852" cy="2799364"/>
        </a:xfr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Arial Narrow" panose="020B0606020202030204" pitchFamily="34" charset="0"/>
            </a:rPr>
            <a:t>Программа повышения осведомленности подростков</a:t>
          </a:r>
          <a:endParaRPr lang="it-IT" sz="2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59FF3A8-9AAE-4977-B825-D33AC7C89AF9}" type="parTrans" cxnId="{FC79121C-F7B3-4EBF-A6D2-123B48E17978}">
      <dgm:prSet/>
      <dgm:spPr/>
      <dgm:t>
        <a:bodyPr/>
        <a:lstStyle/>
        <a:p>
          <a:endParaRPr lang="it-IT" sz="3400"/>
        </a:p>
      </dgm:t>
    </dgm:pt>
    <dgm:pt modelId="{37A7AC39-65B8-4D19-91F8-2B634EB0FD5B}" type="sibTrans" cxnId="{FC79121C-F7B3-4EBF-A6D2-123B48E17978}">
      <dgm:prSet/>
      <dgm:spPr/>
      <dgm:t>
        <a:bodyPr/>
        <a:lstStyle/>
        <a:p>
          <a:endParaRPr lang="it-IT" sz="3400"/>
        </a:p>
      </dgm:t>
    </dgm:pt>
    <dgm:pt modelId="{8753340E-D2B3-4CB2-A166-22A30DA6E2B2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 rot="16200000">
          <a:off x="2394149" y="616243"/>
          <a:ext cx="4031852" cy="2799364"/>
        </a:xfr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Arial Narrow" panose="020B0606020202030204" pitchFamily="34" charset="0"/>
            </a:rPr>
            <a:t>Обучение персонала школ / колледжей</a:t>
          </a:r>
          <a:endParaRPr lang="it-IT" sz="2400" b="1" dirty="0">
            <a:latin typeface="Arial Narrow" panose="020B0606020202030204" pitchFamily="34" charset="0"/>
          </a:endParaRPr>
        </a:p>
      </dgm:t>
    </dgm:pt>
    <dgm:pt modelId="{AD71F957-4FB8-4D0D-8BEA-00ACB79F8B46}" type="parTrans" cxnId="{E9B26D9E-31B2-4392-AB84-FBED7875A522}">
      <dgm:prSet/>
      <dgm:spPr/>
      <dgm:t>
        <a:bodyPr/>
        <a:lstStyle/>
        <a:p>
          <a:endParaRPr lang="it-IT" sz="3400"/>
        </a:p>
      </dgm:t>
    </dgm:pt>
    <dgm:pt modelId="{92C8DE06-FA1C-4A6D-8DE1-C2C8DF3AE6FB}" type="sibTrans" cxnId="{E9B26D9E-31B2-4392-AB84-FBED7875A522}">
      <dgm:prSet/>
      <dgm:spPr/>
      <dgm:t>
        <a:bodyPr/>
        <a:lstStyle/>
        <a:p>
          <a:endParaRPr lang="it-IT" sz="3400"/>
        </a:p>
      </dgm:t>
    </dgm:pt>
    <dgm:pt modelId="{462AEA9C-5BD8-4227-8C7D-22EF671D209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 rot="16200000">
          <a:off x="5403465" y="616243"/>
          <a:ext cx="4031852" cy="2799364"/>
        </a:xfrm>
        <a:gradFill rotWithShape="1">
          <a:gsLst>
            <a:gs pos="0">
              <a:srgbClr val="4BACC6">
                <a:shade val="51000"/>
                <a:satMod val="130000"/>
              </a:srgbClr>
            </a:gs>
            <a:gs pos="80000">
              <a:srgbClr val="4BACC6">
                <a:shade val="93000"/>
                <a:satMod val="130000"/>
              </a:srgbClr>
            </a:gs>
            <a:gs pos="100000">
              <a:srgbClr val="4BACC6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Выявление учащихся группы высокого риска</a:t>
          </a:r>
          <a:endParaRPr lang="it-IT" sz="2400" b="1" dirty="0">
            <a:latin typeface="Arial Narrow" panose="020B0606020202030204" pitchFamily="34" charset="0"/>
          </a:endParaRPr>
        </a:p>
      </dgm:t>
    </dgm:pt>
    <dgm:pt modelId="{5DBFD26C-4A73-4113-BFE4-A02B156A62BE}" type="parTrans" cxnId="{C45EFD46-191D-465A-8D79-76DB33C8FF21}">
      <dgm:prSet/>
      <dgm:spPr/>
      <dgm:t>
        <a:bodyPr/>
        <a:lstStyle/>
        <a:p>
          <a:endParaRPr lang="it-IT" sz="3400"/>
        </a:p>
      </dgm:t>
    </dgm:pt>
    <dgm:pt modelId="{714C5271-A6AF-426B-B18E-035A9BB3F9CC}" type="sibTrans" cxnId="{C45EFD46-191D-465A-8D79-76DB33C8FF21}">
      <dgm:prSet/>
      <dgm:spPr/>
      <dgm:t>
        <a:bodyPr/>
        <a:lstStyle/>
        <a:p>
          <a:endParaRPr lang="it-IT" sz="3400"/>
        </a:p>
      </dgm:t>
    </dgm:pt>
    <dgm:pt modelId="{95A710C7-5484-4CC6-B0DE-DFB85586429B}" type="pres">
      <dgm:prSet presAssocID="{6A404D56-F9E9-4A72-A7BB-F771F4F577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8841E-2F4F-4FAF-9524-CE84EF8FC90D}" type="pres">
      <dgm:prSet presAssocID="{F4CBC275-B4FB-44C4-BF9D-91ED8D8B0BA4}" presName="node" presStyleLbl="node1" presStyleIdx="0" presStyleCnt="3" custLinFactNeighborX="7204" custLinFactNeighborY="1786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1D482D0F-EF66-44DC-928C-119C03669ED0}" type="pres">
      <dgm:prSet presAssocID="{37A7AC39-65B8-4D19-91F8-2B634EB0FD5B}" presName="sibTrans" presStyleCnt="0"/>
      <dgm:spPr/>
    </dgm:pt>
    <dgm:pt modelId="{C2CA1181-F648-4F81-A410-D4D30E17667F}" type="pres">
      <dgm:prSet presAssocID="{8753340E-D2B3-4CB2-A166-22A30DA6E2B2}" presName="node" presStyleLbl="node1" presStyleIdx="1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  <dgm:pt modelId="{1342C1E5-4E1A-4D05-A8A2-B1C281253AF8}" type="pres">
      <dgm:prSet presAssocID="{92C8DE06-FA1C-4A6D-8DE1-C2C8DF3AE6FB}" presName="sibTrans" presStyleCnt="0"/>
      <dgm:spPr/>
    </dgm:pt>
    <dgm:pt modelId="{CC5FEF39-8787-46E4-98DD-65AD1753DE79}" type="pres">
      <dgm:prSet presAssocID="{462AEA9C-5BD8-4227-8C7D-22EF671D2098}" presName="node" presStyleLbl="node1" presStyleIdx="2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ru-RU"/>
        </a:p>
      </dgm:t>
    </dgm:pt>
  </dgm:ptLst>
  <dgm:cxnLst>
    <dgm:cxn modelId="{C45EFD46-191D-465A-8D79-76DB33C8FF21}" srcId="{6A404D56-F9E9-4A72-A7BB-F771F4F57754}" destId="{462AEA9C-5BD8-4227-8C7D-22EF671D2098}" srcOrd="2" destOrd="0" parTransId="{5DBFD26C-4A73-4113-BFE4-A02B156A62BE}" sibTransId="{714C5271-A6AF-426B-B18E-035A9BB3F9CC}"/>
    <dgm:cxn modelId="{2B89306E-8D5E-4276-9812-2D833620801C}" type="presOf" srcId="{8753340E-D2B3-4CB2-A166-22A30DA6E2B2}" destId="{C2CA1181-F648-4F81-A410-D4D30E17667F}" srcOrd="0" destOrd="0" presId="urn:microsoft.com/office/officeart/2005/8/layout/hList6"/>
    <dgm:cxn modelId="{A44BC488-A5C5-4CC1-8C0D-B19DD97C20A8}" type="presOf" srcId="{6A404D56-F9E9-4A72-A7BB-F771F4F57754}" destId="{95A710C7-5484-4CC6-B0DE-DFB85586429B}" srcOrd="0" destOrd="0" presId="urn:microsoft.com/office/officeart/2005/8/layout/hList6"/>
    <dgm:cxn modelId="{3F01246A-69DC-4822-B881-D2A0FDAA34D1}" type="presOf" srcId="{462AEA9C-5BD8-4227-8C7D-22EF671D2098}" destId="{CC5FEF39-8787-46E4-98DD-65AD1753DE79}" srcOrd="0" destOrd="0" presId="urn:microsoft.com/office/officeart/2005/8/layout/hList6"/>
    <dgm:cxn modelId="{F4EECB26-E37D-4A4F-9B6F-95FBAFDF4E5F}" type="presOf" srcId="{F4CBC275-B4FB-44C4-BF9D-91ED8D8B0BA4}" destId="{2B38841E-2F4F-4FAF-9524-CE84EF8FC90D}" srcOrd="0" destOrd="0" presId="urn:microsoft.com/office/officeart/2005/8/layout/hList6"/>
    <dgm:cxn modelId="{E9B26D9E-31B2-4392-AB84-FBED7875A522}" srcId="{6A404D56-F9E9-4A72-A7BB-F771F4F57754}" destId="{8753340E-D2B3-4CB2-A166-22A30DA6E2B2}" srcOrd="1" destOrd="0" parTransId="{AD71F957-4FB8-4D0D-8BEA-00ACB79F8B46}" sibTransId="{92C8DE06-FA1C-4A6D-8DE1-C2C8DF3AE6FB}"/>
    <dgm:cxn modelId="{FC79121C-F7B3-4EBF-A6D2-123B48E17978}" srcId="{6A404D56-F9E9-4A72-A7BB-F771F4F57754}" destId="{F4CBC275-B4FB-44C4-BF9D-91ED8D8B0BA4}" srcOrd="0" destOrd="0" parTransId="{059FF3A8-9AAE-4977-B825-D33AC7C89AF9}" sibTransId="{37A7AC39-65B8-4D19-91F8-2B634EB0FD5B}"/>
    <dgm:cxn modelId="{37BAE0C8-4D54-4E67-BC96-DB771784FB66}" type="presParOf" srcId="{95A710C7-5484-4CC6-B0DE-DFB85586429B}" destId="{2B38841E-2F4F-4FAF-9524-CE84EF8FC90D}" srcOrd="0" destOrd="0" presId="urn:microsoft.com/office/officeart/2005/8/layout/hList6"/>
    <dgm:cxn modelId="{6D29B5EB-A1C5-495B-8C34-D7075B45CE7F}" type="presParOf" srcId="{95A710C7-5484-4CC6-B0DE-DFB85586429B}" destId="{1D482D0F-EF66-44DC-928C-119C03669ED0}" srcOrd="1" destOrd="0" presId="urn:microsoft.com/office/officeart/2005/8/layout/hList6"/>
    <dgm:cxn modelId="{F2D560D3-3322-4BCD-AF45-55F8BAD0FC7F}" type="presParOf" srcId="{95A710C7-5484-4CC6-B0DE-DFB85586429B}" destId="{C2CA1181-F648-4F81-A410-D4D30E17667F}" srcOrd="2" destOrd="0" presId="urn:microsoft.com/office/officeart/2005/8/layout/hList6"/>
    <dgm:cxn modelId="{A8149AAB-15B1-4662-BDB2-D911AFDE7B19}" type="presParOf" srcId="{95A710C7-5484-4CC6-B0DE-DFB85586429B}" destId="{1342C1E5-4E1A-4D05-A8A2-B1C281253AF8}" srcOrd="3" destOrd="0" presId="urn:microsoft.com/office/officeart/2005/8/layout/hList6"/>
    <dgm:cxn modelId="{577A54AA-2106-4F9A-9B66-B152A3880101}" type="presParOf" srcId="{95A710C7-5484-4CC6-B0DE-DFB85586429B}" destId="{CC5FEF39-8787-46E4-98DD-65AD1753DE7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0466D8-B735-4E2C-BD28-53E727ACCF33}" type="doc">
      <dgm:prSet loTypeId="urn:microsoft.com/office/officeart/2005/8/layout/radial6" loCatId="cycle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it-IT"/>
        </a:p>
      </dgm:t>
    </dgm:pt>
    <dgm:pt modelId="{5C0B7E38-8B49-4516-BDD4-19A0AB7AF1D4}">
      <dgm:prSet phldrT="[Text]" custT="1"/>
      <dgm:spPr/>
      <dgm:t>
        <a:bodyPr/>
        <a:lstStyle/>
        <a:p>
          <a:r>
            <a:rPr lang="ru-RU" sz="1800" b="1" dirty="0" smtClean="0"/>
            <a:t>Участие подростков</a:t>
          </a:r>
          <a:endParaRPr lang="it-IT" sz="1800" b="1" dirty="0"/>
        </a:p>
      </dgm:t>
    </dgm:pt>
    <dgm:pt modelId="{6261BB46-06BC-43A5-9C11-A2B047937EDC}" type="parTrans" cxnId="{AAE7FE80-BA32-44D3-86E8-939A7995AA06}">
      <dgm:prSet/>
      <dgm:spPr/>
      <dgm:t>
        <a:bodyPr/>
        <a:lstStyle/>
        <a:p>
          <a:endParaRPr lang="it-IT" sz="2000" b="1"/>
        </a:p>
      </dgm:t>
    </dgm:pt>
    <dgm:pt modelId="{647A46EE-5C46-4DD3-8666-8C23A7E795CB}" type="sibTrans" cxnId="{AAE7FE80-BA32-44D3-86E8-939A7995AA06}">
      <dgm:prSet/>
      <dgm:spPr/>
      <dgm:t>
        <a:bodyPr/>
        <a:lstStyle/>
        <a:p>
          <a:endParaRPr lang="it-IT" sz="2000" b="1"/>
        </a:p>
      </dgm:t>
    </dgm:pt>
    <dgm:pt modelId="{2DD8FAEA-03CB-4AFE-8585-498EC9598D65}">
      <dgm:prSet phldrT="[Text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Брошюра</a:t>
          </a:r>
          <a:endParaRPr lang="it-IT" sz="2400" b="1" dirty="0">
            <a:latin typeface="Arial Narrow" panose="020B0606020202030204" pitchFamily="34" charset="0"/>
          </a:endParaRPr>
        </a:p>
      </dgm:t>
    </dgm:pt>
    <dgm:pt modelId="{A5FF7901-1EFA-40F9-BEA7-0C83D05A8949}" type="parTrans" cxnId="{09C83BE7-F95C-4D93-A88C-FB2F3FB34123}">
      <dgm:prSet/>
      <dgm:spPr/>
      <dgm:t>
        <a:bodyPr/>
        <a:lstStyle/>
        <a:p>
          <a:endParaRPr lang="it-IT" sz="2000" b="1"/>
        </a:p>
      </dgm:t>
    </dgm:pt>
    <dgm:pt modelId="{15E97D2B-C90D-4455-A5AD-D980F57527A8}" type="sibTrans" cxnId="{09C83BE7-F95C-4D93-A88C-FB2F3FB34123}">
      <dgm:prSet/>
      <dgm:spPr/>
      <dgm:t>
        <a:bodyPr/>
        <a:lstStyle/>
        <a:p>
          <a:endParaRPr lang="it-IT" sz="2000" b="1"/>
        </a:p>
      </dgm:t>
    </dgm:pt>
    <dgm:pt modelId="{51831E01-B7B1-4D7C-8F3F-95A85A1D775F}">
      <dgm:prSet phldrT="[Text]" custT="1"/>
      <dgm:spPr/>
      <dgm:t>
        <a:bodyPr/>
        <a:lstStyle/>
        <a:p>
          <a:r>
            <a:rPr lang="ru-RU" sz="1600" b="1" dirty="0" smtClean="0"/>
            <a:t>Плакаты</a:t>
          </a:r>
          <a:endParaRPr lang="it-IT" sz="1600" b="1" dirty="0"/>
        </a:p>
      </dgm:t>
    </dgm:pt>
    <dgm:pt modelId="{EFF7E7A5-6B39-4C9D-A9E4-17EC06ECD9E0}" type="parTrans" cxnId="{F4F6CF46-35A6-47F9-873B-64C2BD52A36A}">
      <dgm:prSet/>
      <dgm:spPr/>
      <dgm:t>
        <a:bodyPr/>
        <a:lstStyle/>
        <a:p>
          <a:endParaRPr lang="it-IT" sz="2000" b="1"/>
        </a:p>
      </dgm:t>
    </dgm:pt>
    <dgm:pt modelId="{B6E41167-A9CF-4AD3-A971-A9544B72B774}" type="sibTrans" cxnId="{F4F6CF46-35A6-47F9-873B-64C2BD52A36A}">
      <dgm:prSet/>
      <dgm:spPr/>
      <dgm:t>
        <a:bodyPr/>
        <a:lstStyle/>
        <a:p>
          <a:endParaRPr lang="it-IT" sz="2000" b="1"/>
        </a:p>
      </dgm:t>
    </dgm:pt>
    <dgm:pt modelId="{4A3B1977-AD99-44A5-8196-C998B18EEC94}">
      <dgm:prSet phldrT="[Text]" custT="1"/>
      <dgm:spPr/>
      <dgm:t>
        <a:bodyPr/>
        <a:lstStyle/>
        <a:p>
          <a:r>
            <a:rPr lang="ru-RU" sz="2000" b="1" dirty="0" smtClean="0"/>
            <a:t>Лекции</a:t>
          </a:r>
          <a:endParaRPr lang="it-IT" sz="2000" b="1" dirty="0"/>
        </a:p>
      </dgm:t>
    </dgm:pt>
    <dgm:pt modelId="{FC8C9143-FE8A-40DB-B8DE-86D3038489C8}" type="parTrans" cxnId="{F308CB54-9207-424A-A14A-2564BAE2375E}">
      <dgm:prSet/>
      <dgm:spPr/>
      <dgm:t>
        <a:bodyPr/>
        <a:lstStyle/>
        <a:p>
          <a:endParaRPr lang="it-IT" sz="2000" b="1"/>
        </a:p>
      </dgm:t>
    </dgm:pt>
    <dgm:pt modelId="{1E420DD8-C2E3-48F7-9C8C-FE9CBE91F004}" type="sibTrans" cxnId="{F308CB54-9207-424A-A14A-2564BAE2375E}">
      <dgm:prSet/>
      <dgm:spPr/>
      <dgm:t>
        <a:bodyPr/>
        <a:lstStyle/>
        <a:p>
          <a:endParaRPr lang="it-IT" sz="2000" b="1"/>
        </a:p>
      </dgm:t>
    </dgm:pt>
    <dgm:pt modelId="{E9F027A6-9A0F-4C66-9AE0-DF89EE50097D}" type="pres">
      <dgm:prSet presAssocID="{0F0466D8-B735-4E2C-BD28-53E727ACCF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FE1A05-5220-434D-BB26-66C41350664D}" type="pres">
      <dgm:prSet presAssocID="{5C0B7E38-8B49-4516-BDD4-19A0AB7AF1D4}" presName="centerShape" presStyleLbl="node0" presStyleIdx="0" presStyleCnt="1" custScaleX="110161" custScaleY="110161"/>
      <dgm:spPr/>
      <dgm:t>
        <a:bodyPr/>
        <a:lstStyle/>
        <a:p>
          <a:endParaRPr lang="it-IT"/>
        </a:p>
      </dgm:t>
    </dgm:pt>
    <dgm:pt modelId="{879C70E6-0E22-497D-9567-30E15C7F0000}" type="pres">
      <dgm:prSet presAssocID="{2DD8FAEA-03CB-4AFE-8585-498EC9598D65}" presName="node" presStyleLbl="node1" presStyleIdx="0" presStyleCnt="3" custScaleX="116095" custScaleY="116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541FF3-09F9-467C-BBD8-82589899933F}" type="pres">
      <dgm:prSet presAssocID="{2DD8FAEA-03CB-4AFE-8585-498EC9598D65}" presName="dummy" presStyleCnt="0"/>
      <dgm:spPr/>
    </dgm:pt>
    <dgm:pt modelId="{2859DAC3-C1AD-4C15-84CE-80ED4A70C7D4}" type="pres">
      <dgm:prSet presAssocID="{15E97D2B-C90D-4455-A5AD-D980F57527A8}" presName="sibTrans" presStyleLbl="sibTrans2D1" presStyleIdx="0" presStyleCnt="3"/>
      <dgm:spPr/>
      <dgm:t>
        <a:bodyPr/>
        <a:lstStyle/>
        <a:p>
          <a:endParaRPr lang="it-IT"/>
        </a:p>
      </dgm:t>
    </dgm:pt>
    <dgm:pt modelId="{2CA32D32-4FBF-46E0-801D-498C86126CD8}" type="pres">
      <dgm:prSet presAssocID="{51831E01-B7B1-4D7C-8F3F-95A85A1D775F}" presName="node" presStyleLbl="node1" presStyleIdx="1" presStyleCnt="3" custScaleX="116095" custScaleY="116095" custRadScaleRad="98365" custRadScaleInc="25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02B36-B75E-4838-A350-48E27ABCA1CB}" type="pres">
      <dgm:prSet presAssocID="{51831E01-B7B1-4D7C-8F3F-95A85A1D775F}" presName="dummy" presStyleCnt="0"/>
      <dgm:spPr/>
    </dgm:pt>
    <dgm:pt modelId="{558E740E-5409-4FDE-B6AA-E525632A7F11}" type="pres">
      <dgm:prSet presAssocID="{B6E41167-A9CF-4AD3-A971-A9544B72B774}" presName="sibTrans" presStyleLbl="sibTrans2D1" presStyleIdx="1" presStyleCnt="3"/>
      <dgm:spPr/>
      <dgm:t>
        <a:bodyPr/>
        <a:lstStyle/>
        <a:p>
          <a:endParaRPr lang="it-IT"/>
        </a:p>
      </dgm:t>
    </dgm:pt>
    <dgm:pt modelId="{DD814ED4-C617-4800-98E9-D72114FD689F}" type="pres">
      <dgm:prSet presAssocID="{4A3B1977-AD99-44A5-8196-C998B18EEC94}" presName="node" presStyleLbl="node1" presStyleIdx="2" presStyleCnt="3" custScaleX="116095" custScaleY="116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A12E7A-8FCC-453F-A91F-236B26C1B4B2}" type="pres">
      <dgm:prSet presAssocID="{4A3B1977-AD99-44A5-8196-C998B18EEC94}" presName="dummy" presStyleCnt="0"/>
      <dgm:spPr/>
    </dgm:pt>
    <dgm:pt modelId="{483D15B0-808A-4E6D-A605-F34723752BDC}" type="pres">
      <dgm:prSet presAssocID="{1E420DD8-C2E3-48F7-9C8C-FE9CBE91F004}" presName="sibTrans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AAE7FE80-BA32-44D3-86E8-939A7995AA06}" srcId="{0F0466D8-B735-4E2C-BD28-53E727ACCF33}" destId="{5C0B7E38-8B49-4516-BDD4-19A0AB7AF1D4}" srcOrd="0" destOrd="0" parTransId="{6261BB46-06BC-43A5-9C11-A2B047937EDC}" sibTransId="{647A46EE-5C46-4DD3-8666-8C23A7E795CB}"/>
    <dgm:cxn modelId="{F308CB54-9207-424A-A14A-2564BAE2375E}" srcId="{5C0B7E38-8B49-4516-BDD4-19A0AB7AF1D4}" destId="{4A3B1977-AD99-44A5-8196-C998B18EEC94}" srcOrd="2" destOrd="0" parTransId="{FC8C9143-FE8A-40DB-B8DE-86D3038489C8}" sibTransId="{1E420DD8-C2E3-48F7-9C8C-FE9CBE91F004}"/>
    <dgm:cxn modelId="{ED0F18AD-D649-4598-A959-DEC693464250}" type="presOf" srcId="{51831E01-B7B1-4D7C-8F3F-95A85A1D775F}" destId="{2CA32D32-4FBF-46E0-801D-498C86126CD8}" srcOrd="0" destOrd="0" presId="urn:microsoft.com/office/officeart/2005/8/layout/radial6"/>
    <dgm:cxn modelId="{3993BD02-2094-485A-BD60-CB07EBDDF35D}" type="presOf" srcId="{1E420DD8-C2E3-48F7-9C8C-FE9CBE91F004}" destId="{483D15B0-808A-4E6D-A605-F34723752BDC}" srcOrd="0" destOrd="0" presId="urn:microsoft.com/office/officeart/2005/8/layout/radial6"/>
    <dgm:cxn modelId="{2690356A-897E-4F47-9BB2-DF89791513EA}" type="presOf" srcId="{B6E41167-A9CF-4AD3-A971-A9544B72B774}" destId="{558E740E-5409-4FDE-B6AA-E525632A7F11}" srcOrd="0" destOrd="0" presId="urn:microsoft.com/office/officeart/2005/8/layout/radial6"/>
    <dgm:cxn modelId="{8115A1D5-208C-45C2-B20D-1CF9F6FDCE4A}" type="presOf" srcId="{4A3B1977-AD99-44A5-8196-C998B18EEC94}" destId="{DD814ED4-C617-4800-98E9-D72114FD689F}" srcOrd="0" destOrd="0" presId="urn:microsoft.com/office/officeart/2005/8/layout/radial6"/>
    <dgm:cxn modelId="{F4F6CF46-35A6-47F9-873B-64C2BD52A36A}" srcId="{5C0B7E38-8B49-4516-BDD4-19A0AB7AF1D4}" destId="{51831E01-B7B1-4D7C-8F3F-95A85A1D775F}" srcOrd="1" destOrd="0" parTransId="{EFF7E7A5-6B39-4C9D-A9E4-17EC06ECD9E0}" sibTransId="{B6E41167-A9CF-4AD3-A971-A9544B72B774}"/>
    <dgm:cxn modelId="{273807D4-DC69-4A4E-9E27-1A58E6C92F51}" type="presOf" srcId="{5C0B7E38-8B49-4516-BDD4-19A0AB7AF1D4}" destId="{29FE1A05-5220-434D-BB26-66C41350664D}" srcOrd="0" destOrd="0" presId="urn:microsoft.com/office/officeart/2005/8/layout/radial6"/>
    <dgm:cxn modelId="{09C83BE7-F95C-4D93-A88C-FB2F3FB34123}" srcId="{5C0B7E38-8B49-4516-BDD4-19A0AB7AF1D4}" destId="{2DD8FAEA-03CB-4AFE-8585-498EC9598D65}" srcOrd="0" destOrd="0" parTransId="{A5FF7901-1EFA-40F9-BEA7-0C83D05A8949}" sibTransId="{15E97D2B-C90D-4455-A5AD-D980F57527A8}"/>
    <dgm:cxn modelId="{BBE55126-B80D-4D21-A8CD-C74DCED5CB5B}" type="presOf" srcId="{0F0466D8-B735-4E2C-BD28-53E727ACCF33}" destId="{E9F027A6-9A0F-4C66-9AE0-DF89EE50097D}" srcOrd="0" destOrd="0" presId="urn:microsoft.com/office/officeart/2005/8/layout/radial6"/>
    <dgm:cxn modelId="{DFD7F6A0-3A07-4D05-A8A0-C7F390ECED5B}" type="presOf" srcId="{2DD8FAEA-03CB-4AFE-8585-498EC9598D65}" destId="{879C70E6-0E22-497D-9567-30E15C7F0000}" srcOrd="0" destOrd="0" presId="urn:microsoft.com/office/officeart/2005/8/layout/radial6"/>
    <dgm:cxn modelId="{2D398283-2F02-4381-8400-62EC076BECD4}" type="presOf" srcId="{15E97D2B-C90D-4455-A5AD-D980F57527A8}" destId="{2859DAC3-C1AD-4C15-84CE-80ED4A70C7D4}" srcOrd="0" destOrd="0" presId="urn:microsoft.com/office/officeart/2005/8/layout/radial6"/>
    <dgm:cxn modelId="{ABBE788A-0E2F-40F8-BC09-2D395E25F8FD}" type="presParOf" srcId="{E9F027A6-9A0F-4C66-9AE0-DF89EE50097D}" destId="{29FE1A05-5220-434D-BB26-66C41350664D}" srcOrd="0" destOrd="0" presId="urn:microsoft.com/office/officeart/2005/8/layout/radial6"/>
    <dgm:cxn modelId="{93915FB5-6F5B-4B82-A611-B5465E39D999}" type="presParOf" srcId="{E9F027A6-9A0F-4C66-9AE0-DF89EE50097D}" destId="{879C70E6-0E22-497D-9567-30E15C7F0000}" srcOrd="1" destOrd="0" presId="urn:microsoft.com/office/officeart/2005/8/layout/radial6"/>
    <dgm:cxn modelId="{E731CCD4-2294-400A-9067-728ABBE36AE7}" type="presParOf" srcId="{E9F027A6-9A0F-4C66-9AE0-DF89EE50097D}" destId="{6F541FF3-09F9-467C-BBD8-82589899933F}" srcOrd="2" destOrd="0" presId="urn:microsoft.com/office/officeart/2005/8/layout/radial6"/>
    <dgm:cxn modelId="{BB7474CB-7AF9-4248-9471-7A7F005BEE18}" type="presParOf" srcId="{E9F027A6-9A0F-4C66-9AE0-DF89EE50097D}" destId="{2859DAC3-C1AD-4C15-84CE-80ED4A70C7D4}" srcOrd="3" destOrd="0" presId="urn:microsoft.com/office/officeart/2005/8/layout/radial6"/>
    <dgm:cxn modelId="{D72FB29B-7637-46C8-862C-DF4C47D30668}" type="presParOf" srcId="{E9F027A6-9A0F-4C66-9AE0-DF89EE50097D}" destId="{2CA32D32-4FBF-46E0-801D-498C86126CD8}" srcOrd="4" destOrd="0" presId="urn:microsoft.com/office/officeart/2005/8/layout/radial6"/>
    <dgm:cxn modelId="{2B81B113-48D1-45C6-81E9-B64D6B17F0E5}" type="presParOf" srcId="{E9F027A6-9A0F-4C66-9AE0-DF89EE50097D}" destId="{A8002B36-B75E-4838-A350-48E27ABCA1CB}" srcOrd="5" destOrd="0" presId="urn:microsoft.com/office/officeart/2005/8/layout/radial6"/>
    <dgm:cxn modelId="{830012DE-1DE9-4311-8CE0-90DB8414FA96}" type="presParOf" srcId="{E9F027A6-9A0F-4C66-9AE0-DF89EE50097D}" destId="{558E740E-5409-4FDE-B6AA-E525632A7F11}" srcOrd="6" destOrd="0" presId="urn:microsoft.com/office/officeart/2005/8/layout/radial6"/>
    <dgm:cxn modelId="{1612D1A9-B7F7-4FE7-B651-AEC26013B353}" type="presParOf" srcId="{E9F027A6-9A0F-4C66-9AE0-DF89EE50097D}" destId="{DD814ED4-C617-4800-98E9-D72114FD689F}" srcOrd="7" destOrd="0" presId="urn:microsoft.com/office/officeart/2005/8/layout/radial6"/>
    <dgm:cxn modelId="{2E616557-06CF-4FB3-8274-2B08049DBA82}" type="presParOf" srcId="{E9F027A6-9A0F-4C66-9AE0-DF89EE50097D}" destId="{50A12E7A-8FCC-453F-A91F-236B26C1B4B2}" srcOrd="8" destOrd="0" presId="urn:microsoft.com/office/officeart/2005/8/layout/radial6"/>
    <dgm:cxn modelId="{70271FD7-1A9C-456C-B382-EF1D9100A531}" type="presParOf" srcId="{E9F027A6-9A0F-4C66-9AE0-DF89EE50097D}" destId="{483D15B0-808A-4E6D-A605-F34723752BD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8841E-2F4F-4FAF-9524-CE84EF8FC90D}">
      <dsp:nvSpPr>
        <dsp:cNvPr id="0" name=""/>
        <dsp:cNvSpPr/>
      </dsp:nvSpPr>
      <dsp:spPr>
        <a:xfrm rot="16200000">
          <a:off x="49117" y="-31530"/>
          <a:ext cx="2736304" cy="2799364"/>
        </a:xfrm>
        <a:prstGeom prst="flowChartManualOperation">
          <a:avLst/>
        </a:prstGeom>
        <a:solidFill>
          <a:schemeClr val="accent4">
            <a:tint val="95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shade val="70000"/>
              <a:satMod val="105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Семья и школа вместе (</a:t>
          </a:r>
          <a:r>
            <a:rPr lang="en-US" sz="1400" kern="1200" dirty="0" smtClean="0"/>
            <a:t>Families and Schools Together</a:t>
          </a:r>
          <a:r>
            <a:rPr lang="ru-RU" sz="1400" kern="1200" dirty="0" smtClean="0"/>
            <a:t> (</a:t>
          </a:r>
          <a:r>
            <a:rPr lang="en-US" sz="1400" kern="1200" dirty="0" smtClean="0"/>
            <a:t>FAST</a:t>
          </a:r>
          <a:r>
            <a:rPr lang="ru-RU" sz="1400" kern="1200" dirty="0" smtClean="0"/>
            <a:t>)) для детей начальной школы и их родителей</a:t>
          </a:r>
          <a:r>
            <a:rPr lang="ru-RU" sz="1400" b="1" kern="1200" dirty="0" smtClean="0"/>
            <a:t>)</a:t>
          </a:r>
        </a:p>
      </dsp:txBody>
      <dsp:txXfrm rot="5400000">
        <a:off x="17587" y="547261"/>
        <a:ext cx="2799364" cy="1641782"/>
      </dsp:txXfrm>
    </dsp:sp>
    <dsp:sp modelId="{C2CA1181-F648-4F81-A410-D4D30E17667F}">
      <dsp:nvSpPr>
        <dsp:cNvPr id="0" name=""/>
        <dsp:cNvSpPr/>
      </dsp:nvSpPr>
      <dsp:spPr>
        <a:xfrm rot="16200000">
          <a:off x="3067417" y="-31530"/>
          <a:ext cx="2736304" cy="2799364"/>
        </a:xfrm>
        <a:prstGeom prst="flowChartManualOperation">
          <a:avLst/>
        </a:prstGeom>
        <a:solidFill>
          <a:schemeClr val="accent6">
            <a:tint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Крепкая семья (</a:t>
          </a: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SFP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10-14)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 smtClean="0">
              <a:latin typeface="Arial" pitchFamily="34" charset="0"/>
              <a:cs typeface="Arial" pitchFamily="34" charset="0"/>
            </a:rPr>
            <a:t>для детей среднего возраста и их родителей</a:t>
          </a:r>
          <a:endParaRPr lang="it-IT" sz="1400" b="0" i="0" kern="1200" dirty="0"/>
        </a:p>
      </dsp:txBody>
      <dsp:txXfrm rot="5400000">
        <a:off x="3035887" y="547261"/>
        <a:ext cx="2799364" cy="1641782"/>
      </dsp:txXfrm>
    </dsp:sp>
    <dsp:sp modelId="{CC5FEF39-8787-46E4-98DD-65AD1753DE79}">
      <dsp:nvSpPr>
        <dsp:cNvPr id="0" name=""/>
        <dsp:cNvSpPr/>
      </dsp:nvSpPr>
      <dsp:spPr>
        <a:xfrm rot="16200000">
          <a:off x="6020657" y="-31530"/>
          <a:ext cx="2736304" cy="2799364"/>
        </a:xfrm>
        <a:prstGeom prst="flowChartManualOperation">
          <a:avLst/>
        </a:prstGeom>
        <a:solidFill>
          <a:schemeClr val="accent5">
            <a:tint val="9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shade val="70000"/>
              <a:satMod val="105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Программа превенции суицида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i="0" kern="1200" dirty="0" smtClean="0">
              <a:latin typeface="Arial" pitchFamily="34" charset="0"/>
              <a:cs typeface="Arial" pitchFamily="34" charset="0"/>
            </a:rPr>
            <a:t>для подростков старшего возраста 14-17 лет</a:t>
          </a:r>
          <a:endParaRPr lang="it-IT" sz="1200" b="1" i="0" kern="1200" dirty="0" smtClean="0"/>
        </a:p>
      </dsp:txBody>
      <dsp:txXfrm rot="5400000">
        <a:off x="5989127" y="547261"/>
        <a:ext cx="2799364" cy="1641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6CA-6C5D-4B4B-9FFC-CD7ABDD99725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A352F-3AFC-4785-B4A9-B40EF089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D7BD-4D67-47B0-865B-9168CFE139B2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9196D-D9D0-4B3E-8692-654CD1835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C4C732-CEED-4EC9-A650-F4852BE797DF}" type="slidenum">
              <a:rPr lang="it-IT" altLang="en-US">
                <a:cs typeface="Arial" pitchFamily="34" charset="0"/>
              </a:rPr>
              <a:pPr/>
              <a:t>12</a:t>
            </a:fld>
            <a:endParaRPr lang="it-IT" alt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5A6B10-EF5E-4A52-A038-0F2DF25FA750}" type="slidenum">
              <a:rPr lang="it-IT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23</a:t>
            </a:fld>
            <a:endParaRPr lang="it-IT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Times" panose="02020603050405020304" pitchFamily="18" charset="0"/>
              </a:rPr>
              <a:t>Раздатка будет к обеду</a:t>
            </a:r>
            <a:endParaRPr lang="it-IT" altLang="en-US" smtClean="0">
              <a:latin typeface="Times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F5820EF-B1C4-45C6-9947-1B04E8977137}" type="slidenum">
              <a:rPr lang="it-IT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it-IT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booklet and the posters contain age-appropriate information describing the topics of the programme and information about where to seek help in case of need, so functioning as a reference for the participants.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booklet will be given to the adolescents during the first workshop and they will keep it.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69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posters reassuming booklet’s information about mental health to be placed on the wall of each classroom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posters will be on the wall of each classroom where the programme will be delivered and will remain there for the whole duration of the programme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255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848F-F9B1-4BC1-ACC3-B0D141E7FB31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19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CA366D4-0240-44D6-826F-79C2F9F56504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4C8EBC-FAC5-49FB-8954-B84CC513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emf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emf"/><Relationship Id="rId10" Type="http://schemas.microsoft.com/office/2007/relationships/diagramDrawing" Target="../diagrams/drawing3.xml"/><Relationship Id="rId4" Type="http://schemas.openxmlformats.org/officeDocument/2006/relationships/image" Target="../media/image9.emf"/><Relationship Id="rId9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02624" cy="27363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рограммы, укрепляющие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жизнестойкость детей и подростков в семье и школе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285720" y="357166"/>
            <a:ext cx="8572560" cy="91159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0" tIns="152400" rIns="152400" bIns="152400" anchor="ctr"/>
          <a:lstStyle/>
          <a:p>
            <a:pPr lvl="0" algn="ctr"/>
            <a:r>
              <a:rPr lang="ru-RU" sz="2100" b="1" dirty="0">
                <a:solidFill>
                  <a:prstClr val="black"/>
                </a:solidFill>
                <a:latin typeface="+mj-lt"/>
              </a:rPr>
              <a:t>Августовская конференция </a:t>
            </a:r>
          </a:p>
          <a:p>
            <a:pPr lvl="0" algn="ctr"/>
            <a:r>
              <a:rPr lang="ru-RU" sz="2100" b="1" dirty="0">
                <a:solidFill>
                  <a:prstClr val="black"/>
                </a:solidFill>
                <a:latin typeface="+mj-lt"/>
              </a:rPr>
              <a:t>«Целостное развитие ребенка: благоприятная среда в школе, семье и обществе»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55776" y="5373216"/>
            <a:ext cx="6588224" cy="1354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899592" y="5085184"/>
            <a:ext cx="7672937" cy="129614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0" tIns="152400" rIns="152400" bIns="152400" anchor="ctr"/>
          <a:lstStyle/>
          <a:p>
            <a:pPr algn="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Аманова  Ж.Ш.– старший менеджер Департамента корпоративной коммуникации.</a:t>
            </a:r>
          </a:p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b="1" dirty="0" smtClean="0">
              <a:solidFill>
                <a:schemeClr val="tx1"/>
              </a:solidFill>
              <a:cs typeface="Arial" charset="0"/>
            </a:endParaRPr>
          </a:p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Астана 2018</a:t>
            </a:r>
            <a:endParaRPr lang="ru-RU" sz="1600" b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Программа «Крепкая семья» для детей </a:t>
            </a:r>
            <a:r>
              <a:rPr lang="uz-Latn-UZ" sz="2400" b="1" dirty="0">
                <a:solidFill>
                  <a:schemeClr val="tx1"/>
                </a:solidFill>
              </a:rPr>
              <a:t>10-14 </a:t>
            </a:r>
            <a:r>
              <a:rPr lang="ru-RU" sz="2400" b="1" dirty="0">
                <a:solidFill>
                  <a:schemeClr val="tx1"/>
                </a:solidFill>
              </a:rPr>
              <a:t>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ru-RU" sz="2400" dirty="0" smtClean="0"/>
              <a:t>Программа «Крепкая семья» для детей </a:t>
            </a:r>
            <a:r>
              <a:rPr lang="uz-Latn-UZ" sz="2400" dirty="0" smtClean="0"/>
              <a:t>10-14 </a:t>
            </a:r>
            <a:r>
              <a:rPr lang="ru-RU" sz="2400" dirty="0" smtClean="0"/>
              <a:t>лет </a:t>
            </a:r>
            <a:r>
              <a:rPr lang="uz-Latn-UZ" sz="2400" dirty="0" smtClean="0"/>
              <a:t>(</a:t>
            </a:r>
            <a:r>
              <a:rPr lang="ru-RU" sz="2400" dirty="0" smtClean="0"/>
              <a:t>Великоб</a:t>
            </a:r>
            <a:r>
              <a:rPr lang="uz-Latn-UZ" sz="2400" dirty="0" smtClean="0"/>
              <a:t>ритания)</a:t>
            </a:r>
            <a:r>
              <a:rPr lang="ru-RU" sz="2400" dirty="0" smtClean="0"/>
              <a:t> была создана Школой здоровья и социального благополучия при университете</a:t>
            </a:r>
            <a:r>
              <a:rPr lang="uz-Latn-UZ" sz="2400" dirty="0" smtClean="0"/>
              <a:t> Оксфорд Брукс</a:t>
            </a:r>
            <a:r>
              <a:rPr lang="ru-RU" sz="2400" dirty="0" smtClean="0"/>
              <a:t>, Великоб</a:t>
            </a:r>
            <a:r>
              <a:rPr lang="uz-Latn-UZ" sz="2400" dirty="0" smtClean="0"/>
              <a:t>ритания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При поддержке </a:t>
            </a:r>
            <a:r>
              <a:rPr lang="en-US" sz="2400" dirty="0" smtClean="0"/>
              <a:t>UNODC</a:t>
            </a:r>
            <a:r>
              <a:rPr lang="ru-RU" sz="2400" dirty="0" smtClean="0"/>
              <a:t> (Управление Организации Объединенных Наций по наркотикам и преступности)</a:t>
            </a:r>
            <a:r>
              <a:rPr lang="uz-Cyrl-UZ" sz="2400" dirty="0" smtClean="0"/>
              <a:t> в Казахстане подготовку тренеров по программе</a:t>
            </a:r>
            <a:r>
              <a:rPr lang="ru-RU" sz="2400" i="1" dirty="0" smtClean="0"/>
              <a:t> </a:t>
            </a:r>
            <a:r>
              <a:rPr lang="ru-RU" sz="2400" dirty="0" smtClean="0"/>
              <a:t>«Крепкая семья»</a:t>
            </a:r>
            <a:r>
              <a:rPr lang="uz-Cyrl-UZ" sz="2400" dirty="0" smtClean="0"/>
              <a:t> проводили:   Дебби Ален, доктор философии, старший преподаватель университета Оксфорд Брукс,   Линдси Кумбс, старший преподаватель университета Оксфорд Брукс.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внедрение и адаптация программы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Крепкая семья (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SFP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10-14)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среднего возраста и их родителей в РК проходило в городе Павлодар в 5-и школах  в 2016-2018г.</a:t>
            </a:r>
          </a:p>
          <a:p>
            <a:pPr lvl="0">
              <a:lnSpc>
                <a:spcPct val="9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программы переведены и адаптированы на казахский язык.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z-Cyrl-UZ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lvl="0">
              <a:lnSpc>
                <a:spcPct val="9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1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Программа 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превенции 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суицида (для подростков старшего возраста 14-17 лет)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спасения  и укрепления жизни молодых людей в Европе (</a:t>
            </a:r>
            <a:r>
              <a:rPr lang="en-GB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SEYLE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v-SE" altLang="sv-S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2009-2011</a:t>
            </a:r>
            <a:r>
              <a:rPr lang="ru-RU" altLang="ru-RU" sz="4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Arial Bold" charset="0"/>
              </a:rPr>
              <a:t>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Рандомизированное контролируемое исследование по укреплению психического здоровья и  мероприятия по предупреждению суицида, которые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проводились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в реальных условиях европейских школ</a:t>
            </a: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 Bold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Обучение в Казахстане проводили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:  Владимир 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Карли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,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доктор медицины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,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 психиатр, профессор, старший 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" charset="0"/>
              </a:rPr>
              <a:t>преподаватель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ヒラギノ角ゴ ProN W6" charset="-128"/>
                <a:cs typeface="Times New Roman" panose="02020603050405020304" pitchFamily="18" charset="0"/>
                <a:sym typeface="Arial Bold Italic" charset="0"/>
              </a:rPr>
              <a:t>Национального 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ヒラギノ角ゴ ProN W6" charset="-128"/>
                <a:cs typeface="Times New Roman" panose="02020603050405020304" pitchFamily="18" charset="0"/>
                <a:sym typeface="Arial Bold Italic" charset="0"/>
              </a:rPr>
              <a:t>центра исследования суицида и предотвращения ухудшения  психического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ヒラギノ角ゴ ProN W6" charset="-128"/>
                <a:cs typeface="Times New Roman" panose="02020603050405020304" pitchFamily="18" charset="0"/>
                <a:sym typeface="Arial Bold Italic" charset="0"/>
              </a:rPr>
              <a:t>здоровья.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Каролинский 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институт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, 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Стокгольм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,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Швеция. Со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-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директор ВОЗ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,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центра 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по исследованию, практическому обучению и разработке методики профилактики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 Bold Italic" charset="0"/>
              </a:rPr>
              <a:t>самоубийств.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 Саркьяпоне, профессор, доктор медицины, психиатр. Руководитель  секции суицидологии Европейской Психиатрической Ассоциации (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адаптация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 при поддержке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фонда ООН в Казахстане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(UNICEF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прошло в Кызылординской, Мангыстауской областях (2015-2017г).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программы переведены и адаптированы на казахский язык.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3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Программы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по развитию навыков семейной </a:t>
            </a:r>
            <a:r>
              <a:rPr lang="ru-RU" sz="2000" b="1" dirty="0" smtClean="0">
                <a:solidFill>
                  <a:schemeClr val="bg1"/>
                </a:solidFill>
              </a:rPr>
              <a:t>жизни.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Программа превенции суицида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18900949"/>
              </p:ext>
            </p:extLst>
          </p:nvPr>
        </p:nvGraphicFramePr>
        <p:xfrm>
          <a:off x="179512" y="1196752"/>
          <a:ext cx="882015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214282" y="4357694"/>
            <a:ext cx="2736304" cy="2232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8-ми недельная программа</a:t>
            </a: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-выстраивание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для ребенка;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усиление родительской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позиции;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повседневного стресса в школе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семье;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 рисковых моделей поведения.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03848" y="4437111"/>
            <a:ext cx="2664296" cy="2152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7-ми недельная программа</a:t>
            </a:r>
          </a:p>
          <a:p>
            <a:pPr marL="0" indent="0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 smtClean="0"/>
              <a:t>уменьшить </a:t>
            </a:r>
            <a:r>
              <a:rPr lang="ru-RU" sz="1200" dirty="0"/>
              <a:t>число семейных факторов, вызывающих отклонения в поведении </a:t>
            </a:r>
            <a:r>
              <a:rPr lang="ru-RU" sz="1200" dirty="0" smtClean="0"/>
              <a:t>подростков;</a:t>
            </a:r>
          </a:p>
          <a:p>
            <a:pPr marL="0" indent="0">
              <a:buNone/>
            </a:pPr>
            <a:r>
              <a:rPr lang="ru-RU" sz="1200" dirty="0"/>
              <a:t>-</a:t>
            </a:r>
            <a:r>
              <a:rPr lang="ru-RU" sz="1200" dirty="0" smtClean="0"/>
              <a:t>способствовать </a:t>
            </a:r>
            <a:r>
              <a:rPr lang="ru-RU" sz="1200" dirty="0"/>
              <a:t>развитию хороших отношений между подростками и их </a:t>
            </a:r>
            <a:r>
              <a:rPr lang="ru-RU" sz="1200" dirty="0" smtClean="0"/>
              <a:t>родителями/опекунами;</a:t>
            </a:r>
          </a:p>
          <a:p>
            <a:pPr marL="0" indent="0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рисковых моделей поведения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43636" y="4357694"/>
            <a:ext cx="2736304" cy="22488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/>
              <a:t>3-х компонентная программа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-выявление группы высокого  риска;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осведомленности подростков о психическом здоровье;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«вахтеров суицида».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2" name="Стрелка вниз 1"/>
          <p:cNvSpPr/>
          <p:nvPr/>
        </p:nvSpPr>
        <p:spPr>
          <a:xfrm>
            <a:off x="1403648" y="3717032"/>
            <a:ext cx="432048" cy="6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3717032"/>
            <a:ext cx="432048" cy="6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352297" y="3717032"/>
            <a:ext cx="432048" cy="6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Arial Narrow"/>
                <a:cs typeface="Arial"/>
              </a:rPr>
              <a:t>Характеристики научно-обоснованных стратегий, связанных с положительными конечными  результатами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latin typeface="Arial Narrow"/>
                <a:ea typeface="+mj-ea"/>
                <a:cs typeface="Arial"/>
              </a:rPr>
              <a:t>  </a:t>
            </a:r>
            <a:r>
              <a:rPr lang="ru-RU" altLang="ru-RU" sz="2600" b="1" dirty="0">
                <a:solidFill>
                  <a:srgbClr val="000000"/>
                </a:solidFill>
                <a:latin typeface="Arial Narrow"/>
                <a:ea typeface="+mj-ea"/>
                <a:cs typeface="Arial"/>
              </a:rPr>
              <a:t/>
            </a:r>
            <a:br>
              <a:rPr lang="ru-RU" altLang="ru-RU" sz="2600" b="1" dirty="0">
                <a:solidFill>
                  <a:srgbClr val="000000"/>
                </a:solidFill>
                <a:latin typeface="Arial Narrow"/>
                <a:ea typeface="+mj-ea"/>
                <a:cs typeface="Arial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648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20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76643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tx1"/>
                </a:solidFill>
              </a:rPr>
              <a:t>Здоровье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71612"/>
            <a:ext cx="8219256" cy="455455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r>
              <a:rPr lang="ru-RU" altLang="ru-RU" sz="4800" dirty="0"/>
              <a:t>Как физическое, так и психическое здоровье детей непосредственно связано с качеством </a:t>
            </a:r>
            <a:r>
              <a:rPr lang="ru-RU" altLang="ru-RU" sz="4800" dirty="0" smtClean="0"/>
              <a:t>получаемого </a:t>
            </a:r>
            <a:r>
              <a:rPr lang="ru-RU" altLang="ru-RU" sz="4800" dirty="0"/>
              <a:t>ими родительского воспитания</a:t>
            </a:r>
            <a:r>
              <a:rPr lang="en-US" altLang="ru-RU" sz="4800" dirty="0"/>
              <a:t>. </a:t>
            </a:r>
            <a:r>
              <a:rPr lang="ru-RU" altLang="ru-RU" sz="4800" dirty="0"/>
              <a:t>Программы развития родительских навыков позитивно воздействуют на практику правильного родительского воспитания, приводя к созданию более благоприятной среды для роста и развития детей</a:t>
            </a:r>
            <a:r>
              <a:rPr lang="en-US" altLang="ru-RU" sz="4800" dirty="0"/>
              <a:t> (</a:t>
            </a:r>
            <a:r>
              <a:rPr lang="en-US" altLang="ru-RU" sz="4800" dirty="0" err="1"/>
              <a:t>Knerr</a:t>
            </a:r>
            <a:r>
              <a:rPr lang="en-US" altLang="ru-RU" sz="4800" dirty="0"/>
              <a:t> 2013, Cooper 2009, Rahman 2009).</a:t>
            </a:r>
          </a:p>
          <a:p>
            <a:endParaRPr lang="en-US" altLang="ru-RU" sz="4800" dirty="0"/>
          </a:p>
          <a:p>
            <a:r>
              <a:rPr lang="ru-RU" altLang="ru-RU" sz="4800" dirty="0"/>
              <a:t>Исследования показывают, что такие программы положительно влияют на душевное спокойствие и развитие детей</a:t>
            </a:r>
            <a:r>
              <a:rPr lang="en-US" altLang="ru-RU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6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altLang="ru-RU" sz="3200" b="1" dirty="0" smtClean="0">
                <a:solidFill>
                  <a:schemeClr val="tx1"/>
                </a:solidFill>
              </a:rPr>
              <a:t>Здоровье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71612"/>
            <a:ext cx="8219256" cy="478634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ru-RU" sz="2800" dirty="0" smtClean="0"/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Итоги </a:t>
            </a:r>
            <a:r>
              <a:rPr lang="ru-RU" sz="2800" dirty="0"/>
              <a:t>работы с родителями</a:t>
            </a:r>
            <a:r>
              <a:rPr lang="en-US" sz="2800" dirty="0"/>
              <a:t>: </a:t>
            </a:r>
          </a:p>
          <a:p>
            <a:pPr>
              <a:defRPr/>
            </a:pPr>
            <a:r>
              <a:rPr lang="ru-RU" sz="2800" dirty="0"/>
              <a:t>Снижение стресса у родителей </a:t>
            </a:r>
            <a:r>
              <a:rPr lang="en-US" sz="2800" dirty="0"/>
              <a:t>(</a:t>
            </a:r>
            <a:r>
              <a:rPr lang="en-US" sz="2800" dirty="0" err="1"/>
              <a:t>Tripple</a:t>
            </a:r>
            <a:r>
              <a:rPr lang="en-US" sz="2800" dirty="0"/>
              <a:t> P, FAST, SFP)</a:t>
            </a:r>
          </a:p>
          <a:p>
            <a:pPr marL="0" indent="0">
              <a:buFontTx/>
              <a:buNone/>
              <a:defRPr/>
            </a:pPr>
            <a:endParaRPr lang="ru-RU" sz="2800" dirty="0" smtClean="0"/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Итоги </a:t>
            </a:r>
            <a:r>
              <a:rPr lang="ru-RU" sz="2800" dirty="0"/>
              <a:t>работы с детьми: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ru-RU" sz="2800" dirty="0" smtClean="0"/>
              <a:t>Снижение </a:t>
            </a:r>
            <a:r>
              <a:rPr lang="ru-RU" sz="2800" dirty="0"/>
              <a:t>тревожности</a:t>
            </a:r>
            <a:r>
              <a:rPr lang="en-US" sz="2800" dirty="0"/>
              <a:t> (FAST) </a:t>
            </a:r>
          </a:p>
          <a:p>
            <a:pPr>
              <a:defRPr/>
            </a:pPr>
            <a:r>
              <a:rPr lang="ru-RU" sz="2800" dirty="0"/>
              <a:t>Снижение проблем интернализации</a:t>
            </a:r>
            <a:r>
              <a:rPr lang="en-US" sz="2800" dirty="0"/>
              <a:t> (SFP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</a:p>
          <a:p>
            <a:pPr>
              <a:defRPr/>
            </a:pPr>
            <a:endParaRPr lang="ru-RU" sz="2800" b="1" i="1" dirty="0"/>
          </a:p>
          <a:p>
            <a:pPr>
              <a:defRPr/>
            </a:pPr>
            <a:endParaRPr lang="ru-RU" sz="2800" b="1" i="1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6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040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altLang="ru-RU" sz="3200" b="1" dirty="0" smtClean="0">
                <a:solidFill>
                  <a:schemeClr val="tx1"/>
                </a:solidFill>
              </a:rPr>
              <a:t>Насилие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219256" cy="5184576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400" dirty="0"/>
              <a:t>Насилие является основной причиной смертности людей всего мира в возрасте от 15 до 44 лет </a:t>
            </a:r>
            <a:r>
              <a:rPr lang="en-GB" altLang="ru-RU" sz="2400" dirty="0"/>
              <a:t>(</a:t>
            </a:r>
            <a:r>
              <a:rPr lang="ru-RU" altLang="ru-RU" sz="2400" dirty="0"/>
              <a:t>ВОЗ</a:t>
            </a:r>
            <a:r>
              <a:rPr lang="en-GB" altLang="ru-RU" sz="2400" dirty="0"/>
              <a:t> 2010</a:t>
            </a:r>
            <a:r>
              <a:rPr lang="ru-RU" altLang="ru-RU" sz="2400" dirty="0"/>
              <a:t> г.</a:t>
            </a:r>
            <a:r>
              <a:rPr lang="en-GB" altLang="ru-RU" sz="2400" dirty="0"/>
              <a:t>). </a:t>
            </a:r>
          </a:p>
          <a:p>
            <a:endParaRPr lang="en-GB" altLang="ru-RU" sz="2400" dirty="0"/>
          </a:p>
          <a:p>
            <a:r>
              <a:rPr lang="ru-RU" altLang="ru-RU" sz="2400" dirty="0"/>
              <a:t>В ряде докладов </a:t>
            </a:r>
            <a:r>
              <a:rPr lang="ru-RU" altLang="ru-RU" sz="2400" dirty="0" smtClean="0"/>
              <a:t>ВОЗ </a:t>
            </a:r>
            <a:r>
              <a:rPr lang="ru-RU" altLang="ru-RU" sz="2400" dirty="0"/>
              <a:t>по предупреждению насилия и травматизма, в частности, в докладе под названием «Предупреждение насилия: доказательная база» отмечается, что одна из семи основных стратегий предотвращения межличностного и целенаправленного насилия состоит в </a:t>
            </a:r>
            <a:r>
              <a:rPr lang="ru-RU" altLang="ru-RU" sz="2400" b="1" i="1" dirty="0"/>
              <a:t>«усилении безопасных, стабильных и заботливых отношений между детьми и их родителями и опекунами» </a:t>
            </a:r>
            <a:r>
              <a:rPr lang="en-GB" altLang="ru-RU" sz="2400" b="1" i="1" dirty="0"/>
              <a:t>(</a:t>
            </a:r>
            <a:r>
              <a:rPr lang="ru-RU" altLang="ru-RU" sz="2400" b="1" i="1" dirty="0"/>
              <a:t>ВОЗ</a:t>
            </a:r>
            <a:r>
              <a:rPr lang="en-GB" altLang="ru-RU" sz="2400" b="1" i="1" dirty="0"/>
              <a:t> 2010).</a:t>
            </a:r>
          </a:p>
          <a:p>
            <a:endParaRPr lang="en-GB" altLang="ru-RU" sz="1800" dirty="0"/>
          </a:p>
          <a:p>
            <a:r>
              <a:rPr lang="ru-RU" altLang="ru-RU" sz="2400" dirty="0"/>
              <a:t>Несколько исследований показали, что программы по развитию родительских навыков оказывают воздействие, в частности, на следующие типы </a:t>
            </a:r>
            <a:r>
              <a:rPr lang="ru-RU" altLang="ru-RU" sz="2400" dirty="0" smtClean="0"/>
              <a:t>межличностного</a:t>
            </a:r>
            <a:r>
              <a:rPr lang="en-GB" altLang="ru-RU" sz="2400" dirty="0" smtClean="0"/>
              <a:t> </a:t>
            </a:r>
            <a:r>
              <a:rPr lang="ru-RU" altLang="ru-RU" sz="2400" dirty="0" smtClean="0"/>
              <a:t>насилия</a:t>
            </a:r>
            <a:r>
              <a:rPr lang="en-GB" altLang="ru-RU" sz="2400" dirty="0" smtClean="0"/>
              <a:t>: </a:t>
            </a:r>
          </a:p>
          <a:p>
            <a:pPr marL="857250" lvl="1" indent="-457200"/>
            <a:r>
              <a:rPr lang="ru-RU" altLang="ru-RU" dirty="0" smtClean="0">
                <a:solidFill>
                  <a:schemeClr val="tx1"/>
                </a:solidFill>
              </a:rPr>
              <a:t>насилие </a:t>
            </a:r>
            <a:r>
              <a:rPr lang="ru-RU" altLang="ru-RU" dirty="0">
                <a:solidFill>
                  <a:schemeClr val="tx1"/>
                </a:solidFill>
              </a:rPr>
              <a:t>среди </a:t>
            </a:r>
            <a:r>
              <a:rPr lang="ru-RU" altLang="ru-RU" dirty="0" smtClean="0">
                <a:solidFill>
                  <a:schemeClr val="tx1"/>
                </a:solidFill>
              </a:rPr>
              <a:t>молодежи </a:t>
            </a:r>
            <a:r>
              <a:rPr lang="en-GB" altLang="ru-RU" dirty="0" smtClean="0">
                <a:solidFill>
                  <a:schemeClr val="tx1"/>
                </a:solidFill>
              </a:rPr>
              <a:t>(</a:t>
            </a:r>
            <a:r>
              <a:rPr lang="en-GB" altLang="ru-RU" dirty="0">
                <a:solidFill>
                  <a:schemeClr val="tx1"/>
                </a:solidFill>
              </a:rPr>
              <a:t>Dumas 2011)</a:t>
            </a:r>
          </a:p>
          <a:p>
            <a:pPr marL="857250" lvl="1" indent="-457200"/>
            <a:r>
              <a:rPr lang="ru-RU" altLang="ru-RU" dirty="0">
                <a:solidFill>
                  <a:schemeClr val="tx1"/>
                </a:solidFill>
              </a:rPr>
              <a:t> снижение </a:t>
            </a:r>
            <a:r>
              <a:rPr lang="ru-RU" altLang="ru-RU" dirty="0" smtClean="0">
                <a:solidFill>
                  <a:schemeClr val="tx1"/>
                </a:solidFill>
              </a:rPr>
              <a:t> и предотвращение </a:t>
            </a:r>
            <a:r>
              <a:rPr lang="ru-RU" altLang="ru-RU" dirty="0">
                <a:solidFill>
                  <a:schemeClr val="tx1"/>
                </a:solidFill>
              </a:rPr>
              <a:t>агрессии у детей </a:t>
            </a:r>
            <a:r>
              <a:rPr lang="en-GB" altLang="ru-RU" dirty="0">
                <a:solidFill>
                  <a:schemeClr val="tx1"/>
                </a:solidFill>
              </a:rPr>
              <a:t>(Love 2005, Miller 2009)</a:t>
            </a:r>
          </a:p>
          <a:p>
            <a:pPr marL="857250" lvl="1" indent="-457200"/>
            <a:r>
              <a:rPr lang="ru-RU" altLang="ru-RU" dirty="0" smtClean="0">
                <a:solidFill>
                  <a:schemeClr val="tx1"/>
                </a:solidFill>
              </a:rPr>
              <a:t>жестокое обращение с детьми</a:t>
            </a:r>
            <a:r>
              <a:rPr lang="en-GB" altLang="ru-RU" dirty="0" smtClean="0">
                <a:solidFill>
                  <a:schemeClr val="tx1"/>
                </a:solidFill>
              </a:rPr>
              <a:t> (MacLeod 2000, MacMillan 2008, Olds 2007, </a:t>
            </a:r>
            <a:r>
              <a:rPr lang="en-GB" altLang="ru-RU" dirty="0" err="1" smtClean="0">
                <a:solidFill>
                  <a:schemeClr val="tx1"/>
                </a:solidFill>
              </a:rPr>
              <a:t>Prinz</a:t>
            </a:r>
            <a:r>
              <a:rPr lang="en-GB" altLang="ru-RU" dirty="0" smtClean="0">
                <a:solidFill>
                  <a:schemeClr val="tx1"/>
                </a:solidFill>
              </a:rPr>
              <a:t> 2009), </a:t>
            </a:r>
          </a:p>
          <a:p>
            <a:pPr marL="857250" lvl="2" indent="-457200">
              <a:buFont typeface="+mj-lt"/>
              <a:buAutoNum type="arabicPeriod"/>
              <a:defRPr/>
            </a:pPr>
            <a:endParaRPr lang="en-US" dirty="0"/>
          </a:p>
          <a:p>
            <a:pPr marL="400050" lvl="2" indent="0">
              <a:buFontTx/>
              <a:buNone/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sz="4800" dirty="0"/>
          </a:p>
          <a:p>
            <a:pPr marL="0" indent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06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040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altLang="ru-RU" sz="3200" b="1" dirty="0" smtClean="0">
                <a:solidFill>
                  <a:schemeClr val="tx1"/>
                </a:solidFill>
              </a:rPr>
              <a:t>Насилие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71612"/>
            <a:ext cx="8219256" cy="478634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/>
              <a:t>Итоги работы с детьми</a:t>
            </a:r>
            <a:r>
              <a:rPr lang="en-US" dirty="0"/>
              <a:t>:</a:t>
            </a:r>
          </a:p>
          <a:p>
            <a:pPr marL="742950" lvl="2" indent="-342900">
              <a:defRPr/>
            </a:pPr>
            <a:r>
              <a:rPr lang="ru-RU" dirty="0"/>
              <a:t>Снижение агрессии у детей и проблем с поведением дома </a:t>
            </a:r>
            <a:r>
              <a:rPr lang="ru-RU" dirty="0" smtClean="0"/>
              <a:t>в </a:t>
            </a:r>
            <a:r>
              <a:rPr lang="ru-RU" dirty="0"/>
              <a:t>школе </a:t>
            </a:r>
            <a:r>
              <a:rPr lang="en-US" dirty="0"/>
              <a:t>(Incredible Years, Al’s Pal) </a:t>
            </a:r>
          </a:p>
          <a:p>
            <a:pPr marL="742950" lvl="2" indent="-342900">
              <a:defRPr/>
            </a:pPr>
            <a:r>
              <a:rPr lang="ru-RU" dirty="0"/>
              <a:t>Улучшение поведения детей,</a:t>
            </a:r>
            <a:r>
              <a:rPr lang="en-US" dirty="0"/>
              <a:t> </a:t>
            </a:r>
            <a:r>
              <a:rPr lang="ru-RU" dirty="0"/>
              <a:t>снижение явной и скрытой агрессии и </a:t>
            </a:r>
            <a:r>
              <a:rPr lang="ru-RU" dirty="0" smtClean="0"/>
              <a:t>кондуктивного  (антисоциальное) расстройства</a:t>
            </a:r>
            <a:r>
              <a:rPr lang="en-US" dirty="0" smtClean="0"/>
              <a:t> </a:t>
            </a:r>
            <a:r>
              <a:rPr lang="en-US" dirty="0"/>
              <a:t>(SFP,  First Step to Success)</a:t>
            </a:r>
          </a:p>
          <a:p>
            <a:pPr marL="742950" lvl="2" indent="-342900">
              <a:defRPr/>
            </a:pPr>
            <a:r>
              <a:rPr lang="ru-RU" dirty="0"/>
              <a:t>Снижение противоправного поведения </a:t>
            </a:r>
            <a:r>
              <a:rPr lang="en-US" dirty="0"/>
              <a:t>(FAST)</a:t>
            </a:r>
          </a:p>
          <a:p>
            <a:pPr marL="742950" lvl="2" indent="-342900">
              <a:defRPr/>
            </a:pPr>
            <a:r>
              <a:rPr lang="ru-RU" dirty="0"/>
              <a:t>Снижение вербальной и физической агрессии </a:t>
            </a:r>
            <a:r>
              <a:rPr lang="en-US" dirty="0"/>
              <a:t>(Al’s Pal). </a:t>
            </a:r>
            <a:endParaRPr lang="ru-RU" dirty="0" smtClean="0"/>
          </a:p>
          <a:p>
            <a:r>
              <a:rPr lang="ru-RU" altLang="ru-RU" sz="2400" dirty="0"/>
              <a:t>Итоги работы с семьями</a:t>
            </a:r>
            <a:r>
              <a:rPr lang="en-US" altLang="ru-RU" sz="2400" dirty="0"/>
              <a:t>: </a:t>
            </a:r>
          </a:p>
          <a:p>
            <a:pPr lvl="1"/>
            <a:r>
              <a:rPr lang="ru-RU" altLang="ru-RU" sz="2000" dirty="0">
                <a:solidFill>
                  <a:schemeClr val="tx1"/>
                </a:solidFill>
              </a:rPr>
              <a:t>Снижение принудительного и усиление позитивного родительского воспитания</a:t>
            </a:r>
            <a:r>
              <a:rPr lang="en-US" altLang="ru-RU" sz="2000" dirty="0">
                <a:solidFill>
                  <a:schemeClr val="tx1"/>
                </a:solidFill>
              </a:rPr>
              <a:t> (</a:t>
            </a:r>
            <a:r>
              <a:rPr lang="en-US" altLang="ru-RU" sz="2000" dirty="0" err="1">
                <a:solidFill>
                  <a:schemeClr val="tx1"/>
                </a:solidFill>
              </a:rPr>
              <a:t>Tripple</a:t>
            </a:r>
            <a:r>
              <a:rPr lang="en-US" altLang="ru-RU" sz="2000" dirty="0">
                <a:solidFill>
                  <a:schemeClr val="tx1"/>
                </a:solidFill>
              </a:rPr>
              <a:t> P, Incredible Years, SFP)</a:t>
            </a:r>
          </a:p>
          <a:p>
            <a:pPr lvl="1"/>
            <a:r>
              <a:rPr lang="ru-RU" altLang="ru-RU" sz="2000" dirty="0">
                <a:solidFill>
                  <a:schemeClr val="tx1"/>
                </a:solidFill>
              </a:rPr>
              <a:t>Снижение конфликтов в семье</a:t>
            </a:r>
            <a:r>
              <a:rPr lang="en-US" altLang="ru-RU" sz="2000" dirty="0">
                <a:solidFill>
                  <a:schemeClr val="tx1"/>
                </a:solidFill>
              </a:rPr>
              <a:t> (</a:t>
            </a:r>
            <a:r>
              <a:rPr lang="en-US" altLang="ru-RU" sz="2000" dirty="0" err="1">
                <a:solidFill>
                  <a:schemeClr val="tx1"/>
                </a:solidFill>
              </a:rPr>
              <a:t>Tripple</a:t>
            </a:r>
            <a:r>
              <a:rPr lang="en-US" altLang="ru-RU" sz="2000" dirty="0">
                <a:solidFill>
                  <a:schemeClr val="tx1"/>
                </a:solidFill>
              </a:rPr>
              <a:t> P, FAST, Positive Action)</a:t>
            </a:r>
          </a:p>
          <a:p>
            <a:pPr marL="742950" lvl="2" indent="-342900">
              <a:defRPr/>
            </a:pPr>
            <a:endParaRPr lang="en-US" dirty="0"/>
          </a:p>
          <a:p>
            <a:pPr marL="742950" lvl="2" indent="-342900">
              <a:defRPr/>
            </a:pPr>
            <a:endParaRPr lang="en-US" dirty="0"/>
          </a:p>
          <a:p>
            <a:pPr marL="400050" lvl="2" indent="0">
              <a:buFontTx/>
              <a:buNone/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sz="4800" dirty="0"/>
          </a:p>
          <a:p>
            <a:pPr marL="0" indent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704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4000" b="1" dirty="0">
                <a:solidFill>
                  <a:schemeClr val="tx1"/>
                </a:solidFill>
              </a:rPr>
              <a:t>Образование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71612"/>
            <a:ext cx="8219256" cy="4554551"/>
          </a:xfrm>
        </p:spPr>
        <p:txBody>
          <a:bodyPr>
            <a:normAutofit/>
          </a:bodyPr>
          <a:lstStyle/>
          <a:p>
            <a:r>
              <a:rPr lang="ru-RU" altLang="ru-RU" sz="1800" dirty="0"/>
              <a:t>Обучение навыкам семейной жизни и родительским навыкам следует рассматривать как один из важных элементов позитивного развития и академических достижений </a:t>
            </a:r>
            <a:r>
              <a:rPr lang="ru-RU" altLang="ru-RU" sz="1800" dirty="0" smtClean="0"/>
              <a:t>учащихся</a:t>
            </a:r>
            <a:r>
              <a:rPr lang="en-US" altLang="ru-RU" sz="1800" dirty="0" smtClean="0"/>
              <a:t>.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(</a:t>
            </a:r>
            <a:r>
              <a:rPr lang="en-US" altLang="ru-RU" sz="1800" dirty="0"/>
              <a:t>Biglan et al, Elias et al 1997, Zins, 2004)</a:t>
            </a:r>
          </a:p>
          <a:p>
            <a:endParaRPr lang="en-US" altLang="ru-RU" sz="1800" dirty="0"/>
          </a:p>
          <a:p>
            <a:r>
              <a:rPr lang="ru-RU" altLang="ru-RU" sz="1800" dirty="0"/>
              <a:t>Многочисленные исследования поддерживают важную роль родителей, семьи и общества в определении академической успешности подростков в школе</a:t>
            </a:r>
            <a:r>
              <a:rPr lang="en-US" altLang="ru-RU" sz="1800" dirty="0"/>
              <a:t> (Combes et al., 2012)</a:t>
            </a:r>
          </a:p>
          <a:p>
            <a:pPr lvl="1"/>
            <a:r>
              <a:rPr lang="ru-RU" altLang="ru-RU" sz="1600" dirty="0">
                <a:solidFill>
                  <a:schemeClr val="tx1"/>
                </a:solidFill>
              </a:rPr>
              <a:t>Родители, развивающие положительные социальные цели у детей, сильную привязанность к школе и учебе, напрямую способствуют их академическим успехам </a:t>
            </a:r>
            <a:r>
              <a:rPr lang="en-US" altLang="ru-RU" sz="1600" dirty="0">
                <a:solidFill>
                  <a:schemeClr val="tx1"/>
                </a:solidFill>
              </a:rPr>
              <a:t>(Denham &amp; </a:t>
            </a:r>
            <a:r>
              <a:rPr lang="en-US" altLang="ru-RU" sz="1600" dirty="0" err="1">
                <a:solidFill>
                  <a:schemeClr val="tx1"/>
                </a:solidFill>
              </a:rPr>
              <a:t>Weissberg</a:t>
            </a:r>
            <a:r>
              <a:rPr lang="en-US" altLang="ru-RU" sz="1600" dirty="0">
                <a:solidFill>
                  <a:schemeClr val="tx1"/>
                </a:solidFill>
              </a:rPr>
              <a:t>, 2003)</a:t>
            </a:r>
          </a:p>
          <a:p>
            <a:pPr lvl="1"/>
            <a:r>
              <a:rPr lang="ru-RU" altLang="ru-RU" sz="1600" dirty="0">
                <a:solidFill>
                  <a:schemeClr val="tx1"/>
                </a:solidFill>
              </a:rPr>
              <a:t>Существует эмпирическое обоснование </a:t>
            </a:r>
            <a:r>
              <a:rPr lang="ru-RU" altLang="ru-RU" sz="1600" dirty="0" smtClean="0">
                <a:solidFill>
                  <a:schemeClr val="tx1"/>
                </a:solidFill>
              </a:rPr>
              <a:t>взаимосвязи </a:t>
            </a:r>
            <a:r>
              <a:rPr lang="ru-RU" altLang="ru-RU" sz="1600" dirty="0">
                <a:solidFill>
                  <a:schemeClr val="tx1"/>
                </a:solidFill>
              </a:rPr>
              <a:t>между специальным обучением в вопросах семьи и академическим успехом среди населения</a:t>
            </a:r>
            <a:r>
              <a:rPr lang="en-US" altLang="ru-RU" sz="1600" dirty="0">
                <a:solidFill>
                  <a:schemeClr val="tx1"/>
                </a:solidFill>
              </a:rPr>
              <a:t> (</a:t>
            </a:r>
            <a:r>
              <a:rPr lang="en-US" altLang="ru-RU" sz="1600" dirty="0" err="1">
                <a:solidFill>
                  <a:schemeClr val="tx1"/>
                </a:solidFill>
              </a:rPr>
              <a:t>Spoth</a:t>
            </a:r>
            <a:r>
              <a:rPr lang="en-US" altLang="ru-RU" sz="1600" dirty="0">
                <a:solidFill>
                  <a:schemeClr val="tx1"/>
                </a:solidFill>
              </a:rPr>
              <a:t> et al., 2008) </a:t>
            </a:r>
          </a:p>
          <a:p>
            <a:pPr marL="0" indent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6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4000" b="1" dirty="0">
                <a:solidFill>
                  <a:schemeClr val="tx1"/>
                </a:solidFill>
              </a:rPr>
              <a:t>Образование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785926"/>
            <a:ext cx="8219256" cy="4340237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dirty="0"/>
              <a:t>Итоги работы с родителями:</a:t>
            </a:r>
            <a:endParaRPr lang="en-US" sz="2800" dirty="0"/>
          </a:p>
          <a:p>
            <a:pPr>
              <a:defRPr/>
            </a:pPr>
            <a:r>
              <a:rPr lang="ru-RU" sz="2800" dirty="0"/>
              <a:t>Улучшение отношений родителей-учителей </a:t>
            </a:r>
            <a:r>
              <a:rPr lang="en-US" sz="2800" dirty="0"/>
              <a:t>(Incredible Years)</a:t>
            </a:r>
          </a:p>
          <a:p>
            <a:pPr>
              <a:defRPr/>
            </a:pPr>
            <a:r>
              <a:rPr lang="ru-RU" sz="2800" dirty="0"/>
              <a:t>Улучшение использования стратегий позитивного и снижение негативного управления классом </a:t>
            </a:r>
            <a:r>
              <a:rPr lang="en-US" sz="2800" dirty="0"/>
              <a:t>(Incredible Years) </a:t>
            </a:r>
          </a:p>
          <a:p>
            <a:pPr>
              <a:defRPr/>
            </a:pPr>
            <a:r>
              <a:rPr lang="ru-RU" sz="2800" dirty="0"/>
              <a:t>Более активное вовлечение </a:t>
            </a:r>
            <a:r>
              <a:rPr lang="ru-RU" sz="2800" dirty="0" smtClean="0"/>
              <a:t>родителей </a:t>
            </a:r>
            <a:r>
              <a:rPr lang="ru-RU" sz="2800" dirty="0"/>
              <a:t>в дела школы</a:t>
            </a:r>
            <a:r>
              <a:rPr lang="en-US" sz="2800" dirty="0"/>
              <a:t> (FAST) </a:t>
            </a:r>
          </a:p>
          <a:p>
            <a:pPr marL="0" indent="0">
              <a:buFontTx/>
              <a:buNone/>
              <a:defRPr/>
            </a:pPr>
            <a:endParaRPr lang="ru-RU" sz="2800" dirty="0" smtClean="0"/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Итоги </a:t>
            </a:r>
            <a:r>
              <a:rPr lang="ru-RU" sz="2800" dirty="0"/>
              <a:t>работы с детьми: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ru-RU" sz="2800" dirty="0"/>
              <a:t>Активное вовлечение в классные меропрятия</a:t>
            </a:r>
            <a:r>
              <a:rPr lang="en-US" sz="2800" dirty="0"/>
              <a:t> (Incredible Years, Al’s Pals)</a:t>
            </a:r>
          </a:p>
          <a:p>
            <a:pPr>
              <a:defRPr/>
            </a:pPr>
            <a:r>
              <a:rPr lang="ru-RU" sz="2800" dirty="0"/>
              <a:t>Улучшение подготовки к школе</a:t>
            </a:r>
            <a:r>
              <a:rPr lang="en-US" sz="2800" dirty="0"/>
              <a:t> (Incredible Years, Parents as teachers) </a:t>
            </a:r>
          </a:p>
          <a:p>
            <a:pPr>
              <a:defRPr/>
            </a:pPr>
            <a:r>
              <a:rPr lang="ru-RU" sz="2800" dirty="0"/>
              <a:t>Улучшение оценок в школе и академических успехов </a:t>
            </a:r>
            <a:r>
              <a:rPr lang="en-US" sz="2800" dirty="0"/>
              <a:t>(SFP, Al’s Pals)</a:t>
            </a:r>
          </a:p>
          <a:p>
            <a:pPr>
              <a:defRPr/>
            </a:pPr>
            <a:r>
              <a:rPr lang="ru-RU" sz="2800" dirty="0" smtClean="0"/>
              <a:t>Улучшение </a:t>
            </a:r>
            <a:r>
              <a:rPr lang="ru-RU" sz="2800" dirty="0"/>
              <a:t>поведения в школе </a:t>
            </a:r>
            <a:r>
              <a:rPr lang="en-US" sz="2800" dirty="0"/>
              <a:t>(FAST) </a:t>
            </a:r>
          </a:p>
        </p:txBody>
      </p:sp>
    </p:spTree>
    <p:extLst>
      <p:ext uri="{BB962C8B-B14F-4D97-AF65-F5344CB8AC3E}">
        <p14:creationId xmlns:p14="http://schemas.microsoft.com/office/powerpoint/2010/main" val="4256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                       ПОДРОСТКОВЫЙ </a:t>
            </a:r>
            <a:r>
              <a:rPr lang="ru-RU" sz="32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ВОЗРАСТ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2400" dirty="0" smtClean="0">
              <a:solidFill>
                <a:srgbClr val="10253F"/>
              </a:solidFill>
              <a:latin typeface="Calibri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rgbClr val="10253F"/>
              </a:solidFill>
              <a:latin typeface="Calibri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10253F"/>
                </a:solidFill>
                <a:latin typeface="Calibri"/>
              </a:rPr>
              <a:t>Период </a:t>
            </a:r>
            <a:r>
              <a:rPr lang="ru-RU" sz="2400" dirty="0">
                <a:solidFill>
                  <a:srgbClr val="10253F"/>
                </a:solidFill>
                <a:latin typeface="Calibri"/>
              </a:rPr>
              <a:t>взросления и развития человека, который наступает </a:t>
            </a:r>
            <a:r>
              <a:rPr lang="ru-RU" sz="2400" b="1" dirty="0">
                <a:solidFill>
                  <a:srgbClr val="10253F"/>
                </a:solidFill>
                <a:latin typeface="Calibri"/>
              </a:rPr>
              <a:t>после детства и продолжается вплоть до полового созревания, в возрасте от 10 до 19 лет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10253F"/>
                </a:solidFill>
                <a:latin typeface="Calibri"/>
              </a:rPr>
              <a:t>Он представляет собой один из </a:t>
            </a:r>
            <a:r>
              <a:rPr lang="ru-RU" sz="2400" b="1" dirty="0">
                <a:solidFill>
                  <a:srgbClr val="10253F"/>
                </a:solidFill>
                <a:latin typeface="Calibri"/>
              </a:rPr>
              <a:t>важнейших переходных периодов </a:t>
            </a:r>
            <a:r>
              <a:rPr lang="ru-RU" sz="2400" dirty="0">
                <a:solidFill>
                  <a:srgbClr val="10253F"/>
                </a:solidFill>
                <a:latin typeface="Calibri"/>
              </a:rPr>
              <a:t>в жизни человека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10253F"/>
                </a:solidFill>
                <a:latin typeface="Calibri"/>
              </a:rPr>
              <a:t>Это время</a:t>
            </a:r>
            <a:r>
              <a:rPr lang="ru-RU" sz="2400" dirty="0">
                <a:solidFill>
                  <a:srgbClr val="F79646"/>
                </a:solidFill>
                <a:latin typeface="Calibri"/>
              </a:rPr>
              <a:t>,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необходимое для того, чтобы расширить знания и навыки, а также научиться управлять эмоциями и взаимоотношениями и приобрести качества и способности, </a:t>
            </a:r>
            <a:r>
              <a:rPr lang="ru-RU" sz="2400" dirty="0">
                <a:solidFill>
                  <a:srgbClr val="10253F"/>
                </a:solidFill>
                <a:latin typeface="Calibri"/>
              </a:rPr>
              <a:t>которые будут важными для наслаждения годами юности и принятия роли взрослого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1600" i="1" dirty="0" smtClean="0">
                <a:solidFill>
                  <a:srgbClr val="10253F"/>
                </a:solidFill>
                <a:latin typeface="Calibri"/>
              </a:rPr>
              <a:t>                                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  <a:defRPr/>
            </a:pPr>
            <a:r>
              <a:rPr lang="ru-RU" sz="1600" i="1" dirty="0">
                <a:solidFill>
                  <a:srgbClr val="10253F"/>
                </a:solidFill>
                <a:latin typeface="Calibri"/>
              </a:rPr>
              <a:t> </a:t>
            </a:r>
            <a:r>
              <a:rPr lang="ru-RU" sz="1600" i="1" dirty="0" smtClean="0">
                <a:solidFill>
                  <a:srgbClr val="10253F"/>
                </a:solidFill>
                <a:latin typeface="Calibri"/>
              </a:rPr>
              <a:t>                            (</a:t>
            </a:r>
            <a:r>
              <a:rPr lang="ru-RU" sz="1600" i="1" dirty="0">
                <a:solidFill>
                  <a:srgbClr val="10253F"/>
                </a:solidFill>
                <a:latin typeface="Calibri"/>
              </a:rPr>
              <a:t>ВОЗ, здоровье подростков мира: Второй шанс во втором десятилетии)</a:t>
            </a:r>
            <a:endParaRPr lang="it-IT" sz="1600" dirty="0">
              <a:solidFill>
                <a:srgbClr val="10253F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273630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4550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3100" b="1" dirty="0">
                <a:solidFill>
                  <a:schemeClr val="tx1"/>
                </a:solidFill>
              </a:rPr>
              <a:t>Воздержание от сомнительных половых связей</a:t>
            </a: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00174"/>
            <a:ext cx="8219256" cy="462598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r>
              <a:rPr lang="ru-RU" altLang="ru-RU" sz="4800" dirty="0"/>
              <a:t>Половая активность в подростковый период представляет серьезную угрозу для здоровья молодых людей и имеет длительные последствия. Ранняя половая активность может сопровождаться повышенным риском заболеваний, передающихся половым путем, снижением психологического и эмоционального благополучия, низкими учебными достижениями, подростковой беременностью и рождением ребенка вне брака.</a:t>
            </a:r>
            <a:endParaRPr lang="en-US" altLang="ru-RU" sz="4800" dirty="0"/>
          </a:p>
          <a:p>
            <a:endParaRPr lang="en-US" altLang="ru-RU" sz="4800" dirty="0"/>
          </a:p>
          <a:p>
            <a:r>
              <a:rPr lang="ru-RU" altLang="ru-RU" sz="4800" dirty="0"/>
              <a:t>Расширенный доступ к информации о контроле рождаемости и воздержании показал увеличение надлежащего использования противозачаточных средств и замедление первого сексуального опыта среди несовершеннолетних. Это, естественно, влияет на количество подростков, подвергшихся заболеваниям, передаваемым половым путем. Статистические данные в настоящее время составляют 1 случай у 4 сексуально активных подростков в США в год и 4 случая у 10 девушек, забеременевших в возрасте моложе 20 лет. (AAP)</a:t>
            </a:r>
            <a:endParaRPr lang="en-US" altLang="ru-RU" sz="4800" dirty="0"/>
          </a:p>
          <a:p>
            <a:endParaRPr lang="ru-RU" altLang="ru-RU" sz="4800" dirty="0"/>
          </a:p>
          <a:p>
            <a:r>
              <a:rPr lang="ru-RU" altLang="ru-RU" sz="4800" dirty="0"/>
              <a:t>Родители, обсуждающие такие темы со своими детьми, увеличивают вероятность того, что их ребенок будет практиковать безопасный секс либо не начинать половую жизнь вообще, до более позднего этапа своей жизни</a:t>
            </a:r>
            <a:r>
              <a:rPr lang="en-US" altLang="ru-RU" sz="4800" dirty="0"/>
              <a:t>. (</a:t>
            </a:r>
            <a:r>
              <a:rPr lang="en-US" altLang="ru-RU" sz="4800" dirty="0" err="1"/>
              <a:t>Stauve</a:t>
            </a:r>
            <a:r>
              <a:rPr lang="en-US" altLang="ru-RU" sz="4800" dirty="0"/>
              <a:t>, 2005.)</a:t>
            </a:r>
          </a:p>
          <a:p>
            <a:pPr fontAlgn="base"/>
            <a:r>
              <a:rPr lang="ru-RU" sz="4800" dirty="0" smtClean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8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4797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sz="3100" b="1" dirty="0" smtClean="0">
                <a:solidFill>
                  <a:schemeClr val="tx1"/>
                </a:solidFill>
              </a:rPr>
              <a:t>Воздержание </a:t>
            </a:r>
            <a:r>
              <a:rPr lang="ru-RU" altLang="ru-RU" sz="3100" b="1" dirty="0">
                <a:solidFill>
                  <a:schemeClr val="tx1"/>
                </a:solidFill>
              </a:rPr>
              <a:t>от сомнительных половых </a:t>
            </a:r>
            <a:r>
              <a:rPr lang="ru-RU" altLang="ru-RU" sz="3100" b="1" dirty="0" smtClean="0">
                <a:solidFill>
                  <a:schemeClr val="tx1"/>
                </a:solidFill>
              </a:rPr>
              <a:t>связей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428736"/>
            <a:ext cx="8219256" cy="4697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altLang="ru-RU" sz="2800" dirty="0" smtClean="0"/>
              <a:t>Рандомизированное </a:t>
            </a:r>
            <a:r>
              <a:rPr lang="ru-RU" altLang="ru-RU" sz="2800" dirty="0"/>
              <a:t>исследование, проведенное в течение 2 лет по эффективности обучения родительским навыкам в сексуальной безопасности и активности показывает, что родители, которые прошли курс, были намного успешными в решении проблем, связанных с рискованным сексуальным поведением подростка, чем контрольные группы. </a:t>
            </a:r>
            <a:r>
              <a:rPr lang="en-US" altLang="ru-RU" sz="2800" dirty="0"/>
              <a:t>(</a:t>
            </a:r>
            <a:r>
              <a:rPr lang="en-US" altLang="ru-RU" sz="2800" dirty="0" err="1"/>
              <a:t>O’Donnel</a:t>
            </a:r>
            <a:r>
              <a:rPr lang="en-US" altLang="ru-RU" sz="2800" dirty="0"/>
              <a:t> et al., 2005)</a:t>
            </a:r>
          </a:p>
          <a:p>
            <a:endParaRPr lang="en-US" altLang="ru-RU" sz="2800" dirty="0"/>
          </a:p>
          <a:p>
            <a:r>
              <a:rPr lang="ru-RU" altLang="ru-RU" sz="2800" dirty="0"/>
              <a:t>Программы воспитания, сосредоточенные на коммуникации, показали многообещающие результаты в этой области. В то время как не было доказательства прямого соотношения между обучением родителей и уменьшением половой активности, результаты показывают увеличение практики безопасного секса и использования противозачаточных средств среди молодежи. (</a:t>
            </a:r>
            <a:r>
              <a:rPr lang="ru-RU" altLang="ru-RU" sz="2800" dirty="0" err="1"/>
              <a:t>Wight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Фуллертон</a:t>
            </a:r>
            <a:r>
              <a:rPr lang="ru-RU" altLang="ru-RU" sz="2800" dirty="0"/>
              <a:t>, 2013)</a:t>
            </a:r>
          </a:p>
          <a:p>
            <a:pPr marL="0" indent="0">
              <a:buFontTx/>
              <a:buChar char="-"/>
            </a:pP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1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>Об </a:t>
            </a:r>
            <a:r>
              <a:rPr lang="ru-RU" altLang="ru-RU" sz="2800" b="1" dirty="0">
                <a:solidFill>
                  <a:schemeClr val="tx1"/>
                </a:solidFill>
              </a:rPr>
              <a:t>употреблении наркотиков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714488"/>
            <a:ext cx="8219256" cy="4411675"/>
          </a:xfrm>
        </p:spPr>
        <p:txBody>
          <a:bodyPr>
            <a:normAutofit lnSpcReduction="10000"/>
          </a:bodyPr>
          <a:lstStyle/>
          <a:p>
            <a:r>
              <a:rPr lang="ru-RU" altLang="ru-RU" sz="2800" dirty="0"/>
              <a:t>Программы по развитию навыков семейной жизни почти в три раза эффективнее обучения жизненным навыкам в школах в целях профилактики наркомании</a:t>
            </a:r>
            <a:r>
              <a:rPr lang="en-US" altLang="ru-RU" sz="2800" dirty="0"/>
              <a:t>.</a:t>
            </a:r>
          </a:p>
          <a:p>
            <a:r>
              <a:rPr lang="ru-RU" altLang="ru-RU" sz="2800" dirty="0"/>
              <a:t>Научные данные говорят о том, что из каждых девяти людей, посетивших научно обоснованные программы обучения навыкам семейной жизни, лишь один человек начал употреблять наркотики спустя четыре года после реализации программы</a:t>
            </a:r>
            <a:r>
              <a:rPr lang="en-US" altLang="ru-RU" sz="2800" dirty="0"/>
              <a:t> (</a:t>
            </a:r>
            <a:r>
              <a:rPr lang="en-US" altLang="ru-RU" sz="2800" dirty="0" err="1"/>
              <a:t>Foxcroft</a:t>
            </a:r>
            <a:r>
              <a:rPr lang="en-US" altLang="ru-RU" sz="2800" dirty="0"/>
              <a:t> et al., 2005). </a:t>
            </a:r>
          </a:p>
        </p:txBody>
      </p:sp>
    </p:spTree>
    <p:extLst>
      <p:ext uri="{BB962C8B-B14F-4D97-AF65-F5344CB8AC3E}">
        <p14:creationId xmlns:p14="http://schemas.microsoft.com/office/powerpoint/2010/main" val="4256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9" b="51749"/>
          <a:stretch>
            <a:fillRect/>
          </a:stretch>
        </p:blipFill>
        <p:spPr bwMode="auto">
          <a:xfrm>
            <a:off x="2987675" y="3141663"/>
            <a:ext cx="59213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endParaRPr lang="it-IT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Программа превенции суицида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3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Суицид в подростковом возрасте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4830288"/>
          </a:xfrm>
        </p:spPr>
        <p:txBody>
          <a:bodyPr>
            <a:normAutofit/>
          </a:bodyPr>
          <a:lstStyle/>
          <a:p>
            <a:pPr>
              <a:buClrTx/>
              <a:buSzTx/>
            </a:pPr>
            <a:endParaRPr lang="ru-RU" altLang="en-US" sz="2000" b="1" dirty="0" smtClean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>
              <a:buClrTx/>
              <a:buSzTx/>
            </a:pPr>
            <a:r>
              <a:rPr lang="ru-RU" altLang="en-US" sz="2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Каждый </a:t>
            </a:r>
            <a:r>
              <a:rPr lang="ru-RU" altLang="en-US" sz="2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год 1 из 5 подростков думает о совершении суицида</a:t>
            </a:r>
          </a:p>
          <a:p>
            <a:pPr>
              <a:buClrTx/>
              <a:buSzTx/>
            </a:pPr>
            <a:r>
              <a:rPr lang="ru-RU" altLang="en-US" sz="2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Почти </a:t>
            </a:r>
            <a:r>
              <a:rPr lang="ru-RU" altLang="en-US" sz="2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5% 15-летних подростков предпринимали попытку покончить жизнь суицидом в течение своей жизни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endParaRPr lang="en-GB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6EBF3"/>
              </a:clrFrom>
              <a:clrTo>
                <a:srgbClr val="B6EBF3">
                  <a:alpha val="0"/>
                </a:srgbClr>
              </a:clrTo>
            </a:clrChange>
          </a:blip>
          <a:srcRect l="9184" t="4416" r="10903" b="11292"/>
          <a:stretch/>
        </p:blipFill>
        <p:spPr>
          <a:xfrm>
            <a:off x="468313" y="3000375"/>
            <a:ext cx="2808287" cy="2962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67944" y="3000374"/>
            <a:ext cx="4464496" cy="3020914"/>
          </a:xfrm>
          <a:prstGeom prst="rect">
            <a:avLst/>
          </a:prstGeom>
          <a:solidFill>
            <a:srgbClr val="FFFFFF"/>
          </a:solidFill>
          <a:ln w="114300" cmpd="sng"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Calibri"/>
              </a:rPr>
              <a:t>В </a:t>
            </a:r>
            <a:r>
              <a:rPr lang="ru-RU" sz="2400" i="1" dirty="0">
                <a:solidFill>
                  <a:srgbClr val="FF0000"/>
                </a:solidFill>
                <a:latin typeface="Calibri"/>
              </a:rPr>
              <a:t>классе, состоящем из 25 учеников, по крайней мере, пятеро серьезно задумывались о самоубийстве, и, по крайне мере, один пытался покончить с собой (в течение жизни).</a:t>
            </a:r>
          </a:p>
        </p:txBody>
      </p:sp>
    </p:spTree>
    <p:extLst>
      <p:ext uri="{BB962C8B-B14F-4D97-AF65-F5344CB8AC3E}">
        <p14:creationId xmlns:p14="http://schemas.microsoft.com/office/powerpoint/2010/main" val="6395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ru-RU" alt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люди в казахстане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endParaRPr lang="ru-RU" alt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«Исследование распространенности, глубинных причин и факторов риска и защиты в суицида и суицидальных попыток в Казахстане» (3000 учащихся средних школ в возрасте 15-19 лет), показало, что: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1,5% учеников, участвовавших в исследовании, 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совершили попытку суицида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в течение двух недель до проведения исследования </a:t>
            </a:r>
            <a:r>
              <a:rPr lang="en-US" sz="20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  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У 2,5% учеников, участвовавших в исследовании, было 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серьезное суицидального мышление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в течение двух недель до проведения исследования</a:t>
            </a:r>
            <a:r>
              <a:rPr lang="en-US" sz="20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 </a:t>
            </a:r>
            <a:endParaRPr lang="ru-RU" sz="2000" dirty="0" smtClean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endParaRPr lang="ru-RU" sz="20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ru-RU" altLang="en-US" sz="18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altLang="en-US" sz="1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alt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можно скачать на сайте ЮНИСЕФ Казахстан: www.unicef.kz</a:t>
            </a:r>
            <a:endParaRPr lang="en-GB" altLang="en-US" sz="1800" dirty="0">
              <a:solidFill>
                <a:prstClr val="black"/>
              </a:solidFill>
              <a:latin typeface="Calibri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endParaRPr lang="ru-RU" sz="20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endParaRPr lang="en-GB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18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8581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ru-RU" sz="3100" b="1" dirty="0" smtClean="0">
                <a:solidFill>
                  <a:schemeClr val="tx1"/>
                </a:solidFill>
              </a:rPr>
              <a:t>П</a:t>
            </a:r>
            <a:r>
              <a:rPr lang="ru-RU" altLang="ru-RU" sz="3100" b="1" dirty="0" smtClean="0">
                <a:solidFill>
                  <a:schemeClr val="tx1"/>
                </a:solidFill>
              </a:rPr>
              <a:t>рограмма </a:t>
            </a:r>
            <a:br>
              <a:rPr lang="ru-RU" altLang="ru-RU" sz="3100" b="1" dirty="0" smtClean="0">
                <a:solidFill>
                  <a:schemeClr val="tx1"/>
                </a:solidFill>
              </a:rPr>
            </a:br>
            <a:r>
              <a:rPr lang="ru-RU" altLang="ru-RU" sz="3100" b="1" dirty="0" smtClean="0">
                <a:solidFill>
                  <a:schemeClr val="tx1"/>
                </a:solidFill>
              </a:rPr>
              <a:t>превенции суицида</a:t>
            </a: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00174"/>
            <a:ext cx="8219256" cy="462598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Программа </a:t>
            </a:r>
            <a:r>
              <a:rPr lang="ru-RU" sz="2400" dirty="0"/>
              <a:t>будет направлена на улучшение психического здоровья подростков и на профилактику саморазрушающего </a:t>
            </a:r>
            <a:r>
              <a:rPr lang="ru-RU" sz="2400" dirty="0" smtClean="0"/>
              <a:t>поведения </a:t>
            </a:r>
            <a:r>
              <a:rPr lang="ru-RU" sz="2400" dirty="0"/>
              <a:t>посредством проведения 3 различных мер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1. </a:t>
            </a:r>
            <a:r>
              <a:rPr lang="ru-RU" sz="2400" dirty="0" smtClean="0"/>
              <a:t> </a:t>
            </a:r>
            <a:r>
              <a:rPr lang="ru-RU" sz="2400" b="1" dirty="0" smtClean="0"/>
              <a:t>Программа </a:t>
            </a:r>
            <a:r>
              <a:rPr lang="ru-RU" sz="2400" b="1" dirty="0"/>
              <a:t>повышения осведомленности </a:t>
            </a:r>
            <a:r>
              <a:rPr lang="ru-RU" sz="2400" b="1" dirty="0" smtClean="0"/>
              <a:t>учащихся</a:t>
            </a:r>
          </a:p>
          <a:p>
            <a:r>
              <a:rPr lang="ru-RU" sz="2400" b="1" dirty="0" smtClean="0"/>
              <a:t>2. Обучение </a:t>
            </a:r>
            <a:r>
              <a:rPr lang="ru-RU" sz="2400" b="1" dirty="0"/>
              <a:t>персонала школы (обучение «вахтеров» суицида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3.</a:t>
            </a:r>
            <a:r>
              <a:rPr lang="ru-RU" sz="2400" b="1" dirty="0"/>
              <a:t> Выявление учеников, находящихся в группе повышенного риска саморазрушающего поведения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3240360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33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6668" y="-1905"/>
            <a:ext cx="9137332" cy="733425"/>
          </a:xfrm>
          <a:solidFill>
            <a:schemeClr val="accent1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2400" b="1" cap="none" dirty="0">
                <a:solidFill>
                  <a:schemeClr val="bg1"/>
                </a:solidFill>
              </a:rPr>
              <a:t>ПРОГРАММА ПРОФИЛАКТИКИ </a:t>
            </a:r>
            <a:r>
              <a:rPr lang="ru-RU" altLang="ru-RU" sz="2400" b="1" cap="none" dirty="0" smtClean="0">
                <a:solidFill>
                  <a:schemeClr val="bg1"/>
                </a:solidFill>
              </a:rPr>
              <a:t>СУИЦИДА </a:t>
            </a:r>
            <a:endParaRPr lang="it-IT" altLang="ru-RU" sz="2400" b="1" cap="none" dirty="0">
              <a:solidFill>
                <a:schemeClr val="bg1"/>
              </a:solidFill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Courier New" panose="02070309020205020404" pitchFamily="49" charset="0"/>
              <a:buChar char="o"/>
              <a:defRPr sz="2000"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B30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D49228-D0FE-4E92-9D6D-7DD29583C80C}" type="slidenum">
              <a:rPr lang="it-IT" altLang="ru-RU" sz="1200" smtClean="0">
                <a:solidFill>
                  <a:schemeClr val="accent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it-IT" altLang="ru-RU" sz="1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5496" y="1448584"/>
          <a:ext cx="8982075" cy="424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9750" y="5038408"/>
            <a:ext cx="2339975" cy="8509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kern="0" dirty="0">
                <a:solidFill>
                  <a:srgbClr val="002060"/>
                </a:solidFill>
                <a:latin typeface="Calibri"/>
              </a:rPr>
              <a:t>Универсальные меры</a:t>
            </a:r>
            <a:endParaRPr lang="it-IT" sz="2200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275" y="5021898"/>
            <a:ext cx="1998663" cy="8509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kern="0" dirty="0">
                <a:solidFill>
                  <a:srgbClr val="002060"/>
                </a:solidFill>
                <a:latin typeface="Calibri"/>
              </a:rPr>
              <a:t>Селективные меры</a:t>
            </a:r>
            <a:endParaRPr lang="it-IT" sz="2200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16688" y="4977448"/>
            <a:ext cx="2627312" cy="8509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4BACC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kern="0" dirty="0">
                <a:solidFill>
                  <a:srgbClr val="002060"/>
                </a:solidFill>
                <a:latin typeface="Calibri"/>
              </a:rPr>
              <a:t>Индивидуально показанные меры</a:t>
            </a:r>
            <a:endParaRPr lang="it-IT" sz="2200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6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4797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Программа </a:t>
            </a:r>
            <a:r>
              <a:rPr lang="ru-RU" sz="3100" b="1" dirty="0">
                <a:solidFill>
                  <a:schemeClr val="tx1"/>
                </a:solidFill>
              </a:rPr>
              <a:t>повышения осведомленности учащихся</a:t>
            </a:r>
            <a:br>
              <a:rPr lang="ru-RU" sz="3100" b="1" dirty="0">
                <a:solidFill>
                  <a:schemeClr val="tx1"/>
                </a:solidFill>
              </a:rPr>
            </a:b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428736"/>
            <a:ext cx="8219256" cy="4697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sz="2000" dirty="0" smtClean="0"/>
              <a:t>Серия </a:t>
            </a:r>
            <a:r>
              <a:rPr lang="ru-RU" sz="2000" dirty="0"/>
              <a:t>из трех семинаров, проводимых в классе обученными психологами </a:t>
            </a:r>
            <a:r>
              <a:rPr lang="ru-RU" sz="2000" dirty="0" smtClean="0"/>
              <a:t>школ </a:t>
            </a:r>
            <a:r>
              <a:rPr lang="ru-RU" sz="2000" dirty="0"/>
              <a:t>и нацеленных на повышение уровня осведомленности учащихся о психическом здоровье, на развитие их навыков решения проблем и на поощрение поиска психологической поддержки, когда в этом возникает необходимость. </a:t>
            </a:r>
            <a:endParaRPr lang="ru-RU" sz="2000" dirty="0" smtClean="0"/>
          </a:p>
          <a:p>
            <a:r>
              <a:rPr lang="ru-RU" sz="2000" dirty="0" smtClean="0"/>
              <a:t>Три </a:t>
            </a:r>
            <a:r>
              <a:rPr lang="ru-RU" sz="2000" dirty="0"/>
              <a:t>семинара будут проведены следуя презентации в формате </a:t>
            </a:r>
            <a:r>
              <a:rPr lang="ru-RU" sz="2000" dirty="0" err="1" smtClean="0"/>
              <a:t>Power</a:t>
            </a:r>
            <a:r>
              <a:rPr lang="ru-RU" sz="2000" dirty="0" smtClean="0"/>
              <a:t> </a:t>
            </a:r>
            <a:r>
              <a:rPr lang="ru-RU" sz="2000" dirty="0" err="1" smtClean="0"/>
              <a:t>Point</a:t>
            </a:r>
            <a:r>
              <a:rPr lang="ru-RU" sz="2000" dirty="0" smtClean="0"/>
              <a:t> (Презентация для подростков</a:t>
            </a:r>
            <a:r>
              <a:rPr lang="ru-RU" sz="2000" dirty="0"/>
              <a:t>). </a:t>
            </a:r>
            <a:endParaRPr lang="ru-RU" sz="2000" dirty="0" smtClean="0"/>
          </a:p>
          <a:p>
            <a:r>
              <a:rPr lang="ru-RU" sz="2000" dirty="0" smtClean="0"/>
              <a:t>Каждый </a:t>
            </a:r>
            <a:r>
              <a:rPr lang="ru-RU" sz="2000" dirty="0"/>
              <a:t>ученик получит также брошюру, резюмирующую содержание семинаров, включая информацию о том, как получить помощь </a:t>
            </a:r>
            <a:r>
              <a:rPr lang="ru-RU" sz="2000" dirty="0" smtClean="0"/>
              <a:t>(Брошюра для подростков «Повлияй на свое настроение»). </a:t>
            </a:r>
          </a:p>
          <a:p>
            <a:r>
              <a:rPr lang="ru-RU" sz="2000" dirty="0" smtClean="0"/>
              <a:t>Такая </a:t>
            </a:r>
            <a:r>
              <a:rPr lang="ru-RU" sz="2000" dirty="0"/>
              <a:t>же информация будет представлена посредством шести плакатов, которые будут размещены на стене классной комнаты </a:t>
            </a:r>
            <a:r>
              <a:rPr lang="ru-RU" sz="2000" dirty="0" smtClean="0"/>
              <a:t>(Плакаты для подростков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56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31" y="404665"/>
            <a:ext cx="3816350" cy="93610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Мульти-модальный подход</a:t>
            </a: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0FE5D-1FAC-4CC9-B437-22AA4D29FAB8}" type="slidenum">
              <a:rPr lang="it-IT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2652">
            <a:off x="4139913" y="376283"/>
            <a:ext cx="1547306" cy="236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3371850"/>
            <a:ext cx="4005263" cy="2984500"/>
          </a:xfrm>
        </p:spPr>
      </p:pic>
      <p:pic>
        <p:nvPicPr>
          <p:cNvPr id="4506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682875"/>
            <a:ext cx="2798762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926320"/>
              </p:ext>
            </p:extLst>
          </p:nvPr>
        </p:nvGraphicFramePr>
        <p:xfrm>
          <a:off x="3214192" y="1235174"/>
          <a:ext cx="5472608" cy="525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274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    </a:t>
            </a:r>
            <a:r>
              <a:rPr lang="ru-RU" altLang="ru-RU" sz="3100" b="1" dirty="0">
                <a:solidFill>
                  <a:srgbClr val="000000"/>
                </a:solidFill>
                <a:latin typeface="Arial Narrow"/>
                <a:cs typeface="Arial"/>
              </a:rPr>
              <a:t>Основные цели, связанные с развитием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r>
              <a:rPr lang="ru-RU" altLang="ru-RU" sz="2800" dirty="0" smtClean="0">
                <a:solidFill>
                  <a:srgbClr val="000000"/>
                </a:solidFill>
                <a:latin typeface="Arial Narrow"/>
                <a:cs typeface="Arial"/>
              </a:rPr>
              <a:t>Навыки</a:t>
            </a:r>
            <a:r>
              <a:rPr lang="ru-RU" altLang="ru-RU" sz="2800" dirty="0">
                <a:solidFill>
                  <a:srgbClr val="000000"/>
                </a:solidFill>
                <a:latin typeface="Arial Narrow"/>
                <a:cs typeface="Arial"/>
              </a:rPr>
              <a:t>, необходимые для саморегуляции эмоций и поведения</a:t>
            </a:r>
            <a:r>
              <a:rPr lang="en-US" altLang="ru-RU" sz="2800" dirty="0">
                <a:solidFill>
                  <a:srgbClr val="000000"/>
                </a:solidFill>
                <a:latin typeface="Arial Narrow"/>
                <a:cs typeface="Arial"/>
              </a:rPr>
              <a:t>: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>
                <a:srgbClr val="819C2B"/>
              </a:buClr>
              <a:buSzTx/>
              <a:buFont typeface="Times New Roman" pitchFamily="18" charset="0"/>
              <a:buChar char="–"/>
            </a:pPr>
            <a:r>
              <a:rPr lang="ru-RU" altLang="ru-RU" sz="2800" b="1" dirty="0">
                <a:solidFill>
                  <a:srgbClr val="000000"/>
                </a:solidFill>
                <a:latin typeface="Arial Narrow"/>
                <a:cs typeface="Arial"/>
              </a:rPr>
              <a:t>Социальные и эмоциональные </a:t>
            </a:r>
            <a:r>
              <a:rPr lang="ru-RU" altLang="ru-RU" sz="2800" dirty="0">
                <a:solidFill>
                  <a:srgbClr val="000000"/>
                </a:solidFill>
                <a:latin typeface="Arial Narrow"/>
                <a:cs typeface="Arial"/>
              </a:rPr>
              <a:t>навыки для установления </a:t>
            </a:r>
            <a:r>
              <a:rPr lang="ru-RU" altLang="ru-RU" sz="2800" b="1" dirty="0">
                <a:solidFill>
                  <a:srgbClr val="000000"/>
                </a:solidFill>
                <a:latin typeface="Arial Narrow"/>
                <a:cs typeface="Arial"/>
              </a:rPr>
              <a:t>устойчивых отношений</a:t>
            </a:r>
            <a:endParaRPr lang="en-US" altLang="ru-RU" sz="2800" b="1" dirty="0">
              <a:solidFill>
                <a:srgbClr val="000000"/>
              </a:solidFill>
              <a:latin typeface="Arial Narrow"/>
              <a:cs typeface="Arial"/>
            </a:endParaRP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>
                <a:srgbClr val="819C2B"/>
              </a:buClr>
              <a:buSzTx/>
              <a:buFont typeface="Times New Roman" pitchFamily="18" charset="0"/>
              <a:buChar char="–"/>
            </a:pPr>
            <a:r>
              <a:rPr lang="ru-RU" altLang="ru-RU" sz="2800" b="1" dirty="0">
                <a:solidFill>
                  <a:srgbClr val="000000"/>
                </a:solidFill>
                <a:latin typeface="Arial Narrow"/>
                <a:cs typeface="Arial"/>
              </a:rPr>
              <a:t>Восприимчивость</a:t>
            </a:r>
            <a:r>
              <a:rPr lang="ru-RU" altLang="ru-RU" sz="2800" dirty="0">
                <a:solidFill>
                  <a:srgbClr val="000000"/>
                </a:solidFill>
                <a:latin typeface="Arial Narrow"/>
                <a:cs typeface="Arial"/>
              </a:rPr>
              <a:t> к чувствам и потребностям других людей</a:t>
            </a:r>
            <a:endParaRPr lang="en-US" altLang="ru-RU" sz="2800" dirty="0">
              <a:solidFill>
                <a:srgbClr val="000000"/>
              </a:solidFill>
              <a:latin typeface="Arial Narrow"/>
              <a:cs typeface="Arial"/>
            </a:endParaRP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>
                <a:srgbClr val="819C2B"/>
              </a:buClr>
              <a:buSzTx/>
              <a:buFont typeface="Times New Roman" pitchFamily="18" charset="0"/>
              <a:buChar char="–"/>
            </a:pPr>
            <a:r>
              <a:rPr lang="ru-RU" altLang="ru-RU" sz="2800" b="1" dirty="0">
                <a:solidFill>
                  <a:srgbClr val="000000"/>
                </a:solidFill>
                <a:latin typeface="Arial Narrow"/>
                <a:cs typeface="Arial"/>
              </a:rPr>
              <a:t>Разрешение конфликтов</a:t>
            </a:r>
            <a:endParaRPr lang="en-US" altLang="ru-RU" sz="2800" b="1" dirty="0">
              <a:solidFill>
                <a:srgbClr val="000000"/>
              </a:solidFill>
              <a:latin typeface="Arial Narrow"/>
              <a:cs typeface="Arial"/>
            </a:endParaRP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>
                <a:srgbClr val="819C2B"/>
              </a:buClr>
              <a:buSzTx/>
              <a:buFont typeface="Times New Roman" pitchFamily="18" charset="0"/>
              <a:buChar char="–"/>
            </a:pPr>
            <a:r>
              <a:rPr lang="ru-RU" altLang="ru-RU" sz="2800" b="1" dirty="0">
                <a:solidFill>
                  <a:srgbClr val="000000"/>
                </a:solidFill>
                <a:latin typeface="Arial Narrow"/>
                <a:cs typeface="Arial"/>
              </a:rPr>
              <a:t>Просоциальные навыки  </a:t>
            </a:r>
            <a:endParaRPr lang="en-US" altLang="ru-RU" sz="2800" b="1" dirty="0">
              <a:solidFill>
                <a:srgbClr val="000000"/>
              </a:solidFill>
              <a:latin typeface="Arial Narrow"/>
              <a:cs typeface="Arial"/>
            </a:endParaRP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>
                <a:srgbClr val="819C2B"/>
              </a:buClr>
              <a:buSzTx/>
              <a:buFont typeface="Times New Roman" pitchFamily="18" charset="0"/>
              <a:buChar char="–"/>
            </a:pPr>
            <a:r>
              <a:rPr lang="ru-RU" altLang="ru-RU" sz="2800" b="1" dirty="0">
                <a:solidFill>
                  <a:srgbClr val="000000"/>
                </a:solidFill>
                <a:latin typeface="Arial Narrow"/>
                <a:cs typeface="Arial"/>
              </a:rPr>
              <a:t>Контроль над побуждениями  </a:t>
            </a:r>
            <a:endParaRPr lang="en-US" altLang="ru-RU" sz="2800" b="1" dirty="0">
              <a:solidFill>
                <a:srgbClr val="000000"/>
              </a:solidFill>
              <a:latin typeface="Arial Narrow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29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БРОШЮРА ДЛЯ ПОДРОСТКОВ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7589" y="2276872"/>
            <a:ext cx="5987008" cy="2079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000" i="1" dirty="0" smtClean="0">
                <a:solidFill>
                  <a:schemeClr val="accent6">
                    <a:lumMod val="75000"/>
                  </a:schemeClr>
                </a:solidFill>
              </a:rPr>
              <a:t>Повлияй на свое настроение и улучши его</a:t>
            </a:r>
            <a:endParaRPr lang="it-IT" sz="6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1844824"/>
            <a:ext cx="2517386" cy="385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53" y="275076"/>
            <a:ext cx="3652455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ПЛАКАТЫ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671120"/>
            <a:ext cx="2032445" cy="2870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83" y="3321188"/>
            <a:ext cx="2083257" cy="2959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914" y="1828570"/>
            <a:ext cx="2134068" cy="2972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032" y="3542027"/>
            <a:ext cx="2032445" cy="2934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9175" y="713070"/>
            <a:ext cx="2134068" cy="2972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007" y="3384704"/>
            <a:ext cx="2083257" cy="28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150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</a:rPr>
              <a:t>Обучение персонала школы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>
                <a:solidFill>
                  <a:schemeClr val="tx1"/>
                </a:solidFill>
              </a:rPr>
              <a:t>обучение «вахтеров» суицида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428736"/>
            <a:ext cx="8640960" cy="4952592"/>
          </a:xfrm>
        </p:spPr>
        <p:txBody>
          <a:bodyPr>
            <a:normAutofit fontScale="92500" lnSpcReduction="20000"/>
          </a:bodyPr>
          <a:lstStyle/>
          <a:p>
            <a:endParaRPr lang="ru-RU" sz="1900" dirty="0" smtClean="0"/>
          </a:p>
          <a:p>
            <a:endParaRPr lang="ru-RU" sz="1900" dirty="0"/>
          </a:p>
          <a:p>
            <a:endParaRPr lang="ru-RU" sz="1900" dirty="0" smtClean="0"/>
          </a:p>
          <a:p>
            <a:endParaRPr lang="ru-RU" sz="1900" dirty="0"/>
          </a:p>
          <a:p>
            <a:r>
              <a:rPr lang="ru-RU" sz="1900" dirty="0" smtClean="0"/>
              <a:t>Семинар </a:t>
            </a:r>
            <a:r>
              <a:rPr lang="ru-RU" sz="1900" dirty="0"/>
              <a:t>с участием персонала </a:t>
            </a:r>
            <a:r>
              <a:rPr lang="ru-RU" sz="1900" dirty="0" smtClean="0"/>
              <a:t>школ, </a:t>
            </a:r>
            <a:r>
              <a:rPr lang="ru-RU" sz="1900" dirty="0"/>
              <a:t>нацеленный на обучение как распознавать учеников, находящихся в </a:t>
            </a:r>
            <a:r>
              <a:rPr lang="ru-RU" sz="1900" dirty="0" smtClean="0"/>
              <a:t>тяжелой жизненной ситуации или </a:t>
            </a:r>
            <a:r>
              <a:rPr lang="ru-RU" sz="1900" dirty="0"/>
              <a:t>тех, кто может находиться в группе повышенного риска саморазрушающего поведения, и как предоставить им необходимую поддержку, чтобы убедить их обратиться за помощью. </a:t>
            </a:r>
            <a:endParaRPr lang="ru-RU" sz="1900" dirty="0" smtClean="0"/>
          </a:p>
          <a:p>
            <a:r>
              <a:rPr lang="ru-RU" sz="1900" dirty="0" smtClean="0"/>
              <a:t>Семинары </a:t>
            </a:r>
            <a:r>
              <a:rPr lang="ru-RU" sz="1900" dirty="0"/>
              <a:t>будут проведены подготовленными психологами </a:t>
            </a:r>
            <a:r>
              <a:rPr lang="ru-RU" sz="1900" dirty="0" smtClean="0"/>
              <a:t>школ с </a:t>
            </a:r>
            <a:r>
              <a:rPr lang="ru-RU" sz="1900" dirty="0"/>
              <a:t>использованием презентации в формате </a:t>
            </a:r>
            <a:r>
              <a:rPr lang="ru-RU" sz="1900" dirty="0" err="1" smtClean="0"/>
              <a:t>Power</a:t>
            </a:r>
            <a:r>
              <a:rPr lang="ru-RU" sz="1900" dirty="0" smtClean="0"/>
              <a:t> </a:t>
            </a:r>
            <a:r>
              <a:rPr lang="ru-RU" sz="1900" dirty="0" err="1" smtClean="0"/>
              <a:t>Point</a:t>
            </a:r>
            <a:r>
              <a:rPr lang="ru-RU" sz="1900" dirty="0" smtClean="0"/>
              <a:t> (Презентация для персонала школ</a:t>
            </a:r>
            <a:r>
              <a:rPr lang="ru-RU" sz="1900" dirty="0"/>
              <a:t>). </a:t>
            </a:r>
            <a:endParaRPr lang="ru-RU" sz="1900" dirty="0" smtClean="0"/>
          </a:p>
          <a:p>
            <a:r>
              <a:rPr lang="ru-RU" sz="1900" dirty="0" smtClean="0"/>
              <a:t>Персонал школ получат </a:t>
            </a:r>
            <a:r>
              <a:rPr lang="ru-RU" sz="1900" dirty="0"/>
              <a:t>информационный буклет, резюмирующий содержание семинара и содержащий контактную информацию о службах психического здоровья и других организациях, которые могут предложить профессиональную помощь, необходимую подросткам группы риска </a:t>
            </a:r>
            <a:r>
              <a:rPr lang="ru-RU" sz="1900" dirty="0" smtClean="0"/>
              <a:t>(Буклет для персонала школ</a:t>
            </a:r>
            <a:r>
              <a:rPr lang="ru-RU" sz="1900" dirty="0"/>
              <a:t>).</a:t>
            </a:r>
          </a:p>
          <a:p>
            <a:pPr marL="0" indent="0">
              <a:buNone/>
            </a:pPr>
            <a:r>
              <a:rPr lang="en-US" altLang="ru-RU" sz="2400" dirty="0" smtClean="0"/>
              <a:t> </a:t>
            </a:r>
            <a:endParaRPr lang="en-US" altLang="ru-R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9F7FA"/>
              </a:clrFrom>
              <a:clrTo>
                <a:srgbClr val="F9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t="14088" r="13522" b="14213"/>
          <a:stretch/>
        </p:blipFill>
        <p:spPr>
          <a:xfrm>
            <a:off x="107504" y="0"/>
            <a:ext cx="3240360" cy="2636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2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" y="357166"/>
            <a:ext cx="8820000" cy="8932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МАТЕРИАЛЫ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0EF-113A-400A-9A65-B9909F2A8548}" type="slidenum">
              <a:rPr lang="it-IT" smtClean="0"/>
              <a:pPr/>
              <a:t>33</a:t>
            </a:fld>
            <a:endParaRPr lang="it-IT"/>
          </a:p>
        </p:txBody>
      </p:sp>
      <p:grpSp>
        <p:nvGrpSpPr>
          <p:cNvPr id="9" name="Group 8"/>
          <p:cNvGrpSpPr/>
          <p:nvPr/>
        </p:nvGrpSpPr>
        <p:grpSpPr>
          <a:xfrm>
            <a:off x="189484" y="1293897"/>
            <a:ext cx="8664367" cy="4595828"/>
            <a:chOff x="179512" y="1514702"/>
            <a:chExt cx="8664367" cy="45958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16832"/>
              <a:ext cx="3630149" cy="2722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1539" y="4966671"/>
              <a:ext cx="31260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500" b="1" dirty="0" smtClean="0">
                  <a:solidFill>
                    <a:schemeClr val="tx2">
                      <a:lumMod val="50000"/>
                    </a:schemeClr>
                  </a:solidFill>
                </a:rPr>
                <a:t>Стандартная презентация </a:t>
              </a:r>
              <a:r>
                <a:rPr lang="it-IT" sz="2500" b="1" dirty="0" smtClean="0">
                  <a:solidFill>
                    <a:schemeClr val="tx2">
                      <a:lumMod val="50000"/>
                    </a:schemeClr>
                  </a:solidFill>
                </a:rPr>
                <a:t>PowerPoint</a:t>
              </a:r>
              <a:endParaRPr lang="it-IT" sz="25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3968" y="5402644"/>
              <a:ext cx="4402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500" b="1" dirty="0" smtClean="0">
                  <a:solidFill>
                    <a:schemeClr val="tx2">
                      <a:lumMod val="50000"/>
                    </a:schemeClr>
                  </a:solidFill>
                </a:rPr>
                <a:t>Информационный буклет для сотрудников школ</a:t>
              </a:r>
              <a:endParaRPr lang="it-IT" sz="25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3047" y="1514702"/>
              <a:ext cx="4750832" cy="33593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2290" y="2254781"/>
              <a:ext cx="1960593" cy="1023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500" b="1" dirty="0" smtClean="0">
                  <a:solidFill>
                    <a:schemeClr val="tx2">
                      <a:lumMod val="50000"/>
                    </a:schemeClr>
                  </a:solidFill>
                </a:rPr>
                <a:t>Обучение вахтеров суицида</a:t>
              </a:r>
              <a:endParaRPr lang="it-IT" sz="25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2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Выявление учеников, находящихся в группе повышенного риска саморазрушающего поведения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00174"/>
            <a:ext cx="8219256" cy="462598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Раннее выявление </a:t>
            </a:r>
            <a:r>
              <a:rPr lang="ru-RU" sz="1800" dirty="0"/>
              <a:t>учащихся, находящихся в состоянии психологического стресса и группе повышенного риска саморазрушающего поведения посредством заполнения </a:t>
            </a:r>
            <a:r>
              <a:rPr lang="ru-RU" sz="1800" dirty="0" smtClean="0"/>
              <a:t>опросника (Опросник для учащихся). </a:t>
            </a:r>
          </a:p>
          <a:p>
            <a:r>
              <a:rPr lang="ru-RU" sz="1800" dirty="0" smtClean="0"/>
              <a:t>На </a:t>
            </a:r>
            <a:r>
              <a:rPr lang="ru-RU" sz="1800" dirty="0"/>
              <a:t>основе результатов вопросника, ученикам с высоким уровнем суицидального мышления, депрессии и/или с другими психологическими проблемами будет предложено пройти </a:t>
            </a:r>
            <a:r>
              <a:rPr lang="ru-RU" sz="1800" dirty="0" smtClean="0"/>
              <a:t>полуструктурированное </a:t>
            </a:r>
            <a:r>
              <a:rPr lang="ru-RU" sz="1800" dirty="0"/>
              <a:t>интервью с психологом </a:t>
            </a:r>
            <a:r>
              <a:rPr lang="ru-RU" sz="1800" dirty="0" smtClean="0"/>
              <a:t>школы. </a:t>
            </a:r>
            <a:r>
              <a:rPr lang="ru-RU" sz="1800" dirty="0"/>
              <a:t>Если в результате этого интервью выяснится, что ребенок нуждается в дополнительной помощи, психолог информирует родителей </a:t>
            </a:r>
            <a:r>
              <a:rPr lang="ru-RU" sz="1800" dirty="0" smtClean="0"/>
              <a:t>о </a:t>
            </a:r>
            <a:r>
              <a:rPr lang="ru-RU" sz="1800" dirty="0"/>
              <a:t>необходимости обращения к </a:t>
            </a:r>
            <a:r>
              <a:rPr lang="ru-RU" sz="1800" dirty="0" smtClean="0"/>
              <a:t>специалисту здравоохранения.</a:t>
            </a:r>
            <a:endParaRPr lang="ru-RU" sz="1800" dirty="0"/>
          </a:p>
        </p:txBody>
      </p:sp>
      <p:pic>
        <p:nvPicPr>
          <p:cNvPr id="5" name="Picture 2" descr="http://www.itas-dannunzio.it/public/foto_articoli_big/mcaddrbtcl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849" y="4653136"/>
            <a:ext cx="295232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 smtClean="0">
                <a:solidFill>
                  <a:schemeClr val="tx1"/>
                </a:solidFill>
              </a:rPr>
              <a:t>Обучающая программа </a:t>
            </a:r>
            <a:r>
              <a:rPr lang="ru-RU" sz="2700" b="1" dirty="0">
                <a:solidFill>
                  <a:schemeClr val="tx1"/>
                </a:solidFill>
              </a:rPr>
              <a:t>для психологов </a:t>
            </a:r>
            <a:r>
              <a:rPr lang="ru-RU" sz="2700" b="1" dirty="0" smtClean="0">
                <a:solidFill>
                  <a:schemeClr val="tx1"/>
                </a:solidFill>
              </a:rPr>
              <a:t>школ.</a:t>
            </a: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8643998" cy="5072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r>
              <a:rPr lang="ru-RU" sz="2400" dirty="0" smtClean="0"/>
              <a:t>Психолог школы  является </a:t>
            </a:r>
            <a:r>
              <a:rPr lang="ru-RU" sz="2400" dirty="0"/>
              <a:t>ключевым лицом для реализации </a:t>
            </a:r>
            <a:r>
              <a:rPr lang="ru-RU" sz="2400" dirty="0" smtClean="0"/>
              <a:t>программы превенции суицида  </a:t>
            </a:r>
            <a:r>
              <a:rPr lang="ru-RU" sz="2400" dirty="0"/>
              <a:t>в образовательных учреждениях.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обеспечения </a:t>
            </a:r>
            <a:r>
              <a:rPr lang="ru-RU" sz="2400" dirty="0" smtClean="0"/>
              <a:t>качественного внедрения программы превенции в школе разработана </a:t>
            </a:r>
            <a:r>
              <a:rPr lang="ru-RU" sz="2400" dirty="0"/>
              <a:t>программа </a:t>
            </a:r>
            <a:r>
              <a:rPr lang="ru-RU" sz="2400" dirty="0" smtClean="0"/>
              <a:t>обучения для психологов.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68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>
                <a:solidFill>
                  <a:schemeClr val="tx1"/>
                </a:solidFill>
              </a:rPr>
              <a:t>Рентабельность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программ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428736"/>
            <a:ext cx="8219256" cy="4697427"/>
          </a:xfrm>
        </p:spPr>
        <p:txBody>
          <a:bodyPr>
            <a:normAutofit/>
          </a:bodyPr>
          <a:lstStyle/>
          <a:p>
            <a:r>
              <a:rPr lang="ru-RU" altLang="ru-RU" sz="2400" dirty="0" smtClean="0"/>
              <a:t>С </a:t>
            </a:r>
            <a:r>
              <a:rPr lang="ru-RU" altLang="ru-RU" sz="2400" dirty="0"/>
              <a:t>практической точки зрения, отсутствие таких научно обоснованных мероприятий</a:t>
            </a:r>
            <a:r>
              <a:rPr lang="en-US" altLang="ru-RU" sz="2400" dirty="0"/>
              <a:t> </a:t>
            </a:r>
            <a:r>
              <a:rPr lang="ru-RU" altLang="ru-RU" sz="2400" dirty="0"/>
              <a:t>влечет за собой растрату денежных средств, выделенных в качестве инвестиций из части ресурсов, с целью борьбы с проблемами </a:t>
            </a:r>
            <a:r>
              <a:rPr lang="ru-RU" altLang="ru-RU" sz="2400" dirty="0" smtClean="0"/>
              <a:t>при отсутствия </a:t>
            </a:r>
            <a:r>
              <a:rPr lang="ru-RU" altLang="ru-RU" sz="2400" dirty="0"/>
              <a:t>такого рода мероприятий</a:t>
            </a:r>
            <a:r>
              <a:rPr lang="en-US" altLang="ru-RU" sz="2400" dirty="0"/>
              <a:t>. </a:t>
            </a:r>
          </a:p>
        </p:txBody>
      </p:sp>
      <p:pic>
        <p:nvPicPr>
          <p:cNvPr id="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3356992"/>
            <a:ext cx="3528392" cy="2952328"/>
          </a:xfrm>
          <a:noFill/>
        </p:spPr>
      </p:pic>
    </p:spTree>
    <p:extLst>
      <p:ext uri="{BB962C8B-B14F-4D97-AF65-F5344CB8AC3E}">
        <p14:creationId xmlns:p14="http://schemas.microsoft.com/office/powerpoint/2010/main" val="34581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ru-RU" altLang="ru-RU" sz="3000" b="1" dirty="0">
                <a:solidFill>
                  <a:srgbClr val="000000"/>
                </a:solidFill>
                <a:latin typeface="Arial Narrow"/>
                <a:cs typeface="Arial"/>
              </a:rPr>
              <a:t>Факторы уязвимости и устойчивости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endParaRPr lang="ru-RU" alt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Расширенные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людьми и организациями, с которыми подросток не сталкивался в детстве</a:t>
            </a:r>
            <a:r>
              <a:rPr lang="en-GB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воздействием новых идей и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 время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«примерить на себя» роли и обязанности  взрослого человека</a:t>
            </a:r>
            <a:endParaRPr lang="en-GB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когда в мозге подростка происходят значительные изменения </a:t>
            </a:r>
            <a:r>
              <a:rPr lang="en-US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благоприятные возможности для принятия плохо обдуманных решений </a:t>
            </a:r>
            <a:r>
              <a:rPr lang="en-US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потенциально опасных моделях поведения</a:t>
            </a:r>
            <a:r>
              <a:rPr lang="en-US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рискованное сексуальное поведение, курение и распитие спиртных напитков</a:t>
            </a:r>
            <a:r>
              <a:rPr lang="en-GB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рискованная манера вождения автомобиля и употребление наркотиков</a:t>
            </a:r>
            <a:r>
              <a:rPr lang="en-US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endParaRPr lang="en-GB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73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ru-RU" altLang="ru-RU" sz="3000" b="1" dirty="0">
                <a:solidFill>
                  <a:srgbClr val="000000"/>
                </a:solidFill>
                <a:latin typeface="Arial Narrow"/>
                <a:cs typeface="Arial"/>
              </a:rPr>
              <a:t>Факторы уязвимости и устойчивости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психоактивными веществами и </a:t>
            </a:r>
            <a:r>
              <a:rPr lang="ru-RU" alt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сверстников, а также неприятие со стороны сверстников являются существенными факторами воздействия на «здоровое» поведение (хотя влияние родителей все еще остается значительным).</a:t>
            </a:r>
            <a:endParaRPr lang="en-GB" alt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Здравое отношение к психоактивным веществам и безопасные социальные нормативные убеждения также являются важными факторами защиты от наркотиков</a:t>
            </a:r>
            <a:r>
              <a:rPr lang="en-GB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социальные навыки и крепкое психическое и эмоциональное здоровье остаются ключевыми защитными факторами на протяжении всего периода подросткового возраста</a:t>
            </a:r>
            <a:r>
              <a:rPr lang="en-GB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характеризуется «гибкостью и податливостью» мозга подростка: важный период развития, когда интервенции могут усилить или изменить прежний опыт.</a:t>
            </a:r>
            <a:endParaRPr lang="en-GB" alt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rgbClr val="819C2B"/>
              </a:buClr>
              <a:buSzTx/>
              <a:buFontTx/>
              <a:buChar char="•"/>
            </a:pPr>
            <a:endParaRPr lang="en-GB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26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534400" cy="43887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4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kk-KZ" sz="31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Факторы </a:t>
            </a:r>
            <a:r>
              <a:rPr lang="kk-KZ" sz="31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риска</a:t>
            </a:r>
            <a:r>
              <a:rPr lang="ru-RU" sz="31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влияющие </a:t>
            </a:r>
            <a:r>
              <a:rPr lang="ru-RU" sz="31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на </a:t>
            </a:r>
            <a:r>
              <a:rPr lang="ru-RU" sz="3100" b="1" dirty="0">
                <a:solidFill>
                  <a:srgbClr val="D357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учащихся НИШ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в Интеллектуальную школу  некоторые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переживают «пик»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 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кризиса, вызванного стыком  кризиса подросткового возраста, сменой места учебы, 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проживания, актуализацией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 психологических  травм, а также кризисами утраты и разлуки, связанных с семейной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www.crystalinks.com/depressionteen1.jpg"/>
          <p:cNvPicPr>
            <a:picLocks noChangeAspect="1" noChangeArrowheads="1"/>
          </p:cNvPicPr>
          <p:nvPr/>
        </p:nvPicPr>
        <p:blipFill rotWithShape="1">
          <a:blip r:embed="rId2"/>
          <a:srcRect b="32085"/>
          <a:stretch/>
        </p:blipFill>
        <p:spPr bwMode="auto">
          <a:xfrm>
            <a:off x="179512" y="116632"/>
            <a:ext cx="259228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3363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Профилактика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Tx/>
              <a:buSzTx/>
              <a:buNone/>
            </a:pPr>
            <a:r>
              <a:rPr lang="ru-RU" sz="2200" i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Школы являются одними из самых важных учреждений для укрепления здоровья и профилактических вмешательств для молодежи</a:t>
            </a:r>
            <a:r>
              <a:rPr lang="en-GB" sz="2200" i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”</a:t>
            </a:r>
          </a:p>
          <a:p>
            <a:pPr marL="0" lvl="0" indent="0" algn="r">
              <a:buClrTx/>
              <a:buSzTx/>
              <a:buNone/>
            </a:pPr>
            <a:r>
              <a:rPr lang="ru-RU" sz="2200" i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ВОЗ</a:t>
            </a:r>
            <a:r>
              <a:rPr lang="en-GB" sz="2200" i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, 2004</a:t>
            </a:r>
            <a:endParaRPr lang="it-IT" sz="22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Школа это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…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…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место, в котором подростки проводят большую часть времени своего бодрствования вне дома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…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привилегированное учреждение, в котором развивают личностные навыки и здоровый образ жизни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…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знакомая обстановка, в которой можно обсудить важные вопросы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…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лучшее место для вмешательств, направленных на укрепление психического здоровья и раннего выявления уязвимых подростков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73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>Жизнестойкость</a:t>
            </a:r>
            <a: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  <a:t> 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5040560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8000" b="1" dirty="0" smtClean="0">
              <a:latin typeface="Arial Bold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b="1" dirty="0" smtClean="0">
                <a:latin typeface="Arial Bold"/>
              </a:rPr>
              <a:t>Жизнестойкость</a:t>
            </a:r>
            <a:r>
              <a:rPr lang="ru-RU" sz="8000" b="1" dirty="0">
                <a:latin typeface="Arial Bold"/>
              </a:rPr>
              <a:t> характеризует меру способности личности выдерживать стрессовую ситуацию, сохраняя внутреннюю сбалансированность и не снижая успешности деятельности</a:t>
            </a:r>
            <a:r>
              <a:rPr lang="ru-RU" sz="8000" dirty="0" smtClean="0">
                <a:latin typeface="Arial Bold"/>
              </a:rPr>
              <a:t>.</a:t>
            </a:r>
            <a:r>
              <a:rPr lang="ru-RU" sz="8000" i="1" dirty="0">
                <a:latin typeface="Arial Bold"/>
              </a:rPr>
              <a:t> </a:t>
            </a:r>
            <a:r>
              <a:rPr lang="ru-RU" sz="8000" i="1" dirty="0" smtClean="0">
                <a:latin typeface="Arial Bold"/>
              </a:rPr>
              <a:t>                              Д</a:t>
            </a:r>
            <a:r>
              <a:rPr lang="ru-RU" sz="8000" i="1" dirty="0">
                <a:latin typeface="Arial Bold"/>
              </a:rPr>
              <a:t>. А. Леонтьев </a:t>
            </a:r>
            <a:r>
              <a:rPr lang="ru-RU" sz="8000" dirty="0">
                <a:latin typeface="Arial Bold"/>
              </a:rPr>
              <a:t/>
            </a:r>
            <a:br>
              <a:rPr lang="ru-RU" sz="8000" dirty="0">
                <a:latin typeface="Arial Bold"/>
              </a:rPr>
            </a:br>
            <a:endParaRPr lang="ru-RU" sz="2400" dirty="0">
              <a:solidFill>
                <a:srgbClr val="242B37"/>
              </a:solidFill>
              <a:latin typeface="Arial Bold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b="1" dirty="0">
                <a:solidFill>
                  <a:srgbClr val="374966"/>
                </a:solidFill>
                <a:latin typeface="Verdana"/>
                <a:ea typeface="Times New Roman"/>
                <a:cs typeface="Times New Roman"/>
              </a:rPr>
              <a:t>Как развить в себе жизнестойкость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500" i="1" dirty="0" smtClean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Жизнестойкость</a:t>
            </a:r>
            <a:r>
              <a:rPr lang="ru-RU" sz="5500" dirty="0" smtClean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5500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– это не столько физическая выносливость человека, сколько нравственная категория, определяющая способ взаимодействия человека с миром. Жизнестойкость лучше всего воспитывать с </a:t>
            </a:r>
            <a:r>
              <a:rPr lang="ru-RU" sz="5500" dirty="0" smtClean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детства.</a:t>
            </a:r>
            <a:endParaRPr lang="ru-RU" sz="5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500" i="1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Семейное воспитание</a:t>
            </a:r>
            <a:r>
              <a:rPr lang="ru-RU" sz="5500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. Приучая детей самостоятельно принимать решения, не бояться ошибок, но бояться бездействия – родители воспитывают в них жизнестойкость.</a:t>
            </a:r>
            <a:endParaRPr lang="ru-RU" sz="5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500" i="1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Обучение.</a:t>
            </a:r>
            <a:r>
              <a:rPr lang="ru-RU" sz="5500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 Жизнестойкость предполагает глубокое понимание жизненных процессов; без серьезной базы знаний это не представляется возможным.</a:t>
            </a:r>
            <a:endParaRPr lang="ru-RU" sz="5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500" i="1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Оптимистичный взгляд на жизнь</a:t>
            </a:r>
            <a:r>
              <a:rPr lang="ru-RU" sz="5500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. Стараясь в любой ситуации находить плюсы, не впадая в уныние и отчаяние, человек воспитывает в себе жизнестойкость.</a:t>
            </a:r>
            <a:endParaRPr lang="ru-RU" sz="5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500" i="1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Благотворительность. </a:t>
            </a:r>
            <a:r>
              <a:rPr lang="ru-RU" sz="5500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Помогая людям, которые попали сложные жизненные ситуации, человек начинает более осознавать собственные возможности, а значит, становится более жизнестойким.</a:t>
            </a:r>
            <a:endParaRPr lang="ru-RU" sz="5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500" i="1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Самосовершенствование.</a:t>
            </a:r>
            <a:r>
              <a:rPr lang="ru-RU" sz="5500" dirty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 Избавляясь от слабости, уныния, безынициативности – человек воспитывает в себе </a:t>
            </a:r>
            <a:r>
              <a:rPr lang="ru-RU" sz="5500" dirty="0" smtClean="0">
                <a:solidFill>
                  <a:srgbClr val="242B37"/>
                </a:solidFill>
                <a:latin typeface="Arial"/>
                <a:ea typeface="Times New Roman"/>
                <a:cs typeface="Times New Roman"/>
              </a:rPr>
              <a:t>жизнестойкость</a:t>
            </a:r>
            <a:r>
              <a:rPr lang="ru-RU" sz="5500" dirty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51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школа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Families and Schools Together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968552"/>
          </a:xfrm>
        </p:spPr>
        <p:txBody>
          <a:bodyPr>
            <a:normAutofit fontScale="85000" lnSpcReduction="10000"/>
          </a:bodyPr>
          <a:lstStyle/>
          <a:p>
            <a:endParaRPr lang="ru-RU" sz="1900" dirty="0" smtClean="0"/>
          </a:p>
          <a:p>
            <a:r>
              <a:rPr lang="ru-RU" sz="1900" dirty="0" smtClean="0"/>
              <a:t>Программа </a:t>
            </a:r>
            <a:r>
              <a:rPr lang="en-GB" sz="1900" dirty="0"/>
              <a:t>FAST</a:t>
            </a:r>
            <a:r>
              <a:rPr lang="ru-RU" sz="1900" dirty="0"/>
              <a:t> была разработана в 1988 году доктором </a:t>
            </a:r>
            <a:r>
              <a:rPr lang="ru-RU" sz="1900" dirty="0" err="1"/>
              <a:t>Линн</a:t>
            </a:r>
            <a:r>
              <a:rPr lang="ru-RU" sz="1900" dirty="0"/>
              <a:t> Макдональд, профессором исследований в области социальной работы, университет </a:t>
            </a:r>
            <a:r>
              <a:rPr lang="ru-RU" sz="1900" dirty="0" err="1"/>
              <a:t>Миддлсекс</a:t>
            </a:r>
            <a:r>
              <a:rPr lang="ru-RU" sz="1900" dirty="0"/>
              <a:t>, Лондон, Великобритания, и получила многочисленные премии и награды многих организаций, включая Организацию Объединенных Наций (2010), в качестве семейной программы по формированию навыков</a:t>
            </a:r>
            <a:endParaRPr lang="ru-RU" sz="1900" dirty="0" smtClean="0"/>
          </a:p>
          <a:p>
            <a:pPr lvl="0">
              <a:lnSpc>
                <a:spcPct val="90000"/>
              </a:lnSpc>
            </a:pPr>
            <a:r>
              <a:rPr lang="ru-RU" sz="1900" dirty="0" smtClean="0">
                <a:latin typeface="+mj-lt"/>
              </a:rPr>
              <a:t>Программа </a:t>
            </a:r>
            <a:r>
              <a:rPr lang="en-GB" sz="1900" dirty="0">
                <a:latin typeface="+mj-lt"/>
              </a:rPr>
              <a:t>FAST </a:t>
            </a:r>
            <a:r>
              <a:rPr lang="ru-RU" sz="1900" dirty="0">
                <a:latin typeface="+mj-lt"/>
              </a:rPr>
              <a:t>в начальной школе, осуществляемая в течение восьми недель, основана на доказательных данных и является многосемейной групповой программой для создания защитных факторов с целью повышения жизнестойкости детей в стрессовых ситуациях. </a:t>
            </a:r>
            <a:endParaRPr lang="ru-RU" sz="1900" dirty="0" smtClean="0">
              <a:latin typeface="+mj-lt"/>
            </a:endParaRPr>
          </a:p>
          <a:p>
            <a:pPr lvl="0">
              <a:lnSpc>
                <a:spcPct val="90000"/>
              </a:lnSpc>
            </a:pPr>
            <a:r>
              <a:rPr lang="ru-RU" sz="1900" dirty="0" smtClean="0">
                <a:latin typeface="+mj-lt"/>
              </a:rPr>
              <a:t>Исследование </a:t>
            </a:r>
            <a:r>
              <a:rPr lang="ru-RU" sz="1900" dirty="0">
                <a:latin typeface="+mj-lt"/>
              </a:rPr>
              <a:t>показывает, что отношение поддержки между семьями и школой снижают вероятность неуспеваемости в школе, злоупотребления наркотиками и алкоголем, преступности среди несовершеннолетних, антиобщественного поведения, жестокого обращения и  пренебрежительного отношения к детям, а также уменьшают случаи возникновения проблем с психическим здоровьем</a:t>
            </a:r>
            <a:r>
              <a:rPr lang="ru-RU" sz="1900" dirty="0" smtClean="0">
                <a:latin typeface="+mj-lt"/>
              </a:rPr>
              <a:t>.</a:t>
            </a:r>
          </a:p>
          <a:p>
            <a:pPr lvl="0">
              <a:lnSpc>
                <a:spcPct val="90000"/>
              </a:lnSpc>
            </a:pPr>
            <a:r>
              <a:rPr lang="ru-RU" sz="2000" dirty="0"/>
              <a:t>При поддержке </a:t>
            </a:r>
            <a:r>
              <a:rPr lang="en-US" sz="2000" dirty="0" smtClean="0"/>
              <a:t>UNODC </a:t>
            </a:r>
            <a:r>
              <a:rPr lang="ru-RU" sz="2000" dirty="0" smtClean="0"/>
              <a:t>(Управление </a:t>
            </a:r>
            <a:r>
              <a:rPr lang="ru-RU" sz="2000" dirty="0"/>
              <a:t>Организации Объединенных Наций по наркотикам и преступности)</a:t>
            </a:r>
            <a:r>
              <a:rPr lang="uz-Cyrl-UZ" sz="2000" dirty="0"/>
              <a:t> в Казахстане подготовку </a:t>
            </a:r>
            <a:r>
              <a:rPr lang="uz-Cyrl-UZ" sz="2000" dirty="0" smtClean="0"/>
              <a:t>тренеров проводила основатель программы </a:t>
            </a:r>
            <a:r>
              <a:rPr lang="ru-RU" sz="2100" dirty="0" err="1"/>
              <a:t>Линн</a:t>
            </a:r>
            <a:r>
              <a:rPr lang="ru-RU" sz="2100" dirty="0"/>
              <a:t> </a:t>
            </a:r>
            <a:r>
              <a:rPr lang="ru-RU" sz="2100" dirty="0" smtClean="0"/>
              <a:t>Макдональд.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внедрение и адаптация п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школа вместе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and Schools Together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для детей начальной школы и их родителей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проходило в городах Казахстана: г. Павлодар, г. Шымкент, г. Астана, г. Алматы  в 2009-2012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lvl="0"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программы переведены и адаптированы на казахский язык.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kk-KZ" sz="2100" dirty="0" smtClean="0"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49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1604</TotalTime>
  <Words>2635</Words>
  <Application>Microsoft Office PowerPoint</Application>
  <PresentationFormat>Экран (4:3)</PresentationFormat>
  <Paragraphs>270</Paragraphs>
  <Slides>37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Официальная</vt:lpstr>
      <vt:lpstr>   Программы, укрепляющие жизнестойкость детей и подростков в семье и школе</vt:lpstr>
      <vt:lpstr>                        ПОДРОСТКОВЫЙ ВОЗРАСТ</vt:lpstr>
      <vt:lpstr>     Основные цели, связанные с развитием</vt:lpstr>
      <vt:lpstr> Факторы уязвимости и устойчивости</vt:lpstr>
      <vt:lpstr> Факторы уязвимости и устойчивости</vt:lpstr>
      <vt:lpstr>                                Факторы риска влияющие                   на развитие учащихся НИШ </vt:lpstr>
      <vt:lpstr>Профилактика</vt:lpstr>
      <vt:lpstr>Жизнестойкость </vt:lpstr>
      <vt:lpstr>Программы Семья и школа вместе  (Families and Schools Together (FAST))</vt:lpstr>
      <vt:lpstr>Программа «Крепкая семья» для детей 10-14 лет</vt:lpstr>
      <vt:lpstr>Программа превенции суицида (для подростков старшего возраста 14-17 лет)</vt:lpstr>
      <vt:lpstr>    Программы по развитию навыков семейной жизни.  Программа превенции суицида</vt:lpstr>
      <vt:lpstr>Характеристики научно-обоснованных стратегий, связанных с положительными конечными  результатами</vt:lpstr>
      <vt:lpstr>Здоровье</vt:lpstr>
      <vt:lpstr>              Здоровье </vt:lpstr>
      <vt:lpstr>      Насилие</vt:lpstr>
      <vt:lpstr>      Насилие</vt:lpstr>
      <vt:lpstr>   Образование</vt:lpstr>
      <vt:lpstr>     Образование</vt:lpstr>
      <vt:lpstr>   Воздержание от сомнительных половых связей</vt:lpstr>
      <vt:lpstr>                   Воздержание от сомнительных половых связей </vt:lpstr>
      <vt:lpstr>         Об употреблении наркотиков </vt:lpstr>
      <vt:lpstr>Презентация PowerPoint</vt:lpstr>
      <vt:lpstr>Суицид в подростковом возрасте </vt:lpstr>
      <vt:lpstr> молодые люди в казахстане</vt:lpstr>
      <vt:lpstr>            Программа  превенции суицида</vt:lpstr>
      <vt:lpstr>ПРОГРАММА ПРОФИЛАКТИКИ СУИЦИДА </vt:lpstr>
      <vt:lpstr>                   Программа повышения осведомленности учащихся </vt:lpstr>
      <vt:lpstr>Мульти-модальный подход</vt:lpstr>
      <vt:lpstr>БРОШЮРА ДЛЯ ПОДРОСТКОВ</vt:lpstr>
      <vt:lpstr>ПЛАКАТЫ</vt:lpstr>
      <vt:lpstr>   Обучение персонала школы  (обучение «вахтеров» суицида)</vt:lpstr>
      <vt:lpstr>МАТЕРИАЛЫ</vt:lpstr>
      <vt:lpstr>   Выявление учеников, находящихся в группе повышенного риска саморазрушающего поведения</vt:lpstr>
      <vt:lpstr>     Обучающая программа для психологов школ. </vt:lpstr>
      <vt:lpstr>   Рентабельность программ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Проблемные вопросы внедрения программы превенции суицидов среди несовершеннолетних в регионах Республики Казахстан</dc:title>
  <dc:creator>Николай Негай</dc:creator>
  <cp:lastModifiedBy>Аманова Жанат Шакуовна</cp:lastModifiedBy>
  <cp:revision>120</cp:revision>
  <cp:lastPrinted>2018-08-16T05:59:18Z</cp:lastPrinted>
  <dcterms:created xsi:type="dcterms:W3CDTF">2016-04-15T00:18:53Z</dcterms:created>
  <dcterms:modified xsi:type="dcterms:W3CDTF">2018-08-22T03:26:09Z</dcterms:modified>
</cp:coreProperties>
</file>