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8"/>
  </p:notesMasterIdLst>
  <p:sldIdLst>
    <p:sldId id="256" r:id="rId2"/>
    <p:sldId id="258" r:id="rId3"/>
    <p:sldId id="263" r:id="rId4"/>
    <p:sldId id="257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B29CA-FA10-4E5E-B352-4E7F3E9784A5}" type="datetimeFigureOut">
              <a:rPr lang="ru-RU" smtClean="0"/>
              <a:t>22.08.2018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A2CD1-7662-412A-B492-B5FB43348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45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A2CD1-7662-412A-B492-B5FB433486B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76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B858-E17E-4225-B97B-ACDD40011503}" type="datetime1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14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1F60-49DE-41A1-A2FD-FDA118F6F4EE}" type="datetime1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1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B011-C312-419A-A146-CC532DD51C9B}" type="datetime1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1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E71D-DF21-4C54-BC50-DE23D30B9775}" type="datetime1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145F-E2A6-4EF4-9B25-059D716B86F8}" type="datetime1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04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A5CE-E978-401E-B338-1F4709C67F5D}" type="datetime1">
              <a:rPr lang="ru-RU" smtClean="0"/>
              <a:t>22.08.2018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5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42B-CD70-4BDD-94A9-4A0B1D3F0AA6}" type="datetime1">
              <a:rPr lang="ru-RU" smtClean="0"/>
              <a:t>22.08.2018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70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6733-E7E3-4653-B567-16069AB36727}" type="datetime1">
              <a:rPr lang="ru-RU" smtClean="0"/>
              <a:t>22.08.2018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8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4A9C-3638-4C79-A8FA-F3D91A1E7E1C}" type="datetime1">
              <a:rPr lang="ru-RU" smtClean="0"/>
              <a:t>22.08.2018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0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5590D2-B5E9-4C41-B79A-9CF0C71BB2D4}" type="datetime1">
              <a:rPr lang="ru-RU" smtClean="0"/>
              <a:t>22.08.2018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6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96B9-1A7E-40BD-94E7-A38917D6909D}" type="datetime1">
              <a:rPr lang="ru-RU" smtClean="0"/>
              <a:t>22.08.2018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74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107BEC-B78F-47A7-AECA-342113E16242}" type="datetime1">
              <a:rPr lang="ru-RU" smtClean="0"/>
              <a:t>22.08.2018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78624E-A1E9-415E-B46A-B991F27B1C2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6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79BB1-36FD-4398-85C3-369CEC1CD5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b="1" dirty="0"/>
              <a:t>Развитие Единой информационной образовательной среды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606018-384C-419E-A2BF-2D18F3D577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/>
              <a:t>ЧУ «Центр информационных технологий </a:t>
            </a:r>
            <a:r>
              <a:rPr lang="en-US" dirty="0"/>
              <a:t>NIS</a:t>
            </a:r>
            <a:r>
              <a:rPr lang="ru-RU" dirty="0"/>
              <a:t>», 2018</a:t>
            </a:r>
          </a:p>
        </p:txBody>
      </p:sp>
    </p:spTree>
    <p:extLst>
      <p:ext uri="{BB962C8B-B14F-4D97-AF65-F5344CB8AC3E}">
        <p14:creationId xmlns:p14="http://schemas.microsoft.com/office/powerpoint/2010/main" val="105580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BD379-A31E-41B6-9A2D-609F5038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История создания и развития</a:t>
            </a:r>
            <a:br>
              <a:rPr lang="ru-RU" b="1" dirty="0"/>
            </a:br>
            <a:r>
              <a:rPr lang="ru-RU" dirty="0"/>
              <a:t>(</a:t>
            </a:r>
            <a:r>
              <a:rPr lang="ru-RU" i="1" dirty="0"/>
              <a:t>аутсорсинг</a:t>
            </a:r>
            <a:r>
              <a:rPr lang="ru-RU" dirty="0"/>
              <a:t>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2BAC00BF-4F77-4CF6-960C-EB3454268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16430"/>
              </p:ext>
            </p:extLst>
          </p:nvPr>
        </p:nvGraphicFramePr>
        <p:xfrm>
          <a:off x="419100" y="1830914"/>
          <a:ext cx="11353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760">
                  <a:extLst>
                    <a:ext uri="{9D8B030D-6E8A-4147-A177-3AD203B41FA5}">
                      <a16:colId xmlns:a16="http://schemas.microsoft.com/office/drawing/2014/main" val="2727957072"/>
                    </a:ext>
                  </a:extLst>
                </a:gridCol>
                <a:gridCol w="2270760">
                  <a:extLst>
                    <a:ext uri="{9D8B030D-6E8A-4147-A177-3AD203B41FA5}">
                      <a16:colId xmlns:a16="http://schemas.microsoft.com/office/drawing/2014/main" val="3088694282"/>
                    </a:ext>
                  </a:extLst>
                </a:gridCol>
                <a:gridCol w="2270760">
                  <a:extLst>
                    <a:ext uri="{9D8B030D-6E8A-4147-A177-3AD203B41FA5}">
                      <a16:colId xmlns:a16="http://schemas.microsoft.com/office/drawing/2014/main" val="336999089"/>
                    </a:ext>
                  </a:extLst>
                </a:gridCol>
                <a:gridCol w="2270760">
                  <a:extLst>
                    <a:ext uri="{9D8B030D-6E8A-4147-A177-3AD203B41FA5}">
                      <a16:colId xmlns:a16="http://schemas.microsoft.com/office/drawing/2014/main" val="2324720122"/>
                    </a:ext>
                  </a:extLst>
                </a:gridCol>
                <a:gridCol w="2270760">
                  <a:extLst>
                    <a:ext uri="{9D8B030D-6E8A-4147-A177-3AD203B41FA5}">
                      <a16:colId xmlns:a16="http://schemas.microsoft.com/office/drawing/2014/main" val="27840130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5259467"/>
                  </a:ext>
                </a:extLst>
              </a:tr>
              <a:tr h="33751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- СУШ</a:t>
                      </a:r>
                      <a:r>
                        <a:rPr lang="ru-RU" sz="1200" b="0" dirty="0"/>
                        <a:t> (система управления школой)</a:t>
                      </a:r>
                      <a:endParaRPr lang="ru-RU" sz="1600" b="0" dirty="0"/>
                    </a:p>
                    <a:p>
                      <a:pPr algn="l"/>
                      <a:r>
                        <a:rPr lang="ru-RU" sz="1600" b="1" dirty="0"/>
                        <a:t>- Школьный портал</a:t>
                      </a:r>
                    </a:p>
                    <a:p>
                      <a:pPr algn="l"/>
                      <a:r>
                        <a:rPr lang="ru-RU" sz="1600" b="1" dirty="0"/>
                        <a:t>- СКУД</a:t>
                      </a:r>
                      <a:r>
                        <a:rPr lang="ru-RU" sz="1200" b="0" dirty="0"/>
                        <a:t> (система контроля доступа)</a:t>
                      </a:r>
                      <a:endParaRPr lang="ru-RU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/>
                        <a:t>Расширение функционала:</a:t>
                      </a:r>
                    </a:p>
                    <a:p>
                      <a:pPr algn="l"/>
                      <a:r>
                        <a:rPr lang="ru-RU" sz="1600" b="1" dirty="0"/>
                        <a:t>- СУШ</a:t>
                      </a:r>
                      <a:r>
                        <a:rPr lang="ru-RU" sz="1200" b="0" dirty="0"/>
                        <a:t> (система управления школой)</a:t>
                      </a:r>
                    </a:p>
                    <a:p>
                      <a:pPr algn="l"/>
                      <a:r>
                        <a:rPr lang="ru-RU" sz="1600" b="1" dirty="0"/>
                        <a:t>- Школьный портал</a:t>
                      </a:r>
                    </a:p>
                    <a:p>
                      <a:pPr algn="l"/>
                      <a:r>
                        <a:rPr lang="ru-RU" sz="1600" b="1" dirty="0"/>
                        <a:t>- СКУД</a:t>
                      </a:r>
                      <a:r>
                        <a:rPr lang="ru-RU" sz="1200" b="0" dirty="0"/>
                        <a:t> (система контроля доступа)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- ИОС</a:t>
                      </a:r>
                      <a:r>
                        <a:rPr lang="ru-RU" sz="1200" dirty="0"/>
                        <a:t> (СУШ, школьный портал, СКУД)</a:t>
                      </a:r>
                    </a:p>
                    <a:p>
                      <a:pPr algn="l"/>
                      <a:r>
                        <a:rPr lang="ru-RU" sz="1600" b="1" dirty="0"/>
                        <a:t>- ПУЧР</a:t>
                      </a:r>
                      <a:r>
                        <a:rPr lang="ru-RU" sz="1200" dirty="0"/>
                        <a:t> (подсистема управления человеческими ресурсами)</a:t>
                      </a:r>
                    </a:p>
                    <a:p>
                      <a:pPr algn="l"/>
                      <a:r>
                        <a:rPr lang="ru-RU" sz="1600" b="1" dirty="0"/>
                        <a:t>- Виртуальная школа</a:t>
                      </a:r>
                    </a:p>
                    <a:p>
                      <a:pPr algn="l"/>
                      <a:r>
                        <a:rPr lang="ru-RU" sz="1600" b="1" dirty="0"/>
                        <a:t>- ПОП</a:t>
                      </a:r>
                      <a:r>
                        <a:rPr lang="ru-RU" sz="1200" dirty="0"/>
                        <a:t> (подсистема отбора претендентов)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1" dirty="0"/>
                        <a:t>Расширение функционала:</a:t>
                      </a:r>
                    </a:p>
                    <a:p>
                      <a:pPr algn="l"/>
                      <a:r>
                        <a:rPr lang="ru-RU" sz="1600" b="1" dirty="0"/>
                        <a:t>- ИОС</a:t>
                      </a:r>
                      <a:r>
                        <a:rPr lang="ru-RU" sz="1200" dirty="0"/>
                        <a:t> (СУШ, школьный портал, СКУД)</a:t>
                      </a:r>
                    </a:p>
                    <a:p>
                      <a:pPr algn="l"/>
                      <a:r>
                        <a:rPr lang="ru-RU" sz="1600" b="1" dirty="0"/>
                        <a:t>- ПУЧР</a:t>
                      </a:r>
                      <a:r>
                        <a:rPr lang="ru-RU" sz="1200" dirty="0"/>
                        <a:t> (подсистема управления человеческими ресурсами)</a:t>
                      </a:r>
                    </a:p>
                    <a:p>
                      <a:pPr algn="l"/>
                      <a:r>
                        <a:rPr lang="ru-RU" sz="1600" b="1" dirty="0"/>
                        <a:t>- Виртуальная школа</a:t>
                      </a:r>
                    </a:p>
                    <a:p>
                      <a:pPr algn="l"/>
                      <a:r>
                        <a:rPr lang="ru-RU" sz="1600" b="1" dirty="0"/>
                        <a:t>- ПОП</a:t>
                      </a:r>
                      <a:r>
                        <a:rPr lang="ru-RU" sz="1200" dirty="0"/>
                        <a:t> (подсистема отбора претендентов)</a:t>
                      </a:r>
                    </a:p>
                    <a:p>
                      <a:pPr algn="l"/>
                      <a:r>
                        <a:rPr lang="ru-RU" sz="1600" b="1" dirty="0"/>
                        <a:t>+ Медработник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/>
                        <a:t>Расширение функционала:</a:t>
                      </a:r>
                    </a:p>
                    <a:p>
                      <a:pPr algn="l"/>
                      <a:r>
                        <a:rPr lang="ru-RU" sz="1600" b="1" dirty="0"/>
                        <a:t>- ИОС</a:t>
                      </a:r>
                      <a:r>
                        <a:rPr lang="ru-RU" sz="1200" dirty="0"/>
                        <a:t> (СУШ, школьный портал, СКУД)</a:t>
                      </a:r>
                    </a:p>
                    <a:p>
                      <a:pPr algn="l"/>
                      <a:r>
                        <a:rPr lang="ru-RU" sz="1600" b="1" dirty="0"/>
                        <a:t>- ПУЧР</a:t>
                      </a:r>
                      <a:r>
                        <a:rPr lang="ru-RU" sz="1200" dirty="0"/>
                        <a:t> (подсистема управления человеческими ресурсами)</a:t>
                      </a:r>
                    </a:p>
                    <a:p>
                      <a:pPr algn="l"/>
                      <a:r>
                        <a:rPr lang="ru-RU" sz="1600" b="1" dirty="0"/>
                        <a:t>- Виртуальная школа</a:t>
                      </a:r>
                    </a:p>
                    <a:p>
                      <a:pPr algn="l"/>
                      <a:r>
                        <a:rPr lang="ru-RU" sz="1600" b="1" dirty="0"/>
                        <a:t>- ПОП</a:t>
                      </a:r>
                      <a:r>
                        <a:rPr lang="ru-RU" sz="1200" dirty="0"/>
                        <a:t> (подсистема отбора претендентов)</a:t>
                      </a:r>
                    </a:p>
                    <a:p>
                      <a:pPr algn="l"/>
                      <a:r>
                        <a:rPr lang="ru-RU" sz="1600" b="1" dirty="0"/>
                        <a:t>- 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Медработник</a:t>
                      </a:r>
                    </a:p>
                    <a:p>
                      <a:pPr algn="l"/>
                      <a:r>
                        <a:rPr lang="ru-RU" sz="1600" b="1" dirty="0"/>
                        <a:t>+ Журнал и дневник ИМКО</a:t>
                      </a:r>
                    </a:p>
                    <a:p>
                      <a:pPr algn="l"/>
                      <a:r>
                        <a:rPr lang="ru-RU" sz="1600" b="1" dirty="0"/>
                        <a:t>+ УУП</a:t>
                      </a:r>
                      <a:r>
                        <a:rPr lang="ru-RU" sz="1200" b="0" dirty="0"/>
                        <a:t> (управление учебным процессом)</a:t>
                      </a:r>
                      <a:endParaRPr lang="en-US" sz="1200" b="0" dirty="0"/>
                    </a:p>
                    <a:p>
                      <a:pPr algn="l"/>
                      <a:r>
                        <a:rPr lang="en-US" sz="1600" b="1" dirty="0"/>
                        <a:t>+ </a:t>
                      </a:r>
                      <a:r>
                        <a:rPr lang="kk-KZ" sz="1600" b="1" dirty="0"/>
                        <a:t>База пед.знаний</a:t>
                      </a:r>
                      <a:endParaRPr lang="ru-RU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881342"/>
                  </a:ext>
                </a:extLst>
              </a:tr>
            </a:tbl>
          </a:graphicData>
        </a:graphic>
      </p:graphicFrame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2D4FFA6C-E408-4D95-B7D6-B687956B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3678624E-A1E9-415E-B46A-B991F27B1C2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69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BD379-A31E-41B6-9A2D-609F5038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История создания и развития</a:t>
            </a:r>
            <a:r>
              <a:rPr lang="ru-RU" dirty="0"/>
              <a:t> (</a:t>
            </a:r>
            <a:r>
              <a:rPr lang="ru-RU" i="1" dirty="0"/>
              <a:t>собственными силами</a:t>
            </a:r>
            <a:r>
              <a:rPr lang="ru-RU" dirty="0"/>
              <a:t>)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2BAC00BF-4F77-4CF6-960C-EB3454268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99850"/>
              </p:ext>
            </p:extLst>
          </p:nvPr>
        </p:nvGraphicFramePr>
        <p:xfrm>
          <a:off x="419100" y="1826682"/>
          <a:ext cx="11353800" cy="4846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38450">
                  <a:extLst>
                    <a:ext uri="{9D8B030D-6E8A-4147-A177-3AD203B41FA5}">
                      <a16:colId xmlns:a16="http://schemas.microsoft.com/office/drawing/2014/main" val="3564399139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2319991909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2906614622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31895404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2015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2016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2017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2018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259467"/>
                  </a:ext>
                </a:extLst>
              </a:tr>
              <a:tr h="1878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Расширение функционала: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ИОС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(СУШ, школьный портал, СКУД)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ПУЧР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(подсистема управления человеческими ресурсами)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Виртуальная школа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ПОП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(подсистема отбора претендентов)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Медработник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Журнал и дневник ИМКО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УУП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(управление учебным процессом)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dirty="0"/>
                        <a:t>- </a:t>
                      </a: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База пед.знаний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Расширение функционала: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ИОС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(СУШ, школьный портал, СКУД)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ПУЧР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(подсистема управления человеческими ресурсами)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Виртуальная школа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ПОП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(подсистема отбора претендентов)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Медработник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Журнал и дневник ИМКО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УУП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(управление учебным процессом)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База пед.знаний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dirty="0"/>
                        <a:t>+ Журнал и дневник КО</a:t>
                      </a:r>
                    </a:p>
                    <a:p>
                      <a:r>
                        <a:rPr lang="ru-RU" sz="1600" b="1" dirty="0"/>
                        <a:t>+ Летняя школа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Расширение функционала: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ИОС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(СУШ, школьный портал, СКУД)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ПУЧР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(подсистема управления человеческими ресурсами)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Виртуальная школа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ПОП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(подсистема отбора претендентов)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Медработник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Журнал и дневник ИМКО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УУП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(управление учебным процессом)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База </a:t>
                      </a:r>
                      <a:r>
                        <a:rPr kumimoji="0" lang="ru-RU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пед.знаний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Журнал и дневник КО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Летняя школа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Контингент</a:t>
                      </a:r>
                    </a:p>
                    <a:p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Мониторинг знаний</a:t>
                      </a:r>
                    </a:p>
                    <a:p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Оценивание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Расширение функционала: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ИОС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(СУШ, школьный портал, СКУД)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ПУЧР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(подсистема управления человеческими ресурсами)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Виртуальная школа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ПОП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(подсистема отбора претендентов)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Медработник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Журнал и дневник ИМКО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УУП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(управление учебным процессом)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База </a:t>
                      </a:r>
                      <a:r>
                        <a:rPr kumimoji="0" lang="ru-RU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пед.знаний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Журнал и дневник КО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Летняя школа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Контингент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Мониторинг знаний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Оценивание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Центральный архив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dirty="0"/>
                        <a:t>+ Рубрики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881342"/>
                  </a:ext>
                </a:extLst>
              </a:tr>
            </a:tbl>
          </a:graphicData>
        </a:graphic>
      </p:graphicFrame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FE577F8-E1B2-4A58-B230-64B3F0A4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0439"/>
            <a:ext cx="1312025" cy="365125"/>
          </a:xfrm>
        </p:spPr>
        <p:txBody>
          <a:bodyPr/>
          <a:lstStyle/>
          <a:p>
            <a:fld id="{3678624E-A1E9-415E-B46A-B991F27B1C2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87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BD379-A31E-41B6-9A2D-609F5038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Сложности и вызовы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577C47-9113-4635-ABAD-F9BD78E79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27250"/>
            <a:ext cx="10058400" cy="3741844"/>
          </a:xfrm>
        </p:spPr>
        <p:txBody>
          <a:bodyPr>
            <a:normAutofit/>
          </a:bodyPr>
          <a:lstStyle/>
          <a:p>
            <a:pPr marL="361950" indent="-361950">
              <a:buFont typeface="Wingdings" panose="05000000000000000000" pitchFamily="2" charset="2"/>
              <a:buChar char="§"/>
            </a:pPr>
            <a:r>
              <a:rPr lang="ru-RU" sz="2800" dirty="0"/>
              <a:t>Устаревание технологий, технических решений и компонентов</a:t>
            </a:r>
          </a:p>
          <a:p>
            <a:pPr marL="361950" indent="-361950">
              <a:buFont typeface="Wingdings" panose="05000000000000000000" pitchFamily="2" charset="2"/>
              <a:buChar char="§"/>
            </a:pPr>
            <a:r>
              <a:rPr lang="ru-RU" sz="2800" dirty="0"/>
              <a:t>Необходимость в усилении безопасности системы</a:t>
            </a:r>
          </a:p>
          <a:p>
            <a:pPr marL="361950" indent="-361950">
              <a:buFont typeface="Wingdings" panose="05000000000000000000" pitchFamily="2" charset="2"/>
              <a:buChar char="§"/>
            </a:pPr>
            <a:r>
              <a:rPr lang="ru-RU" sz="2800" dirty="0"/>
              <a:t>Необходимость в новом и расширенном функционале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B18529-4B6F-4B0D-ADBE-2438579B5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3678624E-A1E9-415E-B46A-B991F27B1C2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90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BD379-A31E-41B6-9A2D-609F5038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286603"/>
            <a:ext cx="10292080" cy="145075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Планы по развитию ЕИОС на 2019-2021 гг.</a:t>
            </a:r>
            <a:br>
              <a:rPr lang="ru-RU" b="1" dirty="0"/>
            </a:br>
            <a:endParaRPr lang="ru-RU" dirty="0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4D6356FB-A145-4C23-AA5D-5D81609AE317}"/>
              </a:ext>
            </a:extLst>
          </p:cNvPr>
          <p:cNvSpPr/>
          <p:nvPr/>
        </p:nvSpPr>
        <p:spPr>
          <a:xfrm>
            <a:off x="285750" y="1352549"/>
            <a:ext cx="11620500" cy="5263297"/>
          </a:xfrm>
          <a:prstGeom prst="roundRect">
            <a:avLst>
              <a:gd name="adj" fmla="val 960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9F285A99-6E23-427A-B5FD-589CAEE5D70A}"/>
              </a:ext>
            </a:extLst>
          </p:cNvPr>
          <p:cNvSpPr/>
          <p:nvPr/>
        </p:nvSpPr>
        <p:spPr>
          <a:xfrm>
            <a:off x="1122680" y="1517650"/>
            <a:ext cx="4147452" cy="1655118"/>
          </a:xfrm>
          <a:prstGeom prst="roundRect">
            <a:avLst/>
          </a:prstGeo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ЕИОС</a:t>
            </a:r>
            <a:r>
              <a:rPr lang="ru-RU" dirty="0"/>
              <a:t> (центральный узел)</a:t>
            </a:r>
            <a:endParaRPr lang="en-US" dirty="0"/>
          </a:p>
          <a:p>
            <a:pPr algn="ctr"/>
            <a:endParaRPr lang="en-US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D2CEC320-56A9-48AA-8DA0-78608A30FA28}"/>
              </a:ext>
            </a:extLst>
          </p:cNvPr>
          <p:cNvSpPr/>
          <p:nvPr/>
        </p:nvSpPr>
        <p:spPr>
          <a:xfrm>
            <a:off x="1255877" y="4072158"/>
            <a:ext cx="3846380" cy="2020785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СУШ</a:t>
            </a:r>
          </a:p>
          <a:p>
            <a:pPr algn="ctr"/>
            <a:r>
              <a:rPr lang="ru-RU" dirty="0"/>
              <a:t>(ИОС)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631DDFF8-485C-4818-8D47-CAD31BABFB41}"/>
              </a:ext>
            </a:extLst>
          </p:cNvPr>
          <p:cNvSpPr/>
          <p:nvPr/>
        </p:nvSpPr>
        <p:spPr>
          <a:xfrm>
            <a:off x="6898578" y="1682423"/>
            <a:ext cx="2446838" cy="1341021"/>
          </a:xfrm>
          <a:prstGeom prst="roundRect">
            <a:avLst>
              <a:gd name="adj" fmla="val 34374"/>
            </a:avLst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задержка 23">
            <a:extLst>
              <a:ext uri="{FF2B5EF4-FFF2-40B4-BE49-F238E27FC236}">
                <a16:creationId xmlns:a16="http://schemas.microsoft.com/office/drawing/2014/main" id="{690C1EBA-9C40-4C85-B69D-25FEA4F07A87}"/>
              </a:ext>
            </a:extLst>
          </p:cNvPr>
          <p:cNvSpPr/>
          <p:nvPr/>
        </p:nvSpPr>
        <p:spPr>
          <a:xfrm rot="16200000">
            <a:off x="7901333" y="1038222"/>
            <a:ext cx="447002" cy="2047464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СЭД</a:t>
            </a:r>
          </a:p>
        </p:txBody>
      </p:sp>
      <p:sp>
        <p:nvSpPr>
          <p:cNvPr id="25" name="Блок-схема: задержка 24">
            <a:extLst>
              <a:ext uri="{FF2B5EF4-FFF2-40B4-BE49-F238E27FC236}">
                <a16:creationId xmlns:a16="http://schemas.microsoft.com/office/drawing/2014/main" id="{56FF8411-7C3B-4249-8F0C-2FE16498DACE}"/>
              </a:ext>
            </a:extLst>
          </p:cNvPr>
          <p:cNvSpPr/>
          <p:nvPr/>
        </p:nvSpPr>
        <p:spPr>
          <a:xfrm rot="5400000">
            <a:off x="7901332" y="1617778"/>
            <a:ext cx="447003" cy="2047464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Кадры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0B789C94-96AB-4A88-BB38-594DD6922D2C}"/>
              </a:ext>
            </a:extLst>
          </p:cNvPr>
          <p:cNvSpPr/>
          <p:nvPr/>
        </p:nvSpPr>
        <p:spPr>
          <a:xfrm>
            <a:off x="9831578" y="2031641"/>
            <a:ext cx="1142284" cy="636522"/>
          </a:xfrm>
          <a:prstGeom prst="roundRect">
            <a:avLst>
              <a:gd name="adj" fmla="val 30270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1С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BFF39343-4C34-4445-A81F-8C26B1B9AFA0}"/>
              </a:ext>
            </a:extLst>
          </p:cNvPr>
          <p:cNvSpPr/>
          <p:nvPr/>
        </p:nvSpPr>
        <p:spPr>
          <a:xfrm>
            <a:off x="1255877" y="1971042"/>
            <a:ext cx="1104900" cy="480275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ТУП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6E0F8844-501A-4390-90E7-A633155C7C69}"/>
              </a:ext>
            </a:extLst>
          </p:cNvPr>
          <p:cNvSpPr/>
          <p:nvPr/>
        </p:nvSpPr>
        <p:spPr>
          <a:xfrm>
            <a:off x="2652981" y="1971042"/>
            <a:ext cx="1104900" cy="4802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Контингент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A3A78DD8-E124-4FF8-B40B-86FDBBF6D726}"/>
              </a:ext>
            </a:extLst>
          </p:cNvPr>
          <p:cNvSpPr/>
          <p:nvPr/>
        </p:nvSpPr>
        <p:spPr>
          <a:xfrm>
            <a:off x="1908936" y="2568896"/>
            <a:ext cx="1258237" cy="4802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Настройка журналов</a:t>
            </a:r>
            <a:r>
              <a:rPr lang="en-US" sz="1200" dirty="0"/>
              <a:t> </a:t>
            </a:r>
            <a:r>
              <a:rPr lang="kk-KZ" sz="1200" dirty="0"/>
              <a:t>КО</a:t>
            </a:r>
            <a:endParaRPr lang="ru-RU" sz="1200" dirty="0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ADE5DB6E-A7C1-4F3E-A9E5-0EF07CE841D1}"/>
              </a:ext>
            </a:extLst>
          </p:cNvPr>
          <p:cNvSpPr/>
          <p:nvPr/>
        </p:nvSpPr>
        <p:spPr>
          <a:xfrm>
            <a:off x="4045009" y="1963511"/>
            <a:ext cx="1104900" cy="480275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Выборность предметов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F7AD0D96-CB6C-4B14-9F99-8F56D77F7BF0}"/>
              </a:ext>
            </a:extLst>
          </p:cNvPr>
          <p:cNvSpPr/>
          <p:nvPr/>
        </p:nvSpPr>
        <p:spPr>
          <a:xfrm>
            <a:off x="1448916" y="4263168"/>
            <a:ext cx="1076643" cy="324826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РУП</a:t>
            </a: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94A00DA1-0F4C-4476-9593-C5F7137BD306}"/>
              </a:ext>
            </a:extLst>
          </p:cNvPr>
          <p:cNvSpPr/>
          <p:nvPr/>
        </p:nvSpPr>
        <p:spPr>
          <a:xfrm>
            <a:off x="1448915" y="4701310"/>
            <a:ext cx="1076643" cy="324826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РУН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0B3DAF7C-FF6F-4F5D-9B3C-A358350635C4}"/>
              </a:ext>
            </a:extLst>
          </p:cNvPr>
          <p:cNvSpPr/>
          <p:nvPr/>
        </p:nvSpPr>
        <p:spPr>
          <a:xfrm>
            <a:off x="1450185" y="5127945"/>
            <a:ext cx="1076643" cy="324826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Расписание</a:t>
            </a: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28798555-FF99-4C9A-873C-1DEB507342CA}"/>
              </a:ext>
            </a:extLst>
          </p:cNvPr>
          <p:cNvSpPr/>
          <p:nvPr/>
        </p:nvSpPr>
        <p:spPr>
          <a:xfrm>
            <a:off x="2644461" y="5122586"/>
            <a:ext cx="1076643" cy="324826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КТП</a:t>
            </a: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0E925590-86FF-4B22-AFD6-8ABADFCE9CFE}"/>
              </a:ext>
            </a:extLst>
          </p:cNvPr>
          <p:cNvSpPr/>
          <p:nvPr/>
        </p:nvSpPr>
        <p:spPr>
          <a:xfrm>
            <a:off x="1448916" y="5560728"/>
            <a:ext cx="1076643" cy="32482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Журнал КО</a:t>
            </a: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C1B0ECD1-1DBD-4FDD-AC68-77FEFCD4B8B1}"/>
              </a:ext>
            </a:extLst>
          </p:cNvPr>
          <p:cNvSpPr/>
          <p:nvPr/>
        </p:nvSpPr>
        <p:spPr>
          <a:xfrm>
            <a:off x="3840006" y="4268543"/>
            <a:ext cx="1076643" cy="32482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Расчет учителей</a:t>
            </a: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D383477F-980D-4268-8FD6-D0B6E6FD1E06}"/>
              </a:ext>
            </a:extLst>
          </p:cNvPr>
          <p:cNvSpPr/>
          <p:nvPr/>
        </p:nvSpPr>
        <p:spPr>
          <a:xfrm>
            <a:off x="3840006" y="5122586"/>
            <a:ext cx="1076643" cy="32482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Тарификация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3BF32040-BAE3-4FB1-A747-4C026FFFA516}"/>
              </a:ext>
            </a:extLst>
          </p:cNvPr>
          <p:cNvSpPr/>
          <p:nvPr/>
        </p:nvSpPr>
        <p:spPr>
          <a:xfrm>
            <a:off x="3840006" y="5566058"/>
            <a:ext cx="1076643" cy="32482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Журнал замен</a:t>
            </a:r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B95DFE3A-6B31-40D9-9DED-F3B5F1E0EA05}"/>
              </a:ext>
            </a:extLst>
          </p:cNvPr>
          <p:cNvSpPr/>
          <p:nvPr/>
        </p:nvSpPr>
        <p:spPr>
          <a:xfrm>
            <a:off x="2644461" y="5560728"/>
            <a:ext cx="1076643" cy="32482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/>
              <a:t>Трад.журнал</a:t>
            </a:r>
            <a:endParaRPr lang="ru-RU" sz="1200" dirty="0"/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0F17E0DD-6B46-4DBB-B384-40B30A3CCE4B}"/>
              </a:ext>
            </a:extLst>
          </p:cNvPr>
          <p:cNvSpPr/>
          <p:nvPr/>
        </p:nvSpPr>
        <p:spPr>
          <a:xfrm>
            <a:off x="1448915" y="5992722"/>
            <a:ext cx="1076643" cy="324826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Отчетность</a:t>
            </a: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82742790-A503-4B0B-812B-42D91E87A738}"/>
              </a:ext>
            </a:extLst>
          </p:cNvPr>
          <p:cNvSpPr/>
          <p:nvPr/>
        </p:nvSpPr>
        <p:spPr>
          <a:xfrm>
            <a:off x="3835877" y="5995522"/>
            <a:ext cx="1076643" cy="32482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Отчетность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8471866F-6E82-4AB7-9D0E-305D9605ED88}"/>
              </a:ext>
            </a:extLst>
          </p:cNvPr>
          <p:cNvSpPr/>
          <p:nvPr/>
        </p:nvSpPr>
        <p:spPr>
          <a:xfrm>
            <a:off x="5334564" y="3172768"/>
            <a:ext cx="1689407" cy="10585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Data-</a:t>
            </a:r>
            <a:r>
              <a:rPr lang="kk-KZ" sz="1200" b="1" dirty="0"/>
              <a:t>центр</a:t>
            </a:r>
            <a:endParaRPr lang="ru-RU" sz="1200" b="1" dirty="0"/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86015DD0-A128-41E2-A88E-D153B10FDF62}"/>
              </a:ext>
            </a:extLst>
          </p:cNvPr>
          <p:cNvSpPr/>
          <p:nvPr/>
        </p:nvSpPr>
        <p:spPr>
          <a:xfrm>
            <a:off x="7237986" y="3902527"/>
            <a:ext cx="1689407" cy="83574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Мониторинговый </a:t>
            </a:r>
            <a:r>
              <a:rPr lang="kk-KZ" sz="1200" b="1" dirty="0">
                <a:solidFill>
                  <a:schemeClr val="bg1"/>
                </a:solidFill>
              </a:rPr>
              <a:t>центр (</a:t>
            </a:r>
            <a:r>
              <a:rPr lang="en-US" sz="1200" b="1" dirty="0">
                <a:solidFill>
                  <a:schemeClr val="bg1"/>
                </a:solidFill>
              </a:rPr>
              <a:t>OLAP</a:t>
            </a:r>
            <a:r>
              <a:rPr lang="kk-KZ" sz="1200" b="1" dirty="0">
                <a:solidFill>
                  <a:schemeClr val="bg1"/>
                </a:solidFill>
              </a:rPr>
              <a:t>)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F75E9436-D85E-49BB-A05C-527FD8ECCB33}"/>
              </a:ext>
            </a:extLst>
          </p:cNvPr>
          <p:cNvSpPr/>
          <p:nvPr/>
        </p:nvSpPr>
        <p:spPr>
          <a:xfrm>
            <a:off x="3364023" y="2572117"/>
            <a:ext cx="1258237" cy="480275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Формирование групп учащихся</a:t>
            </a:r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ADDC1BA2-EA52-47D5-9D4F-BBEE75498851}"/>
              </a:ext>
            </a:extLst>
          </p:cNvPr>
          <p:cNvCxnSpPr>
            <a:cxnSpLocks/>
          </p:cNvCxnSpPr>
          <p:nvPr/>
        </p:nvCxnSpPr>
        <p:spPr>
          <a:xfrm flipH="1">
            <a:off x="6849561" y="3021539"/>
            <a:ext cx="268555" cy="2676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42053AC5-99D8-4F08-ADCC-75EA0275F06D}"/>
              </a:ext>
            </a:extLst>
          </p:cNvPr>
          <p:cNvCxnSpPr>
            <a:cxnSpLocks/>
          </p:cNvCxnSpPr>
          <p:nvPr/>
        </p:nvCxnSpPr>
        <p:spPr>
          <a:xfrm flipH="1">
            <a:off x="5120549" y="3984198"/>
            <a:ext cx="275742" cy="2146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3B9EAE5E-9274-48C5-A278-CAD53CFC8224}"/>
              </a:ext>
            </a:extLst>
          </p:cNvPr>
          <p:cNvCxnSpPr>
            <a:cxnSpLocks/>
          </p:cNvCxnSpPr>
          <p:nvPr/>
        </p:nvCxnSpPr>
        <p:spPr>
          <a:xfrm>
            <a:off x="5258420" y="3049171"/>
            <a:ext cx="265349" cy="2471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7436816C-0333-42E9-9F07-9FC1A42C9CE1}"/>
              </a:ext>
            </a:extLst>
          </p:cNvPr>
          <p:cNvCxnSpPr>
            <a:cxnSpLocks/>
          </p:cNvCxnSpPr>
          <p:nvPr/>
        </p:nvCxnSpPr>
        <p:spPr>
          <a:xfrm flipH="1" flipV="1">
            <a:off x="6969630" y="3984198"/>
            <a:ext cx="268356" cy="1771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7FF9C213-98AB-445C-A248-EF3C8A0EE5B6}"/>
              </a:ext>
            </a:extLst>
          </p:cNvPr>
          <p:cNvSpPr/>
          <p:nvPr/>
        </p:nvSpPr>
        <p:spPr>
          <a:xfrm>
            <a:off x="9217598" y="3249670"/>
            <a:ext cx="2353470" cy="777097"/>
          </a:xfrm>
          <a:prstGeom prst="roundRect">
            <a:avLst>
              <a:gd name="adj" fmla="val 30270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AD</a:t>
            </a:r>
          </a:p>
          <a:p>
            <a:pPr algn="ctr"/>
            <a:r>
              <a:rPr lang="en-US" dirty="0"/>
              <a:t>(Active directory)</a:t>
            </a:r>
            <a:endParaRPr lang="ru-RU" dirty="0"/>
          </a:p>
        </p:txBody>
      </p:sp>
      <p:sp>
        <p:nvSpPr>
          <p:cNvPr id="66" name="Прямоугольник: скругленные углы 65">
            <a:extLst>
              <a:ext uri="{FF2B5EF4-FFF2-40B4-BE49-F238E27FC236}">
                <a16:creationId xmlns:a16="http://schemas.microsoft.com/office/drawing/2014/main" id="{AEE9BA7C-1D28-4539-A216-B6B45956A1E5}"/>
              </a:ext>
            </a:extLst>
          </p:cNvPr>
          <p:cNvSpPr/>
          <p:nvPr/>
        </p:nvSpPr>
        <p:spPr>
          <a:xfrm>
            <a:off x="5334564" y="4707341"/>
            <a:ext cx="1707699" cy="83574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Система</a:t>
            </a:r>
          </a:p>
          <a:p>
            <a:pPr algn="ctr"/>
            <a:r>
              <a:rPr lang="ru-RU" sz="1200" b="1" dirty="0"/>
              <a:t>«Оценивание»</a:t>
            </a:r>
          </a:p>
        </p:txBody>
      </p: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id="{DFE9C42B-DDEF-4F42-BFD2-F439DD63DE21}"/>
              </a:ext>
            </a:extLst>
          </p:cNvPr>
          <p:cNvCxnSpPr>
            <a:cxnSpLocks/>
          </p:cNvCxnSpPr>
          <p:nvPr/>
        </p:nvCxnSpPr>
        <p:spPr>
          <a:xfrm flipV="1">
            <a:off x="6179267" y="4254894"/>
            <a:ext cx="0" cy="3933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Номер слайда 70">
            <a:extLst>
              <a:ext uri="{FF2B5EF4-FFF2-40B4-BE49-F238E27FC236}">
                <a16:creationId xmlns:a16="http://schemas.microsoft.com/office/drawing/2014/main" id="{0D5FD087-93A6-41C1-BC93-66D40B0D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3678624E-A1E9-415E-B46A-B991F27B1C2B}" type="slidenum">
              <a:rPr lang="ru-RU" smtClean="0"/>
              <a:t>5</a:t>
            </a:fld>
            <a:endParaRPr lang="ru-RU" dirty="0"/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771A1F68-DFAE-4A4D-806F-03B558382BFD}"/>
              </a:ext>
            </a:extLst>
          </p:cNvPr>
          <p:cNvCxnSpPr>
            <a:cxnSpLocks/>
          </p:cNvCxnSpPr>
          <p:nvPr/>
        </p:nvCxnSpPr>
        <p:spPr>
          <a:xfrm flipH="1">
            <a:off x="9401860" y="2349902"/>
            <a:ext cx="38702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BC24AE5-C7C0-40AA-9175-F4760642BA26}"/>
              </a:ext>
            </a:extLst>
          </p:cNvPr>
          <p:cNvSpPr/>
          <p:nvPr/>
        </p:nvSpPr>
        <p:spPr>
          <a:xfrm>
            <a:off x="7935120" y="5336432"/>
            <a:ext cx="479998" cy="3332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8E9B881B-FFDF-438E-937D-8855565CAEE2}"/>
              </a:ext>
            </a:extLst>
          </p:cNvPr>
          <p:cNvSpPr/>
          <p:nvPr/>
        </p:nvSpPr>
        <p:spPr>
          <a:xfrm>
            <a:off x="7935120" y="5769050"/>
            <a:ext cx="479998" cy="333264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: скругленные углы 48">
            <a:extLst>
              <a:ext uri="{FF2B5EF4-FFF2-40B4-BE49-F238E27FC236}">
                <a16:creationId xmlns:a16="http://schemas.microsoft.com/office/drawing/2014/main" id="{ED4991E7-F843-48D2-A710-7A4378289DBA}"/>
              </a:ext>
            </a:extLst>
          </p:cNvPr>
          <p:cNvSpPr/>
          <p:nvPr/>
        </p:nvSpPr>
        <p:spPr>
          <a:xfrm>
            <a:off x="7935120" y="6202669"/>
            <a:ext cx="479998" cy="3332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561B9C-BD4E-4E07-A1AC-187DF5C86655}"/>
              </a:ext>
            </a:extLst>
          </p:cNvPr>
          <p:cNvSpPr txBox="1"/>
          <p:nvPr/>
        </p:nvSpPr>
        <p:spPr>
          <a:xfrm>
            <a:off x="8415118" y="5351562"/>
            <a:ext cx="2787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- не требует доработок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A020394-723C-4CA7-88BA-F793073BF07D}"/>
              </a:ext>
            </a:extLst>
          </p:cNvPr>
          <p:cNvSpPr txBox="1"/>
          <p:nvPr/>
        </p:nvSpPr>
        <p:spPr>
          <a:xfrm>
            <a:off x="8415117" y="5779103"/>
            <a:ext cx="3668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- требует существенных доработок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05DF38-E57F-45D6-9DE7-EA2C49AEDFCE}"/>
              </a:ext>
            </a:extLst>
          </p:cNvPr>
          <p:cNvSpPr txBox="1"/>
          <p:nvPr/>
        </p:nvSpPr>
        <p:spPr>
          <a:xfrm>
            <a:off x="8412515" y="6215666"/>
            <a:ext cx="3366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- требует разработки/внедрения с нуля</a:t>
            </a:r>
          </a:p>
        </p:txBody>
      </p:sp>
    </p:spTree>
    <p:extLst>
      <p:ext uri="{BB962C8B-B14F-4D97-AF65-F5344CB8AC3E}">
        <p14:creationId xmlns:p14="http://schemas.microsoft.com/office/powerpoint/2010/main" val="264364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577C47-9113-4635-ABAD-F9BD78E79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8200"/>
            <a:ext cx="10058400" cy="37418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/>
              <a:t>Благодарим за внимание!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B18529-4B6F-4B0D-ADBE-2438579B5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fld id="{3678624E-A1E9-415E-B46A-B991F27B1C2B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7448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Ретро</Template>
  <TotalTime>239</TotalTime>
  <Words>533</Words>
  <Application>Microsoft Office PowerPoint</Application>
  <PresentationFormat>Широкоэкранный</PresentationFormat>
  <Paragraphs>139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Ретро</vt:lpstr>
      <vt:lpstr>Развитие Единой информационной образовательной среды</vt:lpstr>
      <vt:lpstr>История создания и развития (аутсорсинг)</vt:lpstr>
      <vt:lpstr>История создания и развития (собственными силами)</vt:lpstr>
      <vt:lpstr>Сложности и вызовы </vt:lpstr>
      <vt:lpstr>Планы по развитию ЕИОС на 2019-2021 гг.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Единой информационной образовательной среды</dc:title>
  <dc:creator>Иманжанов Беибут Талгатович</dc:creator>
  <cp:lastModifiedBy>Иманжанов Беибут Талгатович</cp:lastModifiedBy>
  <cp:revision>28</cp:revision>
  <dcterms:created xsi:type="dcterms:W3CDTF">2018-08-22T02:45:40Z</dcterms:created>
  <dcterms:modified xsi:type="dcterms:W3CDTF">2018-08-22T12:21:23Z</dcterms:modified>
</cp:coreProperties>
</file>