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3" r:id="rId2"/>
    <p:sldId id="264" r:id="rId3"/>
    <p:sldId id="257" r:id="rId4"/>
    <p:sldId id="256" r:id="rId5"/>
    <p:sldId id="274" r:id="rId6"/>
    <p:sldId id="281" r:id="rId7"/>
    <p:sldId id="271" r:id="rId8"/>
    <p:sldId id="273" r:id="rId9"/>
    <p:sldId id="282" r:id="rId10"/>
    <p:sldId id="278" r:id="rId11"/>
    <p:sldId id="279" r:id="rId12"/>
    <p:sldId id="280" r:id="rId13"/>
    <p:sldId id="258" r:id="rId14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923C5A-DF4E-45E0-8570-8A64637B2A81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D11FD4-0EF5-473C-B89A-231CA825DB31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Arial Narrow" panose="020B0606020202030204" pitchFamily="34" charset="0"/>
            </a:rPr>
            <a:t>адаптивный (реализуется в результате столкновения с  вызовами</a:t>
          </a:r>
          <a:endParaRPr lang="ru-RU" sz="14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8C681DF6-9903-49B7-9C90-674AF3A72696}" type="parTrans" cxnId="{AF5AB658-D8C3-4112-AE7E-AB98BF41AEBB}">
      <dgm:prSet/>
      <dgm:spPr/>
      <dgm:t>
        <a:bodyPr/>
        <a:lstStyle/>
        <a:p>
          <a:endParaRPr lang="ru-RU"/>
        </a:p>
      </dgm:t>
    </dgm:pt>
    <dgm:pt modelId="{4C000772-64F2-40C5-A055-9B804E2615F5}" type="sibTrans" cxnId="{AF5AB658-D8C3-4112-AE7E-AB98BF41AEBB}">
      <dgm:prSet/>
      <dgm:spPr/>
      <dgm:t>
        <a:bodyPr/>
        <a:lstStyle/>
        <a:p>
          <a:endParaRPr lang="ru-RU"/>
        </a:p>
      </dgm:t>
    </dgm:pt>
    <dgm:pt modelId="{C145EECE-FFCD-4D60-A8E2-A880AC93EAE0}">
      <dgm:prSet phldrT="[Текст]" custT="1"/>
      <dgm:spPr/>
      <dgm:t>
        <a:bodyPr/>
        <a:lstStyle/>
        <a:p>
          <a:endParaRPr lang="ru-RU" sz="1100" dirty="0" smtClean="0"/>
        </a:p>
        <a:p>
          <a:endParaRPr lang="ru-RU" sz="1100" dirty="0" smtClean="0"/>
        </a:p>
        <a:p>
          <a:r>
            <a:rPr lang="ru-RU" sz="1600" b="1" dirty="0" smtClean="0">
              <a:solidFill>
                <a:schemeClr val="tx1"/>
              </a:solidFill>
              <a:latin typeface="Arial Narrow" panose="020B0606020202030204" pitchFamily="34" charset="0"/>
            </a:rPr>
            <a:t>Взросление/ зрелость </a:t>
          </a:r>
          <a:endParaRPr lang="ru-RU" sz="16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89C4E459-E51F-4F00-8CAE-AF0EFF9152EC}" type="parTrans" cxnId="{DA0DC039-44B0-4160-8185-29EC4DD3FF77}">
      <dgm:prSet/>
      <dgm:spPr/>
      <dgm:t>
        <a:bodyPr/>
        <a:lstStyle/>
        <a:p>
          <a:endParaRPr lang="ru-RU"/>
        </a:p>
      </dgm:t>
    </dgm:pt>
    <dgm:pt modelId="{F8D94239-3B87-4051-8038-DDABCD1A661F}" type="sibTrans" cxnId="{DA0DC039-44B0-4160-8185-29EC4DD3FF77}">
      <dgm:prSet/>
      <dgm:spPr/>
      <dgm:t>
        <a:bodyPr/>
        <a:lstStyle/>
        <a:p>
          <a:endParaRPr lang="ru-RU"/>
        </a:p>
      </dgm:t>
    </dgm:pt>
    <dgm:pt modelId="{C77960CD-0BAB-45D8-804F-F005AA3D85B8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Arial Narrow" panose="020B0606020202030204" pitchFamily="34" charset="0"/>
            </a:rPr>
            <a:t>становление /сепарация (индивидуальность, чтобы стать отдельным)</a:t>
          </a:r>
          <a:endParaRPr lang="ru-RU" sz="14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FC2EB8AA-92C4-49DF-B20A-529D48AE5511}" type="parTrans" cxnId="{39B2D681-01F2-45AA-8596-35A2974078CD}">
      <dgm:prSet/>
      <dgm:spPr/>
      <dgm:t>
        <a:bodyPr/>
        <a:lstStyle/>
        <a:p>
          <a:endParaRPr lang="ru-RU"/>
        </a:p>
      </dgm:t>
    </dgm:pt>
    <dgm:pt modelId="{2128119C-A1B8-449E-9FB6-4ACC88147861}" type="sibTrans" cxnId="{39B2D681-01F2-45AA-8596-35A2974078CD}">
      <dgm:prSet/>
      <dgm:spPr/>
      <dgm:t>
        <a:bodyPr/>
        <a:lstStyle/>
        <a:p>
          <a:endParaRPr lang="ru-RU"/>
        </a:p>
      </dgm:t>
    </dgm:pt>
    <dgm:pt modelId="{788E1C1D-8D81-4ADE-A2E8-3BB7875BAC9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Arial Narrow" panose="020B0606020202030204" pitchFamily="34" charset="0"/>
            </a:rPr>
            <a:t>Интегративный (взросление происходит в результате  переживания внутреннего диссонанса  и</a:t>
          </a:r>
          <a:r>
            <a:rPr lang="ru-RU" sz="1400" b="1" dirty="0" smtClean="0">
              <a:solidFill>
                <a:schemeClr val="tx1"/>
              </a:solidFill>
            </a:rPr>
            <a:t> </a:t>
          </a:r>
          <a:r>
            <a:rPr lang="ru-RU" sz="1100" dirty="0" smtClean="0"/>
            <a:t>конфликта)  </a:t>
          </a:r>
          <a:endParaRPr lang="ru-RU" sz="1100" dirty="0"/>
        </a:p>
      </dgm:t>
    </dgm:pt>
    <dgm:pt modelId="{0A34721D-FCD9-4967-887C-0AA7015F7B26}" type="sibTrans" cxnId="{C6CC3E3C-51AF-45F3-BE88-258F1DA3053D}">
      <dgm:prSet/>
      <dgm:spPr/>
      <dgm:t>
        <a:bodyPr/>
        <a:lstStyle/>
        <a:p>
          <a:endParaRPr lang="ru-RU"/>
        </a:p>
      </dgm:t>
    </dgm:pt>
    <dgm:pt modelId="{4B3AFD78-924B-42B7-BFB0-7AEBBF388AE8}" type="parTrans" cxnId="{C6CC3E3C-51AF-45F3-BE88-258F1DA3053D}">
      <dgm:prSet/>
      <dgm:spPr/>
      <dgm:t>
        <a:bodyPr/>
        <a:lstStyle/>
        <a:p>
          <a:endParaRPr lang="ru-RU"/>
        </a:p>
      </dgm:t>
    </dgm:pt>
    <dgm:pt modelId="{0BAF5A1D-D261-47C6-AD11-BB29B7193B54}" type="pres">
      <dgm:prSet presAssocID="{E0923C5A-DF4E-45E0-8570-8A64637B2A81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FB69FC-7C08-4A77-A0A5-44D28895E9B6}" type="pres">
      <dgm:prSet presAssocID="{E0923C5A-DF4E-45E0-8570-8A64637B2A81}" presName="triangle1" presStyleLbl="node1" presStyleIdx="0" presStyleCnt="4" custScaleX="100050" custScaleY="100962" custLinFactNeighborX="-47000" custLinFactNeighborY="-1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E9E555-D214-4AE2-BCE3-EAF676146FF1}" type="pres">
      <dgm:prSet presAssocID="{E0923C5A-DF4E-45E0-8570-8A64637B2A81}" presName="triangle2" presStyleLbl="node1" presStyleIdx="1" presStyleCnt="4" custLinFactNeighborX="-43863" custLinFactNeighborY="-43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564779-DFF1-4D44-B8B8-F26D8A962E22}" type="pres">
      <dgm:prSet presAssocID="{E0923C5A-DF4E-45E0-8570-8A64637B2A81}" presName="triangle3" presStyleLbl="node1" presStyleIdx="2" presStyleCnt="4" custScaleX="93324" custScaleY="99207" custLinFactNeighborX="-46403" custLinFactNeighborY="-3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C93578-C7F5-4D4A-BD17-F2189005EBCF}" type="pres">
      <dgm:prSet presAssocID="{E0923C5A-DF4E-45E0-8570-8A64637B2A81}" presName="triangle4" presStyleLbl="node1" presStyleIdx="3" presStyleCnt="4" custLinFactNeighborX="-49957" custLinFactNeighborY="-38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ACE33C-1E1F-4CBE-8B9E-22B59EDE8350}" type="presOf" srcId="{C77960CD-0BAB-45D8-804F-F005AA3D85B8}" destId="{7FC93578-C7F5-4D4A-BD17-F2189005EBCF}" srcOrd="0" destOrd="0" presId="urn:microsoft.com/office/officeart/2005/8/layout/pyramid4"/>
    <dgm:cxn modelId="{D763D86A-90FD-4C0A-B7B9-BD01875AB56A}" type="presOf" srcId="{788E1C1D-8D81-4ADE-A2E8-3BB7875BAC93}" destId="{E0FB69FC-7C08-4A77-A0A5-44D28895E9B6}" srcOrd="0" destOrd="0" presId="urn:microsoft.com/office/officeart/2005/8/layout/pyramid4"/>
    <dgm:cxn modelId="{5435BC74-78DD-46F4-9687-8233FE306314}" type="presOf" srcId="{EAD11FD4-0EF5-473C-B89A-231CA825DB31}" destId="{57E9E555-D214-4AE2-BCE3-EAF676146FF1}" srcOrd="0" destOrd="0" presId="urn:microsoft.com/office/officeart/2005/8/layout/pyramid4"/>
    <dgm:cxn modelId="{63954151-8ABA-40E2-9C65-ECD44DB6782C}" type="presOf" srcId="{C145EECE-FFCD-4D60-A8E2-A880AC93EAE0}" destId="{9F564779-DFF1-4D44-B8B8-F26D8A962E22}" srcOrd="0" destOrd="0" presId="urn:microsoft.com/office/officeart/2005/8/layout/pyramid4"/>
    <dgm:cxn modelId="{39B2D681-01F2-45AA-8596-35A2974078CD}" srcId="{E0923C5A-DF4E-45E0-8570-8A64637B2A81}" destId="{C77960CD-0BAB-45D8-804F-F005AA3D85B8}" srcOrd="3" destOrd="0" parTransId="{FC2EB8AA-92C4-49DF-B20A-529D48AE5511}" sibTransId="{2128119C-A1B8-449E-9FB6-4ACC88147861}"/>
    <dgm:cxn modelId="{A3E15D92-38CF-4784-9E98-A4772E424C06}" type="presOf" srcId="{E0923C5A-DF4E-45E0-8570-8A64637B2A81}" destId="{0BAF5A1D-D261-47C6-AD11-BB29B7193B54}" srcOrd="0" destOrd="0" presId="urn:microsoft.com/office/officeart/2005/8/layout/pyramid4"/>
    <dgm:cxn modelId="{DA0DC039-44B0-4160-8185-29EC4DD3FF77}" srcId="{E0923C5A-DF4E-45E0-8570-8A64637B2A81}" destId="{C145EECE-FFCD-4D60-A8E2-A880AC93EAE0}" srcOrd="2" destOrd="0" parTransId="{89C4E459-E51F-4F00-8CAE-AF0EFF9152EC}" sibTransId="{F8D94239-3B87-4051-8038-DDABCD1A661F}"/>
    <dgm:cxn modelId="{C6CC3E3C-51AF-45F3-BE88-258F1DA3053D}" srcId="{E0923C5A-DF4E-45E0-8570-8A64637B2A81}" destId="{788E1C1D-8D81-4ADE-A2E8-3BB7875BAC93}" srcOrd="0" destOrd="0" parTransId="{4B3AFD78-924B-42B7-BFB0-7AEBBF388AE8}" sibTransId="{0A34721D-FCD9-4967-887C-0AA7015F7B26}"/>
    <dgm:cxn modelId="{AF5AB658-D8C3-4112-AE7E-AB98BF41AEBB}" srcId="{E0923C5A-DF4E-45E0-8570-8A64637B2A81}" destId="{EAD11FD4-0EF5-473C-B89A-231CA825DB31}" srcOrd="1" destOrd="0" parTransId="{8C681DF6-9903-49B7-9C90-674AF3A72696}" sibTransId="{4C000772-64F2-40C5-A055-9B804E2615F5}"/>
    <dgm:cxn modelId="{13E0A9C5-FC06-4083-8227-16724C80774E}" type="presParOf" srcId="{0BAF5A1D-D261-47C6-AD11-BB29B7193B54}" destId="{E0FB69FC-7C08-4A77-A0A5-44D28895E9B6}" srcOrd="0" destOrd="0" presId="urn:microsoft.com/office/officeart/2005/8/layout/pyramid4"/>
    <dgm:cxn modelId="{77F4983B-D507-4517-B920-39B2CEF3B924}" type="presParOf" srcId="{0BAF5A1D-D261-47C6-AD11-BB29B7193B54}" destId="{57E9E555-D214-4AE2-BCE3-EAF676146FF1}" srcOrd="1" destOrd="0" presId="urn:microsoft.com/office/officeart/2005/8/layout/pyramid4"/>
    <dgm:cxn modelId="{E197F1A0-71BB-422F-8AE5-819831AAB319}" type="presParOf" srcId="{0BAF5A1D-D261-47C6-AD11-BB29B7193B54}" destId="{9F564779-DFF1-4D44-B8B8-F26D8A962E22}" srcOrd="2" destOrd="0" presId="urn:microsoft.com/office/officeart/2005/8/layout/pyramid4"/>
    <dgm:cxn modelId="{22636DBC-6BBB-42B8-80C7-AE13B78C7CE5}" type="presParOf" srcId="{0BAF5A1D-D261-47C6-AD11-BB29B7193B54}" destId="{7FC93578-C7F5-4D4A-BD17-F2189005EBCF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BEF53C-8649-49A5-ACEF-2E0D01C5CFB8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D45B3BDA-334C-4C0C-9641-801AE0450B5F}">
      <dgm:prSet phldrT="[Текст]" custT="1"/>
      <dgm:spPr/>
      <dgm:t>
        <a:bodyPr/>
        <a:lstStyle/>
        <a:p>
          <a:r>
            <a:rPr lang="ru-RU" sz="4000" dirty="0" smtClean="0">
              <a:latin typeface="Arial Narrow" panose="020B0606020202030204" pitchFamily="34" charset="0"/>
            </a:rPr>
            <a:t>игра</a:t>
          </a:r>
          <a:endParaRPr lang="en-US" sz="4000" dirty="0">
            <a:latin typeface="Arial Narrow" panose="020B0606020202030204" pitchFamily="34" charset="0"/>
          </a:endParaRPr>
        </a:p>
      </dgm:t>
    </dgm:pt>
    <dgm:pt modelId="{4577163F-823D-4DED-83E5-4D40768E182F}" type="parTrans" cxnId="{80930121-5407-47C5-AA84-2451B99A54F9}">
      <dgm:prSet/>
      <dgm:spPr/>
      <dgm:t>
        <a:bodyPr/>
        <a:lstStyle/>
        <a:p>
          <a:endParaRPr lang="en-US"/>
        </a:p>
      </dgm:t>
    </dgm:pt>
    <dgm:pt modelId="{160DEBD1-45CF-4F6A-B685-66FCCE1EBFAA}" type="sibTrans" cxnId="{80930121-5407-47C5-AA84-2451B99A54F9}">
      <dgm:prSet/>
      <dgm:spPr/>
      <dgm:t>
        <a:bodyPr/>
        <a:lstStyle/>
        <a:p>
          <a:endParaRPr lang="en-US"/>
        </a:p>
      </dgm:t>
    </dgm:pt>
    <dgm:pt modelId="{C25EA1F9-8B0F-4B04-8A88-6B2F8F373937}">
      <dgm:prSet phldrT="[Текст]" custT="1"/>
      <dgm:spPr/>
      <dgm:t>
        <a:bodyPr/>
        <a:lstStyle/>
        <a:p>
          <a:r>
            <a:rPr lang="ru-RU" sz="4000" dirty="0" smtClean="0">
              <a:latin typeface="Arial Narrow" panose="020B0606020202030204" pitchFamily="34" charset="0"/>
            </a:rPr>
            <a:t>отдых</a:t>
          </a:r>
          <a:endParaRPr lang="en-US" sz="4000" dirty="0">
            <a:latin typeface="Arial Narrow" panose="020B0606020202030204" pitchFamily="34" charset="0"/>
          </a:endParaRPr>
        </a:p>
      </dgm:t>
    </dgm:pt>
    <dgm:pt modelId="{C8D0C85C-D429-4F03-BF5B-40D03F16BBFE}" type="parTrans" cxnId="{27B9FD8C-5AAB-4749-BCCF-2038E4775122}">
      <dgm:prSet/>
      <dgm:spPr/>
      <dgm:t>
        <a:bodyPr/>
        <a:lstStyle/>
        <a:p>
          <a:endParaRPr lang="en-US"/>
        </a:p>
      </dgm:t>
    </dgm:pt>
    <dgm:pt modelId="{B857264B-2428-4E76-96B3-241C4C1708AD}" type="sibTrans" cxnId="{27B9FD8C-5AAB-4749-BCCF-2038E4775122}">
      <dgm:prSet/>
      <dgm:spPr/>
      <dgm:t>
        <a:bodyPr/>
        <a:lstStyle/>
        <a:p>
          <a:endParaRPr lang="en-US"/>
        </a:p>
      </dgm:t>
    </dgm:pt>
    <dgm:pt modelId="{39FBFD85-8C85-49DD-BDC8-91AF096901D6}">
      <dgm:prSet phldrT="[Текст]" custT="1"/>
      <dgm:spPr/>
      <dgm:t>
        <a:bodyPr/>
        <a:lstStyle/>
        <a:p>
          <a:r>
            <a:rPr lang="ru-RU" sz="4000" dirty="0" smtClean="0">
              <a:latin typeface="Arial Narrow" panose="020B0606020202030204" pitchFamily="34" charset="0"/>
            </a:rPr>
            <a:t>мягкое сердце</a:t>
          </a:r>
          <a:endParaRPr lang="en-US" sz="4000" dirty="0">
            <a:latin typeface="Arial Narrow" panose="020B0606020202030204" pitchFamily="34" charset="0"/>
          </a:endParaRPr>
        </a:p>
      </dgm:t>
    </dgm:pt>
    <dgm:pt modelId="{244A4947-A8FF-41AE-8BBF-4467A8B8A4FB}" type="parTrans" cxnId="{A65D628B-D2DD-4D15-902F-5180888C682D}">
      <dgm:prSet/>
      <dgm:spPr/>
      <dgm:t>
        <a:bodyPr/>
        <a:lstStyle/>
        <a:p>
          <a:endParaRPr lang="en-US"/>
        </a:p>
      </dgm:t>
    </dgm:pt>
    <dgm:pt modelId="{6383EBB9-1538-43F9-88E2-F624F33DC152}" type="sibTrans" cxnId="{A65D628B-D2DD-4D15-902F-5180888C682D}">
      <dgm:prSet/>
      <dgm:spPr/>
      <dgm:t>
        <a:bodyPr/>
        <a:lstStyle/>
        <a:p>
          <a:endParaRPr lang="en-US"/>
        </a:p>
      </dgm:t>
    </dgm:pt>
    <dgm:pt modelId="{EDBE0C96-9EBE-4313-BB67-183537502F39}" type="pres">
      <dgm:prSet presAssocID="{46BEF53C-8649-49A5-ACEF-2E0D01C5CFB8}" presName="Name0" presStyleCnt="0">
        <dgm:presLayoutVars>
          <dgm:dir/>
          <dgm:animLvl val="lvl"/>
          <dgm:resizeHandles val="exact"/>
        </dgm:presLayoutVars>
      </dgm:prSet>
      <dgm:spPr/>
    </dgm:pt>
    <dgm:pt modelId="{C0584C5E-5D8A-42A1-91BB-B83E6EF2F797}" type="pres">
      <dgm:prSet presAssocID="{D45B3BDA-334C-4C0C-9641-801AE0450B5F}" presName="Name8" presStyleCnt="0"/>
      <dgm:spPr/>
    </dgm:pt>
    <dgm:pt modelId="{57E1546B-8981-4AEA-A87F-14A1F7583586}" type="pres">
      <dgm:prSet presAssocID="{D45B3BDA-334C-4C0C-9641-801AE0450B5F}" presName="level" presStyleLbl="node1" presStyleIdx="0" presStyleCnt="3" custScaleX="110637" custScaleY="63354" custLinFactNeighborX="-1096" custLinFactNeighborY="-447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8EAEEA-49B7-46CB-88D9-AA339367DF52}" type="pres">
      <dgm:prSet presAssocID="{D45B3BDA-334C-4C0C-9641-801AE0450B5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7F2366-F641-4B0B-89D2-FA6816FBEFEA}" type="pres">
      <dgm:prSet presAssocID="{C25EA1F9-8B0F-4B04-8A88-6B2F8F373937}" presName="Name8" presStyleCnt="0"/>
      <dgm:spPr/>
    </dgm:pt>
    <dgm:pt modelId="{09DDF52A-CCAC-4BAA-BFAD-90B52BB4C967}" type="pres">
      <dgm:prSet presAssocID="{C25EA1F9-8B0F-4B04-8A88-6B2F8F373937}" presName="level" presStyleLbl="node1" presStyleIdx="1" presStyleCnt="3" custScaleX="104526" custLinFactNeighborX="-869" custLinFactNeighborY="-537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BE7EA3-8B57-400C-B843-8EA28147125A}" type="pres">
      <dgm:prSet presAssocID="{C25EA1F9-8B0F-4B04-8A88-6B2F8F37393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A4F9E4-ECCD-4F65-B727-C4D210BF05CA}" type="pres">
      <dgm:prSet presAssocID="{39FBFD85-8C85-49DD-BDC8-91AF096901D6}" presName="Name8" presStyleCnt="0"/>
      <dgm:spPr/>
    </dgm:pt>
    <dgm:pt modelId="{575595E3-9917-4F64-84FB-647FF0BE55F1}" type="pres">
      <dgm:prSet presAssocID="{39FBFD85-8C85-49DD-BDC8-91AF096901D6}" presName="level" presStyleLbl="node1" presStyleIdx="2" presStyleCnt="3" custLinFactNeighborX="-157" custLinFactNeighborY="-2070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ADCB78-CF5F-4B82-9F09-D603BD8EC725}" type="pres">
      <dgm:prSet presAssocID="{39FBFD85-8C85-49DD-BDC8-91AF096901D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B58447-D384-4E43-982A-14A2AE6080D1}" type="presOf" srcId="{46BEF53C-8649-49A5-ACEF-2E0D01C5CFB8}" destId="{EDBE0C96-9EBE-4313-BB67-183537502F39}" srcOrd="0" destOrd="0" presId="urn:microsoft.com/office/officeart/2005/8/layout/pyramid1"/>
    <dgm:cxn modelId="{78A0A3BF-AF6E-49C2-BF18-676584B998B5}" type="presOf" srcId="{C25EA1F9-8B0F-4B04-8A88-6B2F8F373937}" destId="{A7BE7EA3-8B57-400C-B843-8EA28147125A}" srcOrd="1" destOrd="0" presId="urn:microsoft.com/office/officeart/2005/8/layout/pyramid1"/>
    <dgm:cxn modelId="{A65D628B-D2DD-4D15-902F-5180888C682D}" srcId="{46BEF53C-8649-49A5-ACEF-2E0D01C5CFB8}" destId="{39FBFD85-8C85-49DD-BDC8-91AF096901D6}" srcOrd="2" destOrd="0" parTransId="{244A4947-A8FF-41AE-8BBF-4467A8B8A4FB}" sibTransId="{6383EBB9-1538-43F9-88E2-F624F33DC152}"/>
    <dgm:cxn modelId="{27B9FD8C-5AAB-4749-BCCF-2038E4775122}" srcId="{46BEF53C-8649-49A5-ACEF-2E0D01C5CFB8}" destId="{C25EA1F9-8B0F-4B04-8A88-6B2F8F373937}" srcOrd="1" destOrd="0" parTransId="{C8D0C85C-D429-4F03-BF5B-40D03F16BBFE}" sibTransId="{B857264B-2428-4E76-96B3-241C4C1708AD}"/>
    <dgm:cxn modelId="{829177F9-B17F-49E5-AAE1-6C3E57348541}" type="presOf" srcId="{D45B3BDA-334C-4C0C-9641-801AE0450B5F}" destId="{57E1546B-8981-4AEA-A87F-14A1F7583586}" srcOrd="0" destOrd="0" presId="urn:microsoft.com/office/officeart/2005/8/layout/pyramid1"/>
    <dgm:cxn modelId="{80930121-5407-47C5-AA84-2451B99A54F9}" srcId="{46BEF53C-8649-49A5-ACEF-2E0D01C5CFB8}" destId="{D45B3BDA-334C-4C0C-9641-801AE0450B5F}" srcOrd="0" destOrd="0" parTransId="{4577163F-823D-4DED-83E5-4D40768E182F}" sibTransId="{160DEBD1-45CF-4F6A-B685-66FCCE1EBFAA}"/>
    <dgm:cxn modelId="{3F4741CE-43D4-4578-8428-754DCA2BEBF7}" type="presOf" srcId="{39FBFD85-8C85-49DD-BDC8-91AF096901D6}" destId="{B2ADCB78-CF5F-4B82-9F09-D603BD8EC725}" srcOrd="1" destOrd="0" presId="urn:microsoft.com/office/officeart/2005/8/layout/pyramid1"/>
    <dgm:cxn modelId="{7097831C-A07D-4EAF-9458-F5FDFD4A5135}" type="presOf" srcId="{39FBFD85-8C85-49DD-BDC8-91AF096901D6}" destId="{575595E3-9917-4F64-84FB-647FF0BE55F1}" srcOrd="0" destOrd="0" presId="urn:microsoft.com/office/officeart/2005/8/layout/pyramid1"/>
    <dgm:cxn modelId="{A9E4F597-8833-452F-A083-FA27FE2C608E}" type="presOf" srcId="{D45B3BDA-334C-4C0C-9641-801AE0450B5F}" destId="{3A8EAEEA-49B7-46CB-88D9-AA339367DF52}" srcOrd="1" destOrd="0" presId="urn:microsoft.com/office/officeart/2005/8/layout/pyramid1"/>
    <dgm:cxn modelId="{5351A190-476B-40D3-8701-5B90CD64CF4A}" type="presOf" srcId="{C25EA1F9-8B0F-4B04-8A88-6B2F8F373937}" destId="{09DDF52A-CCAC-4BAA-BFAD-90B52BB4C967}" srcOrd="0" destOrd="0" presId="urn:microsoft.com/office/officeart/2005/8/layout/pyramid1"/>
    <dgm:cxn modelId="{E738C10F-1A5D-4FEF-8311-44A9B57F06D9}" type="presParOf" srcId="{EDBE0C96-9EBE-4313-BB67-183537502F39}" destId="{C0584C5E-5D8A-42A1-91BB-B83E6EF2F797}" srcOrd="0" destOrd="0" presId="urn:microsoft.com/office/officeart/2005/8/layout/pyramid1"/>
    <dgm:cxn modelId="{0BD50F8E-05F5-4B02-AAA0-1FDCFDA74B39}" type="presParOf" srcId="{C0584C5E-5D8A-42A1-91BB-B83E6EF2F797}" destId="{57E1546B-8981-4AEA-A87F-14A1F7583586}" srcOrd="0" destOrd="0" presId="urn:microsoft.com/office/officeart/2005/8/layout/pyramid1"/>
    <dgm:cxn modelId="{4E56BE82-2E96-45D6-9153-966B2BFD3255}" type="presParOf" srcId="{C0584C5E-5D8A-42A1-91BB-B83E6EF2F797}" destId="{3A8EAEEA-49B7-46CB-88D9-AA339367DF52}" srcOrd="1" destOrd="0" presId="urn:microsoft.com/office/officeart/2005/8/layout/pyramid1"/>
    <dgm:cxn modelId="{8303C4A3-5C21-435D-AB0F-E8FBEF120E1C}" type="presParOf" srcId="{EDBE0C96-9EBE-4313-BB67-183537502F39}" destId="{947F2366-F641-4B0B-89D2-FA6816FBEFEA}" srcOrd="1" destOrd="0" presId="urn:microsoft.com/office/officeart/2005/8/layout/pyramid1"/>
    <dgm:cxn modelId="{6761AAC0-D1C3-40E7-BE8A-4F30A1A20F9F}" type="presParOf" srcId="{947F2366-F641-4B0B-89D2-FA6816FBEFEA}" destId="{09DDF52A-CCAC-4BAA-BFAD-90B52BB4C967}" srcOrd="0" destOrd="0" presId="urn:microsoft.com/office/officeart/2005/8/layout/pyramid1"/>
    <dgm:cxn modelId="{750C12EE-575E-4602-866B-27ABCE2364E4}" type="presParOf" srcId="{947F2366-F641-4B0B-89D2-FA6816FBEFEA}" destId="{A7BE7EA3-8B57-400C-B843-8EA28147125A}" srcOrd="1" destOrd="0" presId="urn:microsoft.com/office/officeart/2005/8/layout/pyramid1"/>
    <dgm:cxn modelId="{9B9CC429-FFF1-4AB2-B6A5-E2A4681D8119}" type="presParOf" srcId="{EDBE0C96-9EBE-4313-BB67-183537502F39}" destId="{00A4F9E4-ECCD-4F65-B727-C4D210BF05CA}" srcOrd="2" destOrd="0" presId="urn:microsoft.com/office/officeart/2005/8/layout/pyramid1"/>
    <dgm:cxn modelId="{FD950D5F-C868-4BF2-99C3-4F123DE94F6A}" type="presParOf" srcId="{00A4F9E4-ECCD-4F65-B727-C4D210BF05CA}" destId="{575595E3-9917-4F64-84FB-647FF0BE55F1}" srcOrd="0" destOrd="0" presId="urn:microsoft.com/office/officeart/2005/8/layout/pyramid1"/>
    <dgm:cxn modelId="{CC97939A-41D9-46DC-9976-E85D69115DCC}" type="presParOf" srcId="{00A4F9E4-ECCD-4F65-B727-C4D210BF05CA}" destId="{B2ADCB78-CF5F-4B82-9F09-D603BD8EC72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FB69FC-7C08-4A77-A0A5-44D28895E9B6}">
      <dsp:nvSpPr>
        <dsp:cNvPr id="0" name=""/>
        <dsp:cNvSpPr/>
      </dsp:nvSpPr>
      <dsp:spPr>
        <a:xfrm>
          <a:off x="1435269" y="-6515"/>
          <a:ext cx="2710688" cy="273539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Интегративный (взросление происходит в результате  переживания внутреннего диссонанса  и</a:t>
          </a:r>
          <a:r>
            <a:rPr lang="ru-RU" sz="1400" b="1" kern="1200" dirty="0" smtClean="0">
              <a:solidFill>
                <a:schemeClr val="tx1"/>
              </a:solidFill>
            </a:rPr>
            <a:t> </a:t>
          </a:r>
          <a:r>
            <a:rPr lang="ru-RU" sz="1100" kern="1200" dirty="0" smtClean="0"/>
            <a:t>конфликта)  </a:t>
          </a:r>
          <a:endParaRPr lang="ru-RU" sz="1100" kern="1200" dirty="0"/>
        </a:p>
      </dsp:txBody>
      <dsp:txXfrm>
        <a:off x="2112941" y="1361184"/>
        <a:ext cx="1355344" cy="1367698"/>
      </dsp:txXfrm>
    </dsp:sp>
    <dsp:sp modelId="{57E9E555-D214-4AE2-BCE3-EAF676146FF1}">
      <dsp:nvSpPr>
        <dsp:cNvPr id="0" name=""/>
        <dsp:cNvSpPr/>
      </dsp:nvSpPr>
      <dsp:spPr>
        <a:xfrm>
          <a:off x="166271" y="2597343"/>
          <a:ext cx="2709333" cy="270933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адаптивный (реализуется в результате столкновения с  вызовами</a:t>
          </a:r>
          <a:endParaRPr lang="ru-RU" sz="14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843604" y="3952010"/>
        <a:ext cx="1354667" cy="1354666"/>
      </dsp:txXfrm>
    </dsp:sp>
    <dsp:sp modelId="{9F564779-DFF1-4D44-B8B8-F26D8A962E22}">
      <dsp:nvSpPr>
        <dsp:cNvPr id="0" name=""/>
        <dsp:cNvSpPr/>
      </dsp:nvSpPr>
      <dsp:spPr>
        <a:xfrm rot="10800000">
          <a:off x="1542558" y="2634068"/>
          <a:ext cx="2528458" cy="268784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Взросление/ зрелость </a:t>
          </a:r>
          <a:endParaRPr lang="ru-RU" sz="16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 rot="10800000">
        <a:off x="2174672" y="2634068"/>
        <a:ext cx="1264229" cy="1343924"/>
      </dsp:txXfrm>
    </dsp:sp>
    <dsp:sp modelId="{7FC93578-C7F5-4D4A-BD17-F2189005EBCF}">
      <dsp:nvSpPr>
        <dsp:cNvPr id="0" name=""/>
        <dsp:cNvSpPr/>
      </dsp:nvSpPr>
      <dsp:spPr>
        <a:xfrm>
          <a:off x="2710498" y="2612596"/>
          <a:ext cx="2709333" cy="270933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становление /сепарация (индивидуальность, чтобы стать отдельным)</a:t>
          </a:r>
          <a:endParaRPr lang="ru-RU" sz="14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3387831" y="3967263"/>
        <a:ext cx="1354667" cy="13546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E1546B-8981-4AEA-A87F-14A1F7583586}">
      <dsp:nvSpPr>
        <dsp:cNvPr id="0" name=""/>
        <dsp:cNvSpPr/>
      </dsp:nvSpPr>
      <dsp:spPr>
        <a:xfrm>
          <a:off x="2960916" y="0"/>
          <a:ext cx="2163307" cy="1169773"/>
        </a:xfrm>
        <a:prstGeom prst="trapezoid">
          <a:avLst>
            <a:gd name="adj" fmla="val 835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Arial Narrow" panose="020B0606020202030204" pitchFamily="34" charset="0"/>
            </a:rPr>
            <a:t>игра</a:t>
          </a:r>
          <a:endParaRPr lang="en-US" sz="4000" kern="1200" dirty="0">
            <a:latin typeface="Arial Narrow" panose="020B0606020202030204" pitchFamily="34" charset="0"/>
          </a:endParaRPr>
        </a:p>
      </dsp:txBody>
      <dsp:txXfrm>
        <a:off x="2960916" y="0"/>
        <a:ext cx="2163307" cy="1169773"/>
      </dsp:txXfrm>
    </dsp:sp>
    <dsp:sp modelId="{09DDF52A-CCAC-4BAA-BFAD-90B52BB4C967}">
      <dsp:nvSpPr>
        <dsp:cNvPr id="0" name=""/>
        <dsp:cNvSpPr/>
      </dsp:nvSpPr>
      <dsp:spPr>
        <a:xfrm>
          <a:off x="1385265" y="1070510"/>
          <a:ext cx="5269845" cy="1846408"/>
        </a:xfrm>
        <a:prstGeom prst="trapezoid">
          <a:avLst>
            <a:gd name="adj" fmla="val 835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Arial Narrow" panose="020B0606020202030204" pitchFamily="34" charset="0"/>
            </a:rPr>
            <a:t>отдых</a:t>
          </a:r>
          <a:endParaRPr lang="en-US" sz="4000" kern="1200" dirty="0">
            <a:latin typeface="Arial Narrow" panose="020B0606020202030204" pitchFamily="34" charset="0"/>
          </a:endParaRPr>
        </a:p>
      </dsp:txBody>
      <dsp:txXfrm>
        <a:off x="2307488" y="1070510"/>
        <a:ext cx="3425399" cy="1846408"/>
      </dsp:txXfrm>
    </dsp:sp>
    <dsp:sp modelId="{575595E3-9917-4F64-84FB-647FF0BE55F1}">
      <dsp:nvSpPr>
        <dsp:cNvPr id="0" name=""/>
        <dsp:cNvSpPr/>
      </dsp:nvSpPr>
      <dsp:spPr>
        <a:xfrm>
          <a:off x="0" y="2633809"/>
          <a:ext cx="8128000" cy="1846408"/>
        </a:xfrm>
        <a:prstGeom prst="trapezoid">
          <a:avLst>
            <a:gd name="adj" fmla="val 835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Arial Narrow" panose="020B0606020202030204" pitchFamily="34" charset="0"/>
            </a:rPr>
            <a:t>мягкое сердце</a:t>
          </a:r>
          <a:endParaRPr lang="en-US" sz="4000" kern="1200" dirty="0">
            <a:latin typeface="Arial Narrow" panose="020B0606020202030204" pitchFamily="34" charset="0"/>
          </a:endParaRPr>
        </a:p>
      </dsp:txBody>
      <dsp:txXfrm>
        <a:off x="1422399" y="2633809"/>
        <a:ext cx="5283200" cy="18464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CA0BE-D6A4-4143-936D-F6C03190C3F0}" type="datetimeFigureOut">
              <a:rPr lang="ru-RU" smtClean="0"/>
              <a:t>22.08.2018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FB00C-7E82-4BAC-AE8F-0A6EE9068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66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92E62-010B-4414-AF2C-D0FE365E7EFA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204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FB00C-7E82-4BAC-AE8F-0A6EE9068E2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701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715C-01FF-4F64-BC71-2781950BF314}" type="datetime1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1BE-3850-4132-BF4F-38D5927FCEA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261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02BF-F0B6-419C-909D-5AD9F741B69E}" type="datetime1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1BE-3850-4132-BF4F-38D5927FCE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04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6020-409B-42B3-BE62-55CDFE7E6758}" type="datetime1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1BE-3850-4132-BF4F-38D5927FCE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11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F405-A0C0-44EE-ACE0-628AEE558339}" type="datetime1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1BE-3850-4132-BF4F-38D5927FCE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44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574E-A7EA-4263-BE9F-C1827BA709F3}" type="datetime1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1BE-3850-4132-BF4F-38D5927FCEA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75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7CFD-6CDC-4778-903F-209968F26F04}" type="datetime1">
              <a:rPr lang="ru-RU" smtClean="0"/>
              <a:pPr/>
              <a:t>22.08.2018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1BE-3850-4132-BF4F-38D5927FCE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24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D1CC-A8E9-40C4-8BD9-658C016A4A62}" type="datetime1">
              <a:rPr lang="ru-RU" smtClean="0"/>
              <a:pPr/>
              <a:t>22.08.2018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1BE-3850-4132-BF4F-38D5927FCE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20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90AB-6892-4B77-8CC6-056C65CE9AA3}" type="datetime1">
              <a:rPr lang="ru-RU" smtClean="0"/>
              <a:pPr/>
              <a:t>22.08.2018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1BE-3850-4132-BF4F-38D5927FCE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69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8179-C83B-4C08-8F96-593716194885}" type="datetime1">
              <a:rPr lang="ru-RU" smtClean="0"/>
              <a:pPr/>
              <a:t>22.08.2018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1BE-3850-4132-BF4F-38D5927FCE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01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0B072E7-261F-4DEB-A922-7E35EEED5240}" type="datetime1">
              <a:rPr lang="ru-RU" smtClean="0"/>
              <a:pPr/>
              <a:t>22.08.2018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455F5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D821BE-3850-4132-BF4F-38D5927FCEAA}" type="slidenum">
              <a:rPr lang="ru-RU" smtClean="0">
                <a:solidFill>
                  <a:srgbClr val="455F51"/>
                </a:solidFill>
              </a:rPr>
              <a:pPr/>
              <a:t>‹#›</a:t>
            </a:fld>
            <a:endParaRPr lang="ru-RU">
              <a:solidFill>
                <a:srgbClr val="455F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75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66CC-5F99-471F-B19A-D87C4C248AB5}" type="datetime1">
              <a:rPr lang="ru-RU" smtClean="0"/>
              <a:pPr/>
              <a:t>22.08.2018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1BE-3850-4132-BF4F-38D5927FCE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367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F4279A9-B1C2-4006-8BF9-FDDE6E950C4D}" type="datetime1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2D821BE-3850-4132-BF4F-38D5927FCEA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512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097280" y="759125"/>
            <a:ext cx="10058400" cy="175116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Arial Narrow" panose="020B0606020202030204" pitchFamily="34" charset="0"/>
              </a:rPr>
              <a:t>О важности  семейных связей и сохранения привязанности детей к родителям</a:t>
            </a:r>
            <a:endParaRPr lang="ru-RU" sz="2800" b="1" dirty="0">
              <a:latin typeface="Arial Narrow" panose="020B0606020202030204" pitchFamily="34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590832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dirty="0" smtClean="0">
              <a:latin typeface="Arial Narrow" panose="020B0606020202030204" pitchFamily="34" charset="0"/>
            </a:endParaRPr>
          </a:p>
          <a:p>
            <a:pPr algn="ctr"/>
            <a:r>
              <a:rPr lang="ru-RU" dirty="0" smtClean="0">
                <a:latin typeface="Arial Narrow" panose="020B0606020202030204" pitchFamily="34" charset="0"/>
              </a:rPr>
              <a:t>АОО «Назарбаев интеллектуальные школы»</a:t>
            </a:r>
          </a:p>
          <a:p>
            <a:pPr algn="ctr"/>
            <a:r>
              <a:rPr lang="ru-RU" dirty="0" smtClean="0">
                <a:latin typeface="Arial Narrow" panose="020B0606020202030204" pitchFamily="34" charset="0"/>
              </a:rPr>
              <a:t>Департамент корпоративных коммуникаций</a:t>
            </a:r>
            <a:endParaRPr lang="ru-RU" dirty="0" smtClean="0">
              <a:latin typeface="Arial Narrow" panose="020B0606020202030204" pitchFamily="34" charset="0"/>
            </a:endParaRPr>
          </a:p>
          <a:p>
            <a:pPr algn="ctr"/>
            <a:r>
              <a:rPr lang="ru-RU" dirty="0" smtClean="0">
                <a:latin typeface="Arial Narrow" panose="020B0606020202030204" pitchFamily="34" charset="0"/>
              </a:rPr>
              <a:t>Астана, 23-24 </a:t>
            </a:r>
            <a:r>
              <a:rPr lang="ru-RU" dirty="0" smtClean="0">
                <a:latin typeface="Arial Narrow" panose="020B0606020202030204" pitchFamily="34" charset="0"/>
              </a:rPr>
              <a:t>августа 2018года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1BE-3850-4132-BF4F-38D5927FCEAA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93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5170" y="313922"/>
            <a:ext cx="10284413" cy="68717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Arial Narrow" panose="020B0606020202030204" pitchFamily="34" charset="0"/>
              </a:rPr>
              <a:t>Что делать? </a:t>
            </a:r>
            <a:r>
              <a:rPr lang="ru-RU" sz="2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Позвольте ребенку быть самим собой</a:t>
            </a:r>
            <a:r>
              <a:rPr lang="ru-RU" sz="2800" b="1" dirty="0" smtClean="0">
                <a:latin typeface="Arial Narrow" panose="020B0606020202030204" pitchFamily="34" charset="0"/>
              </a:rPr>
              <a:t/>
            </a:r>
            <a:br>
              <a:rPr lang="ru-RU" sz="2800" b="1" dirty="0" smtClean="0">
                <a:latin typeface="Arial Narrow" panose="020B0606020202030204" pitchFamily="34" charset="0"/>
              </a:rPr>
            </a:br>
            <a:endParaRPr lang="en-US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8599" y="2005392"/>
            <a:ext cx="10058400" cy="415904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 Narrow" panose="020B0606020202030204" pitchFamily="34" charset="0"/>
              </a:rPr>
              <a:t>Радуйтесь увлечениям Вашего ребенка (даже если Вам они не интересны и Вы их не понимаете).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Arial Narrow" panose="020B0606020202030204" pitchFamily="34" charset="0"/>
              </a:rPr>
              <a:t>Не критикуйте внешность, одежду, новую прическу Вашего ребенка. Можно сказать, что у вас другое мнение, но подбирать не ранящие слова.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 Narrow" panose="020B0606020202030204" pitchFamily="34" charset="0"/>
              </a:rPr>
              <a:t>Импровизируйте и предлагайте заботу там, где ребенок ее не ожидает – неожиданно предложите ему именно то, что он любит – подарите подарок в обычный день, приготовьте любимое блюдо. Важен момент приятной неожиданности и принятие во внимание его интересов.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 Narrow" panose="020B0606020202030204" pitchFamily="34" charset="0"/>
              </a:rPr>
              <a:t>Попросите ребенка, чтобы он научил Вас чему-то, что Вы не умеете.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1BE-3850-4132-BF4F-38D5927FCEAA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68421" y="609268"/>
            <a:ext cx="10058400" cy="6871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latin typeface="Arial Narrow" panose="020B0606020202030204" pitchFamily="34" charset="0"/>
              </a:rPr>
              <a:t>Ребенок должен понять, что он желанный, особенный, важный, что его ценят таким, какой он есть на самом деле, ему радуются, по нему скучают.</a:t>
            </a:r>
            <a:endParaRPr lang="en-US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93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3293" y="687174"/>
            <a:ext cx="10284413" cy="68717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Arial Narrow" panose="020B0606020202030204" pitchFamily="34" charset="0"/>
              </a:rPr>
              <a:t>Что делать? </a:t>
            </a:r>
            <a:r>
              <a:rPr lang="ru-RU" sz="2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Культивируйте глубокую связь с ребенком, проводите время вместе .</a:t>
            </a:r>
            <a:r>
              <a:rPr lang="ru-RU" sz="2800" b="1" dirty="0" smtClean="0">
                <a:latin typeface="Arial Narrow" panose="020B0606020202030204" pitchFamily="34" charset="0"/>
              </a:rPr>
              <a:t/>
            </a:r>
            <a:br>
              <a:rPr lang="ru-RU" sz="2800" b="1" dirty="0" smtClean="0">
                <a:latin typeface="Arial Narrow" panose="020B0606020202030204" pitchFamily="34" charset="0"/>
              </a:rPr>
            </a:br>
            <a:endParaRPr lang="en-US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8599" y="2005392"/>
            <a:ext cx="10058400" cy="415904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 Narrow" panose="020B0606020202030204" pitchFamily="34" charset="0"/>
              </a:rPr>
              <a:t> Устраивайте </a:t>
            </a:r>
            <a:r>
              <a:rPr lang="en-US" dirty="0" smtClean="0">
                <a:latin typeface="Arial Narrow" panose="020B0606020202030204" pitchFamily="34" charset="0"/>
              </a:rPr>
              <a:t>family day, </a:t>
            </a:r>
            <a:r>
              <a:rPr lang="ru-RU" dirty="0" smtClean="0">
                <a:latin typeface="Arial Narrow" panose="020B0606020202030204" pitchFamily="34" charset="0"/>
              </a:rPr>
              <a:t>когда вся семья собирается и проводит время вместе.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smtClean="0">
                <a:latin typeface="Arial Narrow" panose="020B0606020202030204" pitchFamily="34" charset="0"/>
              </a:rPr>
              <a:t>Занимайтесь чем-то вместе: сходите в поход, займитесь единоборствами, сходите вместе на маникюр и к косметологу.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 Narrow" panose="020B0606020202030204" pitchFamily="34" charset="0"/>
              </a:rPr>
              <a:t> Устройте совместную фотосессию или предложите сфотографировать ребенка..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 Narrow" panose="020B0606020202030204" pitchFamily="34" charset="0"/>
              </a:rPr>
              <a:t> Выберите день в неделю, когда семья проводит </a:t>
            </a:r>
            <a:r>
              <a:rPr lang="ru-RU" u="sng" dirty="0" smtClean="0">
                <a:latin typeface="Arial Narrow" panose="020B0606020202030204" pitchFamily="34" charset="0"/>
              </a:rPr>
              <a:t>время совместно и без гаджетов</a:t>
            </a:r>
            <a:r>
              <a:rPr lang="ru-RU" dirty="0" smtClean="0">
                <a:latin typeface="Arial Narrow" panose="020B0606020202030204" pitchFamily="34" charset="0"/>
              </a:rPr>
              <a:t>. Если не получается целый день, это может быть час или несколько часов.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smtClean="0">
                <a:latin typeface="Arial Narrow" panose="020B0606020202030204" pitchFamily="34" charset="0"/>
              </a:rPr>
              <a:t>Составьте вместе ТОП-10 идей для совместного времяпровождения и постепенно воплощайте их в жизнь.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smtClean="0">
                <a:latin typeface="Arial Narrow" panose="020B0606020202030204" pitchFamily="34" charset="0"/>
              </a:rPr>
              <a:t>Интересуйтесь друзьями ребенка, приглашайте их в гости, познакомьтесь с ними поближе.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1BE-3850-4132-BF4F-38D5927FCEAA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03293" y="982520"/>
            <a:ext cx="10058400" cy="6871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latin typeface="Arial Narrow" panose="020B0606020202030204" pitchFamily="34" charset="0"/>
              </a:rPr>
              <a:t>Здесь два правила: создать правила, способствующие сохранению близости и установить правила, которые ограничат влияние факторов, отдаляющих детей от Вас.</a:t>
            </a:r>
            <a:endParaRPr lang="en-US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60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708" y="99632"/>
            <a:ext cx="10849971" cy="77382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7 уроков для взрослых</a:t>
            </a:r>
            <a:r>
              <a:rPr lang="ru-RU" sz="3200" b="1" dirty="0" smtClean="0">
                <a:latin typeface="Arial Narrow" panose="020B0606020202030204" pitchFamily="34" charset="0"/>
              </a:rPr>
              <a:t> (по Ю.Б.Гиппенрейтер,1997год)</a:t>
            </a:r>
            <a:endParaRPr lang="en-US" sz="3200" b="1" dirty="0"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024" y="1064525"/>
            <a:ext cx="10691656" cy="480456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1. Безусловно  принимать ребенка –значить любить его  просто за то, что он есть.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2. Обязательно помогите , если  ребенку трудно  и он готов принять вашу помощь.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3. Личность и способности развиваются только в той деятельности, которой ребенок занимается по собственному желанию и с интересом.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4.Ребенок будет взрослеть и становиться «сознательным» тогда, когда он встречается с отрицательными последствиями  своих   действий/бездействий.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5.Прежде всего слушать ребенка. Активное слушание.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6.Говорите о своих переживаниях и чувствах. Я сообщения.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7.Не требуйте от ребенка невозможного или трудновыполнимого. Вместо этого попробуйте изменить что-то в окружающей обстановке.   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8.Чтобы избежать излишних конфликтов и проблем, соразмеряйте   ожидания  с  возможностями ребенка. 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9. Старайтесь не присваивать эмоциональные проблемы ребенка.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10. Родительские требования не должны вступать в противоречие с потребностями ребенка.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11. Зона радости- это золотой фонд вашей жизни с ребенком.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1BE-3850-4132-BF4F-38D5927FCEA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043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886171" y="5960062"/>
            <a:ext cx="1312025" cy="365125"/>
          </a:xfrm>
        </p:spPr>
        <p:txBody>
          <a:bodyPr/>
          <a:lstStyle/>
          <a:p>
            <a:fld id="{E2D821BE-3850-4132-BF4F-38D5927FCEAA}" type="slidenum">
              <a:rPr lang="ru-RU" smtClean="0">
                <a:latin typeface="Arial Narrow" panose="020B0606020202030204" pitchFamily="34" charset="0"/>
              </a:rPr>
              <a:pPr/>
              <a:t>13</a:t>
            </a:fld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6482" y="1436996"/>
            <a:ext cx="10601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400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ru-RU" sz="54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Спасибо за внимание. </a:t>
            </a:r>
            <a:endParaRPr lang="ru-RU" sz="5400" b="1" dirty="0">
              <a:solidFill>
                <a:prstClr val="black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9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27804" y="888521"/>
            <a:ext cx="10884679" cy="3476445"/>
          </a:xfrm>
        </p:spPr>
        <p:txBody>
          <a:bodyPr>
            <a:noAutofit/>
          </a:bodyPr>
          <a:lstStyle/>
          <a:p>
            <a:r>
              <a:rPr lang="ru-RU" sz="1400" b="1" i="1" dirty="0">
                <a:solidFill>
                  <a:srgbClr val="C00000"/>
                </a:solidFill>
              </a:rPr>
              <a:t>Любили тебя без особых причин</a:t>
            </a:r>
            <a:br>
              <a:rPr lang="ru-RU" sz="1400" b="1" i="1" dirty="0">
                <a:solidFill>
                  <a:srgbClr val="C00000"/>
                </a:solidFill>
              </a:rPr>
            </a:br>
            <a:r>
              <a:rPr lang="ru-RU" sz="1400" b="1" i="1" dirty="0">
                <a:solidFill>
                  <a:srgbClr val="C00000"/>
                </a:solidFill>
              </a:rPr>
              <a:t>За то, что ты дочь,</a:t>
            </a:r>
            <a:br>
              <a:rPr lang="ru-RU" sz="1400" b="1" i="1" dirty="0">
                <a:solidFill>
                  <a:srgbClr val="C00000"/>
                </a:solidFill>
              </a:rPr>
            </a:br>
            <a:r>
              <a:rPr lang="ru-RU" sz="1400" b="1" i="1" dirty="0">
                <a:solidFill>
                  <a:srgbClr val="C00000"/>
                </a:solidFill>
              </a:rPr>
              <a:t>За то, что ты сын,</a:t>
            </a:r>
            <a:br>
              <a:rPr lang="ru-RU" sz="1400" b="1" i="1" dirty="0">
                <a:solidFill>
                  <a:srgbClr val="C00000"/>
                </a:solidFill>
              </a:rPr>
            </a:br>
            <a:r>
              <a:rPr lang="ru-RU" sz="1400" b="1" i="1" dirty="0">
                <a:solidFill>
                  <a:srgbClr val="C00000"/>
                </a:solidFill>
              </a:rPr>
              <a:t>За то, что малыш,</a:t>
            </a:r>
            <a:br>
              <a:rPr lang="ru-RU" sz="1400" b="1" i="1" dirty="0">
                <a:solidFill>
                  <a:srgbClr val="C00000"/>
                </a:solidFill>
              </a:rPr>
            </a:br>
            <a:r>
              <a:rPr lang="ru-RU" sz="1400" b="1" i="1" dirty="0">
                <a:solidFill>
                  <a:srgbClr val="C00000"/>
                </a:solidFill>
              </a:rPr>
              <a:t>За то, что растешь,</a:t>
            </a:r>
            <a:br>
              <a:rPr lang="ru-RU" sz="1400" b="1" i="1" dirty="0">
                <a:solidFill>
                  <a:srgbClr val="C00000"/>
                </a:solidFill>
              </a:rPr>
            </a:br>
            <a:r>
              <a:rPr lang="ru-RU" sz="1400" b="1" i="1" dirty="0">
                <a:solidFill>
                  <a:srgbClr val="C00000"/>
                </a:solidFill>
              </a:rPr>
              <a:t>За то, что на папу и маму похож.</a:t>
            </a:r>
            <a:br>
              <a:rPr lang="ru-RU" sz="1400" b="1" i="1" dirty="0">
                <a:solidFill>
                  <a:srgbClr val="C00000"/>
                </a:solidFill>
              </a:rPr>
            </a:br>
            <a:r>
              <a:rPr lang="ru-RU" sz="1400" b="1" i="1" dirty="0">
                <a:solidFill>
                  <a:srgbClr val="C00000"/>
                </a:solidFill>
              </a:rPr>
              <a:t>И эта любовь до конца твоих дней</a:t>
            </a:r>
            <a:br>
              <a:rPr lang="ru-RU" sz="1400" b="1" i="1" dirty="0">
                <a:solidFill>
                  <a:srgbClr val="C00000"/>
                </a:solidFill>
              </a:rPr>
            </a:br>
            <a:r>
              <a:rPr lang="ru-RU" sz="1400" b="1" i="1" dirty="0">
                <a:solidFill>
                  <a:srgbClr val="C00000"/>
                </a:solidFill>
              </a:rPr>
              <a:t>Останется тайной опорой твоей</a:t>
            </a:r>
            <a:r>
              <a:rPr lang="ru-RU" sz="1400" i="1" dirty="0" smtClean="0">
                <a:solidFill>
                  <a:srgbClr val="C00000"/>
                </a:solidFill>
              </a:rPr>
              <a:t>.</a:t>
            </a:r>
            <a:br>
              <a:rPr lang="ru-RU" sz="1400" i="1" dirty="0" smtClean="0">
                <a:solidFill>
                  <a:srgbClr val="C00000"/>
                </a:solidFill>
              </a:rPr>
            </a:br>
            <a:r>
              <a:rPr lang="ru-RU" sz="1400" i="1" dirty="0" smtClean="0"/>
              <a:t>(В. Берестов)</a:t>
            </a:r>
            <a:r>
              <a:rPr lang="kk-KZ" sz="14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kk-KZ" sz="14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1400" dirty="0" smtClean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kk-KZ" sz="1400" dirty="0" smtClean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1400" dirty="0" smtClean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kk-KZ" sz="3600" b="1" u="sng" dirty="0" smtClean="0">
                <a:solidFill>
                  <a:srgbClr val="C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Привязанность к родителям </a:t>
            </a:r>
            <a:br>
              <a:rPr lang="kk-KZ" sz="3600" b="1" u="sng" dirty="0" smtClean="0">
                <a:solidFill>
                  <a:srgbClr val="C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3600" b="1" u="sng" dirty="0" smtClean="0">
                <a:solidFill>
                  <a:srgbClr val="C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kk-KZ" sz="3600" b="1" u="sng" dirty="0" smtClean="0">
                <a:solidFill>
                  <a:srgbClr val="C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1BE-3850-4132-BF4F-38D5927FCEAA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429020" y="3535430"/>
            <a:ext cx="10906089" cy="19337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3600" b="1" u="sng" dirty="0" smtClean="0">
                <a:solidFill>
                  <a:srgbClr val="C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kk-KZ" sz="3600" b="1" u="sng" dirty="0" smtClean="0">
                <a:solidFill>
                  <a:srgbClr val="C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2800" dirty="0" smtClean="0">
                <a:solidFill>
                  <a:srgbClr val="C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Современные родители любят своих детей сильнее, чем когда либо, но эта любовь не помогает справиться с трудностями жизни.</a:t>
            </a:r>
            <a:endParaRPr lang="ru-RU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7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8380" y="521655"/>
            <a:ext cx="7294246" cy="72019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endParaRPr lang="ru-RU" sz="5400" spc="-50" dirty="0">
              <a:solidFill>
                <a:prstClr val="black">
                  <a:lumMod val="75000"/>
                  <a:lumOff val="2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8136" y="4522009"/>
            <a:ext cx="8945591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6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000" dirty="0" smtClean="0">
                <a:solidFill>
                  <a:prstClr val="black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балансе всех ролевых моделей наиболее эффективными являются «заботливый родитель», «взрослый». 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58382" y="1862867"/>
            <a:ext cx="10573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99231" y="1649798"/>
            <a:ext cx="1775648" cy="651866"/>
          </a:xfrm>
          <a:prstGeom prst="roundRect">
            <a:avLst/>
          </a:prstGeom>
          <a:noFill/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87710" y="575198"/>
            <a:ext cx="11210073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авая фигурная скобка 17"/>
          <p:cNvSpPr/>
          <p:nvPr/>
        </p:nvSpPr>
        <p:spPr>
          <a:xfrm rot="5400000">
            <a:off x="5587589" y="-6767"/>
            <a:ext cx="386913" cy="8600608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138174" y="6398843"/>
            <a:ext cx="1312025" cy="365125"/>
          </a:xfrm>
        </p:spPr>
        <p:txBody>
          <a:bodyPr/>
          <a:lstStyle/>
          <a:p>
            <a:fld id="{E2D821BE-3850-4132-BF4F-38D5927FCEAA}" type="slidenum">
              <a:rPr lang="ru-RU" sz="1100" smtClean="0">
                <a:latin typeface="Arial Narrow" panose="020B0606020202030204" pitchFamily="34" charset="0"/>
              </a:rPr>
              <a:pPr/>
              <a:t>3</a:t>
            </a:fld>
            <a:endParaRPr lang="ru-RU" sz="1100" dirty="0">
              <a:latin typeface="Arial Narrow" panose="020B060602020203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42515" y="2787388"/>
            <a:ext cx="1538479" cy="1325957"/>
          </a:xfrm>
          <a:prstGeom prst="roundRect">
            <a:avLst/>
          </a:prstGeom>
          <a:noFill/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176917" y="1631032"/>
            <a:ext cx="1904433" cy="659300"/>
          </a:xfrm>
          <a:prstGeom prst="roundRect">
            <a:avLst/>
          </a:prstGeom>
          <a:noFill/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841876" y="1763512"/>
            <a:ext cx="8435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i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Ребенок</a:t>
            </a:r>
            <a:endParaRPr lang="ru-RU" sz="1600" i="1" dirty="0">
              <a:solidFill>
                <a:prstClr val="black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040529" y="1690322"/>
            <a:ext cx="1904433" cy="681801"/>
          </a:xfrm>
          <a:prstGeom prst="roundRect">
            <a:avLst/>
          </a:prstGeom>
          <a:noFill/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4619" y="205866"/>
            <a:ext cx="107255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 Narrow" panose="020B0606020202030204" pitchFamily="34" charset="0"/>
              </a:rPr>
              <a:t>Важно не то что родители делают для своих детей, а то, </a:t>
            </a:r>
            <a:r>
              <a:rPr lang="ru-RU" b="1" dirty="0">
                <a:solidFill>
                  <a:srgbClr val="FF0000"/>
                </a:solidFill>
                <a:latin typeface="Arial Narrow" panose="020B0606020202030204" pitchFamily="34" charset="0"/>
              </a:rPr>
              <a:t>КЕМ</a:t>
            </a:r>
            <a:r>
              <a:rPr lang="ru-RU" b="1" dirty="0">
                <a:latin typeface="Arial Narrow" panose="020B0606020202030204" pitchFamily="34" charset="0"/>
              </a:rPr>
              <a:t> они для них </a:t>
            </a:r>
            <a:r>
              <a:rPr lang="ru-RU" b="1" dirty="0" smtClean="0">
                <a:latin typeface="Arial Narrow" panose="020B0606020202030204" pitchFamily="34" charset="0"/>
              </a:rPr>
              <a:t>являются </a:t>
            </a:r>
          </a:p>
          <a:p>
            <a:r>
              <a:rPr lang="ru-RU" b="1" dirty="0" smtClean="0">
                <a:latin typeface="Arial Narrow" panose="020B0606020202030204" pitchFamily="34" charset="0"/>
              </a:rPr>
              <a:t> </a:t>
            </a:r>
            <a:r>
              <a:rPr lang="ru-RU" dirty="0" smtClean="0">
                <a:latin typeface="Arial Narrow" panose="020B0606020202030204" pitchFamily="34" charset="0"/>
              </a:rPr>
              <a:t>(</a:t>
            </a:r>
            <a:r>
              <a:rPr lang="ru-RU" dirty="0" err="1" smtClean="0">
                <a:latin typeface="Arial Narrow" panose="020B0606020202030204" pitchFamily="34" charset="0"/>
              </a:rPr>
              <a:t>Д.Боулби</a:t>
            </a:r>
            <a:r>
              <a:rPr lang="ru-RU" b="1" dirty="0" smtClean="0">
                <a:latin typeface="Arial Narrow" panose="020B0606020202030204" pitchFamily="34" charset="0"/>
              </a:rPr>
              <a:t>, </a:t>
            </a:r>
            <a:r>
              <a:rPr lang="ru-RU" dirty="0" smtClean="0">
                <a:latin typeface="Arial Narrow" panose="020B0606020202030204" pitchFamily="34" charset="0"/>
              </a:rPr>
              <a:t>1972 год)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681741" y="956117"/>
            <a:ext cx="10429336" cy="517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3 ролевые модели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42515" y="2885025"/>
            <a:ext cx="156584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 smtClean="0">
                <a:latin typeface="Arial Narrow" panose="020B0606020202030204" pitchFamily="34" charset="0"/>
              </a:rPr>
              <a:t>Контролирующий</a:t>
            </a:r>
            <a:r>
              <a:rPr lang="ru-RU" sz="1400" dirty="0" smtClean="0">
                <a:latin typeface="Arial Narrow" panose="020B0606020202030204" pitchFamily="34" charset="0"/>
              </a:rPr>
              <a:t> (критикует, указывает, директивно диктует)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26" name="Стрелка влево 25"/>
          <p:cNvSpPr/>
          <p:nvPr/>
        </p:nvSpPr>
        <p:spPr>
          <a:xfrm rot="16200000">
            <a:off x="2031762" y="2227023"/>
            <a:ext cx="422175" cy="747791"/>
          </a:xfrm>
          <a:prstGeom prst="leftArrow">
            <a:avLst>
              <a:gd name="adj1" fmla="val 98649"/>
              <a:gd name="adj2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Стрелка влево 28"/>
          <p:cNvSpPr/>
          <p:nvPr/>
        </p:nvSpPr>
        <p:spPr>
          <a:xfrm rot="16200000">
            <a:off x="5676436" y="2247397"/>
            <a:ext cx="439947" cy="781812"/>
          </a:xfrm>
          <a:prstGeom prst="leftArrow">
            <a:avLst>
              <a:gd name="adj1" fmla="val 98649"/>
              <a:gd name="adj2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Стрелка влево 29"/>
          <p:cNvSpPr/>
          <p:nvPr/>
        </p:nvSpPr>
        <p:spPr>
          <a:xfrm rot="16200000">
            <a:off x="8932653" y="2219332"/>
            <a:ext cx="439947" cy="781812"/>
          </a:xfrm>
          <a:prstGeom prst="leftArrow">
            <a:avLst>
              <a:gd name="adj1" fmla="val 98649"/>
              <a:gd name="adj2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345664" y="2858077"/>
            <a:ext cx="1544582" cy="1284976"/>
          </a:xfrm>
          <a:prstGeom prst="roundRect">
            <a:avLst/>
          </a:prstGeom>
          <a:noFill/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477109" y="2892319"/>
            <a:ext cx="2596551" cy="1232743"/>
          </a:xfrm>
          <a:prstGeom prst="roundRect">
            <a:avLst/>
          </a:prstGeom>
          <a:noFill/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668883" y="2903799"/>
            <a:ext cx="1483743" cy="1239253"/>
          </a:xfrm>
          <a:prstGeom prst="roundRect">
            <a:avLst/>
          </a:prstGeom>
          <a:noFill/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9320681" y="2930144"/>
            <a:ext cx="1648610" cy="1212908"/>
          </a:xfrm>
          <a:prstGeom prst="roundRect">
            <a:avLst/>
          </a:prstGeom>
          <a:noFill/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66155" y="2949674"/>
            <a:ext cx="12109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 smtClean="0">
                <a:latin typeface="Arial Narrow" panose="020B0606020202030204" pitchFamily="34" charset="0"/>
              </a:rPr>
              <a:t>Заботливый </a:t>
            </a:r>
            <a:r>
              <a:rPr lang="ru-RU" sz="1400" dirty="0" smtClean="0">
                <a:latin typeface="Arial Narrow" panose="020B0606020202030204" pitchFamily="34" charset="0"/>
              </a:rPr>
              <a:t>(наставляет, опекает, заботится</a:t>
            </a:r>
            <a:r>
              <a:rPr lang="ru-RU" dirty="0" smtClean="0">
                <a:latin typeface="Arial Narrow" panose="020B0606020202030204" pitchFamily="34" charset="0"/>
              </a:rPr>
              <a:t>)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44860" y="1766491"/>
            <a:ext cx="1641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Взрослый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55397" y="2799851"/>
            <a:ext cx="2608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              </a:t>
            </a:r>
          </a:p>
          <a:p>
            <a:r>
              <a:rPr lang="ru-RU" sz="1400" u="sng" dirty="0" smtClean="0">
                <a:latin typeface="Arial Narrow" panose="020B0606020202030204" pitchFamily="34" charset="0"/>
              </a:rPr>
              <a:t>Независимый </a:t>
            </a:r>
          </a:p>
          <a:p>
            <a:r>
              <a:rPr lang="ru-RU" sz="1400" dirty="0" smtClean="0">
                <a:latin typeface="Arial Narrow" panose="020B0606020202030204" pitchFamily="34" charset="0"/>
              </a:rPr>
              <a:t>(уверенный, ответственный, любящий)</a:t>
            </a:r>
            <a:r>
              <a:rPr lang="ru-RU" dirty="0" smtClean="0">
                <a:latin typeface="Arial Narrow" panose="020B0606020202030204" pitchFamily="34" charset="0"/>
              </a:rPr>
              <a:t>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747364" y="3001453"/>
            <a:ext cx="136297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 smtClean="0">
                <a:latin typeface="Arial Narrow" panose="020B0606020202030204" pitchFamily="34" charset="0"/>
              </a:rPr>
              <a:t>Свободный</a:t>
            </a:r>
          </a:p>
          <a:p>
            <a:r>
              <a:rPr lang="ru-RU" sz="1400" dirty="0" smtClean="0">
                <a:latin typeface="Arial Narrow" panose="020B0606020202030204" pitchFamily="34" charset="0"/>
              </a:rPr>
              <a:t>(фантазия, творчество, радость) </a:t>
            </a:r>
          </a:p>
          <a:p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9428509" y="3032231"/>
            <a:ext cx="14321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 smtClean="0">
                <a:latin typeface="Arial Narrow" panose="020B0606020202030204" pitchFamily="34" charset="0"/>
              </a:rPr>
              <a:t>Адаптивный </a:t>
            </a:r>
          </a:p>
          <a:p>
            <a:r>
              <a:rPr lang="ru-RU" sz="1400" dirty="0" smtClean="0">
                <a:latin typeface="Arial Narrow" panose="020B0606020202030204" pitchFamily="34" charset="0"/>
              </a:rPr>
              <a:t>(воспитанный, послушный, исполнительный )</a:t>
            </a:r>
            <a:endParaRPr lang="ru-RU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30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1BE-3850-4132-BF4F-38D5927FCEAA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937404" y="44804"/>
            <a:ext cx="4367841" cy="65198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Arial Narrow" panose="020B0606020202030204" pitchFamily="34" charset="0"/>
              </a:rPr>
              <a:t>Что такое привязанность?</a:t>
            </a:r>
            <a:br>
              <a:rPr lang="ru-RU" sz="2400" b="1" dirty="0" smtClean="0">
                <a:latin typeface="Arial Narrow" panose="020B060602020203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</a:rPr>
              <a:t> 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42604" y="1871780"/>
            <a:ext cx="69356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50215" algn="l"/>
                <a:tab pos="630555" algn="l"/>
              </a:tabLs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6891" y="2113399"/>
            <a:ext cx="44483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50215" algn="l"/>
                <a:tab pos="630555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Ощущения (физическая близость).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27312" y="2077143"/>
            <a:ext cx="56844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50215" algn="l"/>
                <a:tab pos="630555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Значимость в жизни близких людей (желание быть значимым и соответствовать ожиданиям взрослых,  вести себя определенным образом, навязанные желания 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27312" y="3238283"/>
            <a:ext cx="43275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50215" algn="l"/>
                <a:tab pos="630555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Чувства - любовь (привязанность через эмоциональное тепло и нежность, близость)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26191" y="4672121"/>
            <a:ext cx="56353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50215" algn="l"/>
                <a:tab pos="630555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 Познание и понимание.  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16794" y="3289896"/>
            <a:ext cx="48241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50215" algn="l"/>
                <a:tab pos="630555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Похожесть (привязанность через сходство, нахождение своей идентичности через подражание речи, поведения, внешности, жестов, манер).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76378" y="4598874"/>
            <a:ext cx="432758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50215" algn="l"/>
                <a:tab pos="630555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Принадлежность и преданность  (желание обладать).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450215" algn="l"/>
                <a:tab pos="630555" algn="l"/>
              </a:tabLst>
            </a:pPr>
            <a:endParaRPr lang="ru-RU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450215" algn="l"/>
                <a:tab pos="630555" algn="l"/>
              </a:tabLs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37404" y="4097429"/>
            <a:ext cx="41665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50215" algn="l"/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4498" y="5433256"/>
            <a:ext cx="113172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b="1" dirty="0" smtClean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Человек, о</a:t>
            </a:r>
            <a:r>
              <a:rPr lang="ru-RU" b="1" dirty="0" smtClean="0">
                <a:latin typeface="Arial Narrow" panose="020B0606020202030204" pitchFamily="34" charset="0"/>
              </a:rPr>
              <a:t>щущающий свой потенциал  (</a:t>
            </a:r>
            <a:r>
              <a:rPr lang="ru-RU" b="1" u="sng" dirty="0" smtClean="0">
                <a:latin typeface="Arial Narrow" panose="020B0606020202030204" pitchFamily="34" charset="0"/>
              </a:rPr>
              <a:t>ощущение единения без потери отдельности и наоборот, в ощущении отдельности без потери единения ) </a:t>
            </a:r>
            <a:r>
              <a:rPr lang="ru-RU" u="sng" dirty="0" smtClean="0">
                <a:latin typeface="Arial Narrow" panose="020B0606020202030204" pitchFamily="34" charset="0"/>
              </a:rPr>
              <a:t>(</a:t>
            </a:r>
            <a:r>
              <a:rPr lang="ru-RU" u="sng" dirty="0" err="1" smtClean="0">
                <a:latin typeface="Arial Narrow" panose="020B0606020202030204" pitchFamily="34" charset="0"/>
              </a:rPr>
              <a:t>Г.Ньюфилд</a:t>
            </a:r>
            <a:r>
              <a:rPr lang="ru-RU" u="sng" dirty="0" smtClean="0">
                <a:latin typeface="Arial Narrow" panose="020B0606020202030204" pitchFamily="34" charset="0"/>
              </a:rPr>
              <a:t>, 2012год)</a:t>
            </a:r>
            <a:endParaRPr lang="ru-RU" u="sng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6" name="Стрелка влево 15"/>
          <p:cNvSpPr/>
          <p:nvPr/>
        </p:nvSpPr>
        <p:spPr>
          <a:xfrm rot="16200000">
            <a:off x="5315311" y="4833519"/>
            <a:ext cx="439947" cy="781812"/>
          </a:xfrm>
          <a:prstGeom prst="leftArrow">
            <a:avLst>
              <a:gd name="adj1" fmla="val 98649"/>
              <a:gd name="adj2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174322" y="1687114"/>
            <a:ext cx="2603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опор привязанности 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066800" y="635126"/>
            <a:ext cx="102980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50215" algn="l"/>
                <a:tab pos="630555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Базовая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человеческая потребность ощущать себя взаимосвязанным с другими, способность к установлению и поддержанию контакта и близости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.(Г.Ньюфелд,2012год)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50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7280" y="38059"/>
            <a:ext cx="10058400" cy="80673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Arial Narrow" panose="020B0606020202030204" pitchFamily="34" charset="0"/>
              </a:rPr>
              <a:t>То, какими мы хотим быть определяется тем, кого мы выбираем в качестве образца для подражания  </a:t>
            </a:r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914400" y="1057312"/>
            <a:ext cx="4937760" cy="55793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Arial Narrow" panose="020B0606020202030204" pitchFamily="34" charset="0"/>
              </a:rPr>
              <a:t>Ориентация на сверстников (замещение родителей ровесниками)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770293" y="1701411"/>
            <a:ext cx="4937760" cy="289171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ru-RU" b="1" dirty="0" smtClean="0">
                <a:latin typeface="Arial Narrow" panose="020B0606020202030204" pitchFamily="34" charset="0"/>
              </a:rPr>
              <a:t>отсутствует: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latin typeface="Arial Narrow" panose="020B0606020202030204" pitchFamily="34" charset="0"/>
              </a:rPr>
              <a:t> - безусловная любовь и принятие;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latin typeface="Arial Narrow" panose="020B0606020202030204" pitchFamily="34" charset="0"/>
              </a:rPr>
              <a:t>- стремление заботиться о другом человеке;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latin typeface="Arial Narrow" panose="020B0606020202030204" pitchFamily="34" charset="0"/>
              </a:rPr>
              <a:t>- способность к самопожертвованию;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latin typeface="Arial Narrow" panose="020B0606020202030204" pitchFamily="34" charset="0"/>
              </a:rPr>
              <a:t>- желание сделать что-то для роста и развития другого человека;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latin typeface="Arial Narrow" panose="020B0606020202030204" pitchFamily="34" charset="0"/>
              </a:rPr>
              <a:t>-эмоциональная близость</a:t>
            </a:r>
          </a:p>
          <a:p>
            <a:pPr>
              <a:lnSpc>
                <a:spcPct val="100000"/>
              </a:lnSpc>
            </a:pPr>
            <a:endParaRPr lang="ru-RU" dirty="0" smtClean="0">
              <a:latin typeface="Arial Narrow" panose="020B0606020202030204" pitchFamily="34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6126480" y="1121794"/>
            <a:ext cx="4937760" cy="42897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Arial Narrow" panose="020B0606020202030204" pitchFamily="34" charset="0"/>
              </a:rPr>
              <a:t>Ориентация на родителей (природа на стороне родителей)</a:t>
            </a:r>
            <a:endParaRPr lang="en-US" sz="1800" b="1" dirty="0">
              <a:latin typeface="Arial Narrow" panose="020B0606020202030204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5708053" y="1761849"/>
            <a:ext cx="5504430" cy="267174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latin typeface="Arial Narrow" panose="020B0606020202030204" pitchFamily="34" charset="0"/>
              </a:rPr>
              <a:t>присутствует: 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- «Р-Р»; «В-Р» -естественная основа  для отношений</a:t>
            </a:r>
            <a:r>
              <a:rPr lang="ru-RU" b="1" dirty="0" smtClean="0">
                <a:latin typeface="Arial Narrow" panose="020B0606020202030204" pitchFamily="34" charset="0"/>
              </a:rPr>
              <a:t>;</a:t>
            </a:r>
          </a:p>
          <a:p>
            <a:r>
              <a:rPr lang="ru-RU" b="1" dirty="0" smtClean="0">
                <a:latin typeface="Arial Narrow" panose="020B0606020202030204" pitchFamily="34" charset="0"/>
              </a:rPr>
              <a:t>- отношения </a:t>
            </a:r>
            <a:r>
              <a:rPr lang="ru-RU" dirty="0" smtClean="0">
                <a:latin typeface="Arial Narrow" panose="020B0606020202030204" pitchFamily="34" charset="0"/>
              </a:rPr>
              <a:t>являются как трудностями, так и защитным фактором; 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- руководствуются интуицией и личным опытом;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- понимание и </a:t>
            </a:r>
            <a:r>
              <a:rPr lang="ru-RU" dirty="0" err="1" smtClean="0">
                <a:latin typeface="Arial Narrow" panose="020B0606020202030204" pitchFamily="34" charset="0"/>
              </a:rPr>
              <a:t>эмпатия</a:t>
            </a:r>
            <a:r>
              <a:rPr lang="ru-RU" dirty="0" smtClean="0">
                <a:latin typeface="Arial Narrow" panose="020B0606020202030204" pitchFamily="34" charset="0"/>
              </a:rPr>
              <a:t>;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- доверие, внимание, забота;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- безопасность и защита </a:t>
            </a:r>
          </a:p>
          <a:p>
            <a:endParaRPr lang="ru-RU" dirty="0" smtClean="0">
              <a:latin typeface="Arial Narrow" panose="020B0606020202030204" pitchFamily="34" charset="0"/>
            </a:endParaRPr>
          </a:p>
          <a:p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1BE-3850-4132-BF4F-38D5927FCEAA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4" name="Текст 5"/>
          <p:cNvSpPr txBox="1">
            <a:spLocks/>
          </p:cNvSpPr>
          <p:nvPr/>
        </p:nvSpPr>
        <p:spPr>
          <a:xfrm>
            <a:off x="770293" y="4851612"/>
            <a:ext cx="4937760" cy="1190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atin typeface="Arial Narrow" panose="020B0606020202030204" pitchFamily="34" charset="0"/>
              </a:rPr>
              <a:t>Незрелость, Рост детской преступности, Агрессия,  </a:t>
            </a:r>
            <a:r>
              <a:rPr lang="ru-RU" sz="1600" b="1" dirty="0" err="1" smtClean="0">
                <a:latin typeface="Arial Narrow" panose="020B0606020202030204" pitchFamily="34" charset="0"/>
              </a:rPr>
              <a:t>самоповреждающее</a:t>
            </a:r>
            <a:r>
              <a:rPr lang="ru-RU" sz="1600" b="1" dirty="0" smtClean="0">
                <a:latin typeface="Arial Narrow" panose="020B0606020202030204" pitchFamily="34" charset="0"/>
              </a:rPr>
              <a:t> поведение, суициды,  </a:t>
            </a:r>
            <a:r>
              <a:rPr lang="ru-RU" sz="1600" b="1" dirty="0" err="1" smtClean="0">
                <a:latin typeface="Arial Narrow" panose="020B0606020202030204" pitchFamily="34" charset="0"/>
              </a:rPr>
              <a:t>буллинг</a:t>
            </a:r>
            <a:r>
              <a:rPr lang="ru-RU" sz="1600" b="1" dirty="0" smtClean="0">
                <a:latin typeface="Arial Narrow" panose="020B0606020202030204" pitchFamily="34" charset="0"/>
              </a:rPr>
              <a:t>, вовлеченность в социально опасные сети и организации, отчаяние из-за равнодушия, невозможности соответствовать группе, неприятие и издевательства со стороны ровесников    </a:t>
            </a:r>
            <a:endParaRPr lang="en-US" sz="1600" b="1" dirty="0">
              <a:latin typeface="Arial Narrow" panose="020B0606020202030204" pitchFamily="34" charset="0"/>
            </a:endParaRPr>
          </a:p>
        </p:txBody>
      </p:sp>
      <p:sp>
        <p:nvSpPr>
          <p:cNvPr id="35" name="Текст 5"/>
          <p:cNvSpPr txBox="1">
            <a:spLocks/>
          </p:cNvSpPr>
          <p:nvPr/>
        </p:nvSpPr>
        <p:spPr>
          <a:xfrm>
            <a:off x="5852160" y="4755576"/>
            <a:ext cx="4937760" cy="11901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atin typeface="Arial Narrow" panose="020B0606020202030204" pitchFamily="34" charset="0"/>
              </a:rPr>
              <a:t>Зрелость, независимость, принадлежность к семье, выбор, безопасность и здоровье,, перспективы, адаптивность, становление, интеграция в жизнь </a:t>
            </a:r>
            <a:endParaRPr lang="en-US" sz="1600" b="1" dirty="0">
              <a:latin typeface="Arial Narrow" panose="020B0606020202030204" pitchFamily="34" charset="0"/>
            </a:endParaRPr>
          </a:p>
        </p:txBody>
      </p:sp>
      <p:sp>
        <p:nvSpPr>
          <p:cNvPr id="36" name="Стрелка влево 35"/>
          <p:cNvSpPr/>
          <p:nvPr/>
        </p:nvSpPr>
        <p:spPr>
          <a:xfrm rot="16200000">
            <a:off x="3665048" y="4042686"/>
            <a:ext cx="439947" cy="781812"/>
          </a:xfrm>
          <a:prstGeom prst="leftArrow">
            <a:avLst>
              <a:gd name="adj1" fmla="val 98649"/>
              <a:gd name="adj2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Стрелка влево 37"/>
          <p:cNvSpPr/>
          <p:nvPr/>
        </p:nvSpPr>
        <p:spPr>
          <a:xfrm rot="16200000">
            <a:off x="8480592" y="3960567"/>
            <a:ext cx="439947" cy="781812"/>
          </a:xfrm>
          <a:prstGeom prst="leftArrow">
            <a:avLst>
              <a:gd name="adj1" fmla="val 98649"/>
              <a:gd name="adj2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96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1491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Arial Narrow" panose="020B0606020202030204" pitchFamily="34" charset="0"/>
              </a:rPr>
              <a:t>Вырастают все дети, однако не все становятся зрелыми людьми </a:t>
            </a:r>
            <a:br>
              <a:rPr lang="ru-RU" sz="2800" b="1" dirty="0">
                <a:latin typeface="Arial Narrow" panose="020B0606020202030204" pitchFamily="34" charset="0"/>
              </a:rPr>
            </a:br>
            <a:endParaRPr lang="ru-RU" sz="28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097280" y="1755900"/>
            <a:ext cx="4937760" cy="288560"/>
          </a:xfrm>
        </p:spPr>
        <p:txBody>
          <a:bodyPr>
            <a:normAutofit fontScale="92500" lnSpcReduction="20000"/>
          </a:bodyPr>
          <a:lstStyle/>
          <a:p>
            <a:r>
              <a:rPr lang="ru-RU" sz="1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Незрелость </a:t>
            </a:r>
            <a:endParaRPr lang="ru-RU" sz="1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888521" y="2173734"/>
            <a:ext cx="4937760" cy="3378200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 smtClean="0">
                <a:latin typeface="Arial Narrow" panose="020B0606020202030204" pitchFamily="34" charset="0"/>
              </a:rPr>
              <a:t>- выученная беспомощность, пессимизм;</a:t>
            </a:r>
          </a:p>
          <a:p>
            <a:r>
              <a:rPr lang="ru-RU" sz="6400" dirty="0" smtClean="0">
                <a:latin typeface="Arial Narrow" panose="020B0606020202030204" pitchFamily="34" charset="0"/>
              </a:rPr>
              <a:t>размытые цели, неясность видения собственной жизни;</a:t>
            </a:r>
          </a:p>
          <a:p>
            <a:r>
              <a:rPr lang="ru-RU" sz="6400" dirty="0" smtClean="0">
                <a:latin typeface="Arial Narrow" panose="020B0606020202030204" pitchFamily="34" charset="0"/>
              </a:rPr>
              <a:t>-  зависимость от оценок окружающих и внешних обстоятельств;</a:t>
            </a:r>
          </a:p>
          <a:p>
            <a:r>
              <a:rPr lang="ru-RU" sz="6400" dirty="0" smtClean="0">
                <a:latin typeface="Arial Narrow" panose="020B0606020202030204" pitchFamily="34" charset="0"/>
              </a:rPr>
              <a:t>-  низкая ответственность за свои действия, жизнь;</a:t>
            </a:r>
          </a:p>
          <a:p>
            <a:r>
              <a:rPr lang="ru-RU" sz="6400" dirty="0" smtClean="0">
                <a:latin typeface="Arial Narrow" panose="020B0606020202030204" pitchFamily="34" charset="0"/>
              </a:rPr>
              <a:t>- внешне обвиняющая  жизненная позиция;</a:t>
            </a:r>
          </a:p>
          <a:p>
            <a:r>
              <a:rPr lang="ru-RU" sz="6400" dirty="0" smtClean="0">
                <a:latin typeface="Arial Narrow" panose="020B0606020202030204" pitchFamily="34" charset="0"/>
              </a:rPr>
              <a:t>-  ригидность мышления;</a:t>
            </a:r>
          </a:p>
          <a:p>
            <a:r>
              <a:rPr lang="ru-RU" sz="6400" dirty="0" smtClean="0">
                <a:latin typeface="Arial Narrow" panose="020B0606020202030204" pitchFamily="34" charset="0"/>
              </a:rPr>
              <a:t>- закрытость к  изменениям, страх вызовов жизни;</a:t>
            </a:r>
          </a:p>
          <a:p>
            <a:r>
              <a:rPr lang="ru-RU" sz="6400" dirty="0" smtClean="0">
                <a:latin typeface="Arial Narrow" panose="020B0606020202030204" pitchFamily="34" charset="0"/>
              </a:rPr>
              <a:t>-зависимость от внешних опор и стимулов</a:t>
            </a:r>
          </a:p>
          <a:p>
            <a:r>
              <a:rPr lang="ru-RU" sz="6400" dirty="0" smtClean="0">
                <a:latin typeface="Arial Narrow" panose="020B0606020202030204" pitchFamily="34" charset="0"/>
              </a:rPr>
              <a:t>   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6126480" y="1833538"/>
            <a:ext cx="4937760" cy="50409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Зрелость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6035040" y="2085465"/>
            <a:ext cx="4937760" cy="33782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Arial Narrow" panose="020B0606020202030204" pitchFamily="34" charset="0"/>
              </a:rPr>
              <a:t>- оптимизм, осознанность, активность;  </a:t>
            </a:r>
          </a:p>
          <a:p>
            <a:r>
              <a:rPr lang="ru-RU" sz="1800" dirty="0" smtClean="0">
                <a:latin typeface="Arial Narrow" panose="020B0606020202030204" pitchFamily="34" charset="0"/>
              </a:rPr>
              <a:t>-  </a:t>
            </a:r>
            <a:r>
              <a:rPr lang="ru-RU" sz="1800" dirty="0">
                <a:latin typeface="Arial Narrow" panose="020B0606020202030204" pitchFamily="34" charset="0"/>
              </a:rPr>
              <a:t>ясность целей и видения собственной жизни;</a:t>
            </a:r>
          </a:p>
          <a:p>
            <a:r>
              <a:rPr lang="ru-RU" sz="1800" dirty="0" smtClean="0">
                <a:latin typeface="Arial Narrow" panose="020B0606020202030204" pitchFamily="34" charset="0"/>
              </a:rPr>
              <a:t>- совладение с жизненными проблемами, управление своими чувствами и поведением; </a:t>
            </a:r>
          </a:p>
          <a:p>
            <a:r>
              <a:rPr lang="ru-RU" sz="1800" dirty="0" smtClean="0">
                <a:latin typeface="Arial Narrow" panose="020B0606020202030204" pitchFamily="34" charset="0"/>
              </a:rPr>
              <a:t>- ответственность за свою жизнь и жизнь других;</a:t>
            </a:r>
          </a:p>
          <a:p>
            <a:r>
              <a:rPr lang="ru-RU" sz="1800" dirty="0" smtClean="0">
                <a:latin typeface="Arial Narrow" panose="020B0606020202030204" pitchFamily="34" charset="0"/>
              </a:rPr>
              <a:t>- открытость, гибкость мышления;</a:t>
            </a:r>
          </a:p>
          <a:p>
            <a:r>
              <a:rPr lang="ru-RU" sz="1800" dirty="0" smtClean="0">
                <a:latin typeface="Arial Narrow" panose="020B0606020202030204" pitchFamily="34" charset="0"/>
              </a:rPr>
              <a:t>- независимость и уверенность;</a:t>
            </a:r>
          </a:p>
          <a:p>
            <a:r>
              <a:rPr lang="ru-RU" sz="1800" dirty="0" smtClean="0">
                <a:latin typeface="Arial Narrow" panose="020B0606020202030204" pitchFamily="34" charset="0"/>
              </a:rPr>
              <a:t>- ориентирован на внутренние опоры и стимулы; </a:t>
            </a:r>
          </a:p>
          <a:p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1BE-3850-4132-BF4F-38D5927FCEA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01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1BE-3850-4132-BF4F-38D5927FCEAA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46762655"/>
              </p:ext>
            </p:extLst>
          </p:nvPr>
        </p:nvGraphicFramePr>
        <p:xfrm>
          <a:off x="2090948" y="43333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 rot="17813290">
            <a:off x="1218840" y="4145426"/>
            <a:ext cx="2882506" cy="383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Жизнестойкость 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90512" y="397418"/>
            <a:ext cx="1940945" cy="490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Жизнелюбие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3841618">
            <a:off x="5709830" y="4072857"/>
            <a:ext cx="2857764" cy="4259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Жизнеспособность 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1440610" y="-4317"/>
            <a:ext cx="7617125" cy="52621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latin typeface="Arial Narrow" panose="020B0606020202030204" pitchFamily="34" charset="0"/>
              </a:rPr>
              <a:t>3 процесса, реализующие  личностный потенциал ребенка </a:t>
            </a:r>
            <a:endParaRPr lang="ru-RU" sz="1600" b="1" dirty="0">
              <a:latin typeface="Arial Narrow" panose="020B0606020202030204" pitchFamily="34" charset="0"/>
            </a:endParaRP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457200" y="5755254"/>
            <a:ext cx="11240219" cy="49027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latin typeface="Arial Narrow" panose="020B0606020202030204" pitchFamily="34" charset="0"/>
              </a:rPr>
              <a:t> </a:t>
            </a:r>
            <a:r>
              <a:rPr lang="ru-RU" sz="1400" b="1" dirty="0" smtClean="0">
                <a:latin typeface="Arial Narrow" panose="020B0606020202030204" pitchFamily="34" charset="0"/>
              </a:rPr>
              <a:t>Принадлежность и преданность, значимость, любовь, быть  познанным  и понятым, похожесть, ощущения </a:t>
            </a:r>
            <a:endParaRPr lang="ru-RU" sz="1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48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1BE-3850-4132-BF4F-38D5927FCEAA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-20545" y="0"/>
            <a:ext cx="105770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50215" algn="l"/>
                <a:tab pos="630555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Условия, способствующие  зрелости (Г.Ньюфелд,2012год)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11950609"/>
              </p:ext>
            </p:extLst>
          </p:nvPr>
        </p:nvGraphicFramePr>
        <p:xfrm>
          <a:off x="1772458" y="582002"/>
          <a:ext cx="8128000" cy="4862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717330" y="4745421"/>
            <a:ext cx="10390991" cy="1942515"/>
            <a:chOff x="-937484" y="2887371"/>
            <a:chExt cx="9524011" cy="1975216"/>
          </a:xfrm>
        </p:grpSpPr>
        <p:sp>
          <p:nvSpPr>
            <p:cNvPr id="8" name="Трапеция 7"/>
            <p:cNvSpPr/>
            <p:nvPr/>
          </p:nvSpPr>
          <p:spPr>
            <a:xfrm>
              <a:off x="-937484" y="2887371"/>
              <a:ext cx="9524011" cy="1620862"/>
            </a:xfrm>
            <a:prstGeom prst="trapezoid">
              <a:avLst>
                <a:gd name="adj" fmla="val 83577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Трапеция 4"/>
            <p:cNvSpPr/>
            <p:nvPr/>
          </p:nvSpPr>
          <p:spPr>
            <a:xfrm>
              <a:off x="1422399" y="3241725"/>
              <a:ext cx="5283200" cy="16208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7310" tIns="67310" rIns="67310" bIns="67310" numCol="1" spcCol="1270" anchor="ctr" anchorCtr="0">
              <a:noAutofit/>
            </a:bodyPr>
            <a:lstStyle/>
            <a:p>
              <a:pPr lvl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kern="1200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правильные отношения </a:t>
              </a:r>
              <a:endParaRPr lang="en-US" sz="3200" kern="12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27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2996" y="247125"/>
            <a:ext cx="8044280" cy="481369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Arial Narrow" panose="020B0606020202030204" pitchFamily="34" charset="0"/>
              </a:rPr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latin typeface="Arial Narrow" panose="020B0606020202030204" pitchFamily="34" charset="0"/>
              </a:rPr>
              <a:t/>
            </a:r>
            <a:br>
              <a:rPr lang="ru-RU" b="1" dirty="0">
                <a:latin typeface="Arial Narrow" panose="020B0606020202030204" pitchFamily="34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Прежде всего слушайте ребенка </a:t>
            </a:r>
            <a:endParaRPr lang="ru-RU" sz="31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b="1" u="sng" dirty="0">
                <a:latin typeface="Arial Narrow" panose="020B0606020202030204" pitchFamily="34" charset="0"/>
              </a:rPr>
              <a:t>Активно слушать </a:t>
            </a:r>
            <a:r>
              <a:rPr lang="ru-RU" b="1" dirty="0">
                <a:latin typeface="Arial Narrow" panose="020B0606020202030204" pitchFamily="34" charset="0"/>
              </a:rPr>
              <a:t>- </a:t>
            </a:r>
            <a:r>
              <a:rPr lang="ru-RU" dirty="0">
                <a:latin typeface="Arial Narrow" panose="020B0606020202030204" pitchFamily="34" charset="0"/>
              </a:rPr>
              <a:t>значить возвращать ребенку в беседе то, что он вам поведал, при этом обозначив его чувство (сообщение о том, что родитель понял </a:t>
            </a:r>
            <a:r>
              <a:rPr lang="ru-RU" dirty="0" err="1">
                <a:latin typeface="Arial Narrow" panose="020B0606020202030204" pitchFamily="34" charset="0"/>
              </a:rPr>
              <a:t>внутренную</a:t>
            </a:r>
            <a:r>
              <a:rPr lang="ru-RU" dirty="0">
                <a:latin typeface="Arial Narrow" panose="020B0606020202030204" pitchFamily="34" charset="0"/>
              </a:rPr>
              <a:t> ситуацию, готов, услышав о ней больше, принять ее);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Arial Narrow" panose="020B0606020202030204" pitchFamily="34" charset="0"/>
              </a:rPr>
              <a:t>1. повернуться  к нему лицом, контакт глазами, сигналить ему о том, что вы готовы его слушать;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Arial Narrow" panose="020B0606020202030204" pitchFamily="34" charset="0"/>
              </a:rPr>
              <a:t>2.настрой на эмоциональную волну (при беседе не следует задавать </a:t>
            </a:r>
            <a:r>
              <a:rPr lang="ru-RU" dirty="0" smtClean="0">
                <a:latin typeface="Arial Narrow" panose="020B0606020202030204" pitchFamily="34" charset="0"/>
              </a:rPr>
              <a:t>вопросы, ответы </a:t>
            </a:r>
            <a:r>
              <a:rPr lang="ru-RU" dirty="0">
                <a:latin typeface="Arial Narrow" panose="020B0606020202030204" pitchFamily="34" charset="0"/>
              </a:rPr>
              <a:t>в утвердительной форме);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Arial Narrow" panose="020B0606020202030204" pitchFamily="34" charset="0"/>
              </a:rPr>
              <a:t>3.отражение </a:t>
            </a:r>
            <a:r>
              <a:rPr lang="ru-RU" dirty="0" smtClean="0">
                <a:latin typeface="Arial Narrow" panose="020B0606020202030204" pitchFamily="34" charset="0"/>
              </a:rPr>
              <a:t>сочувствия;</a:t>
            </a:r>
            <a:endParaRPr lang="ru-RU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Arial Narrow" panose="020B0606020202030204" pitchFamily="34" charset="0"/>
              </a:rPr>
              <a:t>4. держать </a:t>
            </a:r>
            <a:r>
              <a:rPr lang="ru-RU" dirty="0" smtClean="0">
                <a:latin typeface="Arial Narrow" panose="020B0606020202030204" pitchFamily="34" charset="0"/>
              </a:rPr>
              <a:t>паузу;</a:t>
            </a:r>
            <a:endParaRPr lang="ru-RU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 Narrow" panose="020B0606020202030204" pitchFamily="34" charset="0"/>
              </a:rPr>
              <a:t>5.обозначение его чувства.</a:t>
            </a:r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b="1" u="sng" dirty="0" smtClean="0">
                <a:latin typeface="Arial Narrow" panose="020B0606020202030204" pitchFamily="34" charset="0"/>
              </a:rPr>
              <a:t>Я сообщение (необходимо  говорить о своих отрицательных переживаниях и чувствах, о себе) 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b="1" u="sng" dirty="0" smtClean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 Narrow" panose="020B0606020202030204" pitchFamily="34" charset="0"/>
              </a:rPr>
              <a:t>1</a:t>
            </a:r>
            <a:r>
              <a:rPr lang="ru-RU" dirty="0">
                <a:latin typeface="Arial Narrow" panose="020B0606020202030204" pitchFamily="34" charset="0"/>
              </a:rPr>
              <a:t>. </a:t>
            </a:r>
            <a:r>
              <a:rPr lang="ru-RU" dirty="0" smtClean="0">
                <a:latin typeface="Arial Narrow" panose="020B0606020202030204" pitchFamily="34" charset="0"/>
              </a:rPr>
              <a:t>не говорите о его/ее поведении;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 Narrow" panose="020B0606020202030204" pitchFamily="34" charset="0"/>
              </a:rPr>
              <a:t>2. говорите от себя, от своего «Я»;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 Narrow" panose="020B0606020202030204" pitchFamily="34" charset="0"/>
              </a:rPr>
              <a:t>3.говорите о СЕБЕ, о СВОЕМ переживании; 4.используйте  безличные предложения (без Ты сообщений);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 Narrow" panose="020B0606020202030204" pitchFamily="34" charset="0"/>
              </a:rPr>
              <a:t>5.обозначить желаемое действие.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1BE-3850-4132-BF4F-38D5927FCEAA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81245" y="205274"/>
            <a:ext cx="20858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Arial Narrow" panose="020B0606020202030204" pitchFamily="34" charset="0"/>
              </a:rPr>
              <a:t>Что </a:t>
            </a:r>
            <a:r>
              <a:rPr lang="ru-RU" sz="2800" b="1" dirty="0">
                <a:latin typeface="Arial Narrow" panose="020B0606020202030204" pitchFamily="34" charset="0"/>
              </a:rPr>
              <a:t>делать? 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97278" y="5813453"/>
            <a:ext cx="10058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 Narrow" panose="020B0606020202030204" pitchFamily="34" charset="0"/>
              </a:rPr>
              <a:t>Прочная связь  между детьми и родителями основывается на умении слушать и выражать свою заботу о </a:t>
            </a:r>
            <a:r>
              <a:rPr lang="ru-RU" b="1" dirty="0" smtClean="0">
                <a:latin typeface="Arial Narrow" panose="020B0606020202030204" pitchFamily="34" charset="0"/>
              </a:rPr>
              <a:t>них. 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25680" y="629457"/>
            <a:ext cx="100015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Причины трудностей  ребенка бывают спрятаны в сфере его чувств, которые необходимо помочь ему </a:t>
            </a:r>
            <a:r>
              <a:rPr lang="ru-RU" dirty="0" smtClean="0">
                <a:latin typeface="Arial Narrow" panose="020B0606020202030204" pitchFamily="34" charset="0"/>
              </a:rPr>
              <a:t>осознать. 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72915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2808</TotalTime>
  <Words>1242</Words>
  <Application>Microsoft Office PowerPoint</Application>
  <PresentationFormat>Широкоэкранный</PresentationFormat>
  <Paragraphs>147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 Narrow</vt:lpstr>
      <vt:lpstr>Calibri</vt:lpstr>
      <vt:lpstr>Calibri Light</vt:lpstr>
      <vt:lpstr>Tahoma</vt:lpstr>
      <vt:lpstr>Times New Roman</vt:lpstr>
      <vt:lpstr>Wingdings</vt:lpstr>
      <vt:lpstr>Ретро</vt:lpstr>
      <vt:lpstr>О важности  семейных связей и сохранения привязанности детей к родителям</vt:lpstr>
      <vt:lpstr>Любили тебя без особых причин За то, что ты дочь, За то, что ты сын, За то, что малыш, За то, что растешь, За то, что на папу и маму похож. И эта любовь до конца твоих дней Останется тайной опорой твоей. (В. Берестов)     Привязанность к родителям   </vt:lpstr>
      <vt:lpstr>Презентация PowerPoint</vt:lpstr>
      <vt:lpstr>Что такое привязанность?  </vt:lpstr>
      <vt:lpstr>То, какими мы хотим быть определяется тем, кого мы выбираем в качестве образца для подражания  </vt:lpstr>
      <vt:lpstr>Вырастают все дети, однако не все становятся зрелыми людьми  </vt:lpstr>
      <vt:lpstr>Презентация PowerPoint</vt:lpstr>
      <vt:lpstr>Презентация PowerPoint</vt:lpstr>
      <vt:lpstr>   Прежде всего слушайте ребенка </vt:lpstr>
      <vt:lpstr>Что делать? Позвольте ребенку быть самим собой </vt:lpstr>
      <vt:lpstr>Что делать? Культивируйте глубокую связь с ребенком, проводите время вместе . </vt:lpstr>
      <vt:lpstr>7 уроков для взрослых (по Ю.Б.Гиппенрейтер,1997год)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Августовская конференция 2018</dc:title>
  <dc:creator>Ботагоз Дабылова</dc:creator>
  <cp:lastModifiedBy>Абкенова Алия Токтаровна</cp:lastModifiedBy>
  <cp:revision>140</cp:revision>
  <cp:lastPrinted>2018-08-22T11:03:47Z</cp:lastPrinted>
  <dcterms:created xsi:type="dcterms:W3CDTF">2018-07-12T03:13:10Z</dcterms:created>
  <dcterms:modified xsi:type="dcterms:W3CDTF">2018-08-22T11:57:33Z</dcterms:modified>
</cp:coreProperties>
</file>