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8" r:id="rId5"/>
    <p:sldId id="280" r:id="rId6"/>
    <p:sldId id="281" r:id="rId7"/>
    <p:sldId id="288" r:id="rId8"/>
    <p:sldId id="289" r:id="rId9"/>
    <p:sldId id="295" r:id="rId10"/>
    <p:sldId id="290" r:id="rId11"/>
    <p:sldId id="303" r:id="rId12"/>
    <p:sldId id="300" r:id="rId13"/>
    <p:sldId id="296" r:id="rId14"/>
    <p:sldId id="297" r:id="rId15"/>
    <p:sldId id="270" r:id="rId16"/>
    <p:sldId id="304" r:id="rId17"/>
    <p:sldId id="301" r:id="rId18"/>
    <p:sldId id="299" r:id="rId19"/>
    <p:sldId id="294" r:id="rId20"/>
    <p:sldId id="29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12474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Педагогты</a:t>
            </a:r>
            <a:r>
              <a:rPr lang="kk-KZ" dirty="0"/>
              <a:t>ң кәсіби мәдениетін </a:t>
            </a:r>
            <a:r>
              <a:rPr lang="kk-KZ" dirty="0" smtClean="0"/>
              <a:t>қалыптастыру механизмі</a:t>
            </a:r>
            <a:br>
              <a:rPr lang="kk-KZ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509120"/>
            <a:ext cx="6400800" cy="147320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Казиев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Бауыржан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Кайрбаевич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Ақтөбе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қ. ФМБ НЗМ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420888"/>
            <a:ext cx="8496943" cy="4104456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бағыттылығын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көрсететін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әлеуметтік-психологиялық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тұжырымдамасы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идеялар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студенттермен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 fontScale="90000"/>
          </a:bodyPr>
          <a:lstStyle/>
          <a:p>
            <a:pPr lvl="0"/>
            <a:r>
              <a:rPr lang="kk-KZ" dirty="0"/>
              <a:t>Практикалық бөлім:  Case study. </a:t>
            </a:r>
            <a:r>
              <a:rPr lang="kk-KZ" dirty="0" smtClean="0"/>
              <a:t>Ақтөбе </a:t>
            </a:r>
            <a:r>
              <a:rPr lang="kk-KZ" dirty="0"/>
              <a:t>қ. ФМБ НЗМ. </a:t>
            </a:r>
            <a:br>
              <a:rPr lang="kk-KZ" dirty="0"/>
            </a:br>
            <a:endParaRPr lang="en-US" dirty="0"/>
          </a:p>
        </p:txBody>
      </p:sp>
      <p:sp>
        <p:nvSpPr>
          <p:cNvPr id="4" name="Подзаголовок 2"/>
          <p:cNvSpPr txBox="1">
            <a:spLocks noGrp="1"/>
          </p:cNvSpPr>
          <p:nvPr>
            <p:ph idx="1"/>
          </p:nvPr>
        </p:nvSpPr>
        <p:spPr>
          <a:xfrm>
            <a:off x="323529" y="2420888"/>
            <a:ext cx="8424936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943" lvl="1" indent="0">
              <a:buNone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оқушы арасындағы кикілжің </a:t>
            </a:r>
          </a:p>
        </p:txBody>
      </p:sp>
      <p:pic>
        <p:nvPicPr>
          <p:cNvPr id="5" name="Picture 2" descr="C:\Users\kaziev_b.akb\Desktop\Тамыз конференция\Проф культура\3f1c9e2669ed40eb2ef947e13daf2f5bc74b6314ef2504794296f47f06d71f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6005484" cy="367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600" dirty="0" smtClean="0"/>
              <a:t>Оқиғаның мектеп ұжымына әсері қ</a:t>
            </a:r>
            <a:r>
              <a:rPr lang="kk-KZ" sz="3600" dirty="0" smtClean="0"/>
              <a:t>андай?</a:t>
            </a:r>
            <a:endParaRPr lang="en-US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75467"/>
            <a:ext cx="8352927" cy="3450696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әкімшілік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дайындығын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беру; 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гуманистік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тренингтер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9836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Кәсіби-педагогикалық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Мұғалімдердің</a:t>
            </a:r>
            <a:r>
              <a:rPr lang="ru-RU" sz="2800" dirty="0"/>
              <a:t> </a:t>
            </a:r>
            <a:r>
              <a:rPr lang="ru-RU" sz="2800" dirty="0" err="1"/>
              <a:t>кәсіби-педагогикалық</a:t>
            </a:r>
            <a:r>
              <a:rPr lang="ru-RU" sz="2800" dirty="0"/>
              <a:t> </a:t>
            </a:r>
            <a:r>
              <a:rPr lang="ru-RU" sz="2800" dirty="0" err="1"/>
              <a:t>мәдениетін</a:t>
            </a:r>
            <a:r>
              <a:rPr lang="ru-RU" sz="2800" dirty="0"/>
              <a:t> </a:t>
            </a:r>
            <a:r>
              <a:rPr lang="ru-RU" sz="2800" dirty="0" err="1"/>
              <a:t>жетілдіруге</a:t>
            </a:r>
            <a:r>
              <a:rPr lang="ru-RU" sz="2800" dirty="0"/>
              <a:t> </a:t>
            </a:r>
            <a:r>
              <a:rPr lang="ru-RU" sz="2800" dirty="0" err="1"/>
              <a:t>бағытталған</a:t>
            </a:r>
            <a:r>
              <a:rPr lang="ru-RU" sz="2800" dirty="0"/>
              <a:t> </a:t>
            </a:r>
            <a:r>
              <a:rPr lang="ru-RU" sz="2800" dirty="0" err="1"/>
              <a:t>әкімшілік</a:t>
            </a:r>
            <a:r>
              <a:rPr lang="ru-RU" sz="2800" dirty="0"/>
              <a:t> </a:t>
            </a:r>
            <a:r>
              <a:rPr lang="ru-RU" sz="2800" dirty="0" err="1"/>
              <a:t>деңгейдегі</a:t>
            </a:r>
            <a:r>
              <a:rPr lang="ru-RU" sz="2800" dirty="0"/>
              <a:t> </a:t>
            </a:r>
            <a:r>
              <a:rPr lang="ru-RU" sz="2800" dirty="0" err="1"/>
              <a:t>шаралар</a:t>
            </a:r>
            <a:endParaRPr lang="ru-RU" sz="2800" dirty="0"/>
          </a:p>
        </p:txBody>
      </p:sp>
      <p:sp>
        <p:nvSpPr>
          <p:cNvPr id="4" name="Подзаголовок 2"/>
          <p:cNvSpPr txBox="1">
            <a:spLocks noGrp="1"/>
          </p:cNvSpPr>
          <p:nvPr>
            <p:ph idx="1"/>
          </p:nvPr>
        </p:nvSpPr>
        <p:spPr>
          <a:xfrm>
            <a:off x="872067" y="2348880"/>
            <a:ext cx="7732381" cy="377728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мұғалімдерге</a:t>
            </a:r>
            <a:r>
              <a:rPr lang="ru-RU" dirty="0" smtClean="0"/>
              <a:t> </a:t>
            </a:r>
            <a:r>
              <a:rPr lang="ru-RU" dirty="0" err="1" smtClean="0"/>
              <a:t>мәдени-психологиялық</a:t>
            </a:r>
            <a:r>
              <a:rPr lang="ru-RU" dirty="0" smtClean="0"/>
              <a:t> </a:t>
            </a:r>
            <a:r>
              <a:rPr lang="ru-RU" dirty="0" err="1" smtClean="0"/>
              <a:t>бағыттағы</a:t>
            </a:r>
            <a:r>
              <a:rPr lang="ru-RU" dirty="0" smtClean="0"/>
              <a:t> </a:t>
            </a:r>
            <a:r>
              <a:rPr lang="ru-RU" dirty="0" err="1" smtClean="0"/>
              <a:t>ғылыми-әдістемелік</a:t>
            </a:r>
            <a:r>
              <a:rPr lang="ru-RU" dirty="0" smtClean="0"/>
              <a:t> </a:t>
            </a:r>
            <a:r>
              <a:rPr lang="ru-RU" dirty="0" err="1" smtClean="0"/>
              <a:t>семинарлар</a:t>
            </a:r>
            <a:r>
              <a:rPr lang="ru-RU" dirty="0" smtClean="0"/>
              <a:t> </a:t>
            </a:r>
            <a:r>
              <a:rPr lang="ru-RU" dirty="0" err="1" smtClean="0"/>
              <a:t>өткізу</a:t>
            </a:r>
            <a:endParaRPr lang="ru-RU" dirty="0" smtClean="0"/>
          </a:p>
          <a:p>
            <a:r>
              <a:rPr lang="ru-RU" dirty="0" err="1" smtClean="0"/>
              <a:t>педагогикалық</a:t>
            </a:r>
            <a:r>
              <a:rPr lang="ru-RU" dirty="0" smtClean="0"/>
              <a:t> </a:t>
            </a:r>
            <a:r>
              <a:rPr lang="ru-RU" dirty="0" err="1"/>
              <a:t>жұмыстарға</a:t>
            </a:r>
            <a:r>
              <a:rPr lang="ru-RU" dirty="0"/>
              <a:t> </a:t>
            </a:r>
            <a:r>
              <a:rPr lang="ru-RU" dirty="0" err="1"/>
              <a:t>шығармашылық</a:t>
            </a:r>
            <a:r>
              <a:rPr lang="ru-RU" dirty="0"/>
              <a:t> </a:t>
            </a:r>
            <a:r>
              <a:rPr lang="ru-RU" dirty="0" err="1"/>
              <a:t>тұрғыдан</a:t>
            </a:r>
            <a:r>
              <a:rPr lang="ru-RU" dirty="0"/>
              <a:t> </a:t>
            </a:r>
            <a:r>
              <a:rPr lang="ru-RU" dirty="0" err="1"/>
              <a:t>моральдық</a:t>
            </a:r>
            <a:r>
              <a:rPr lang="ru-RU" dirty="0"/>
              <a:t> </a:t>
            </a:r>
            <a:r>
              <a:rPr lang="ru-RU" dirty="0" err="1"/>
              <a:t>ынталандыру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/>
              <a:t>шығармашылық</a:t>
            </a:r>
            <a:r>
              <a:rPr lang="ru-RU" dirty="0"/>
              <a:t> </a:t>
            </a:r>
            <a:r>
              <a:rPr lang="ru-RU" dirty="0" err="1"/>
              <a:t>байқаулар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психологиялық</a:t>
            </a:r>
            <a:r>
              <a:rPr lang="ru-RU" dirty="0" smtClean="0"/>
              <a:t> </a:t>
            </a:r>
            <a:r>
              <a:rPr lang="ru-RU" dirty="0" err="1"/>
              <a:t>қолдау</a:t>
            </a:r>
            <a:r>
              <a:rPr lang="ru-RU" dirty="0"/>
              <a:t> </a:t>
            </a:r>
            <a:r>
              <a:rPr lang="ru-RU" dirty="0" err="1" smtClean="0"/>
              <a:t>көрсету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мұғалімдерді</a:t>
            </a:r>
            <a:r>
              <a:rPr lang="ru-RU" dirty="0" smtClean="0"/>
              <a:t> </a:t>
            </a:r>
            <a:r>
              <a:rPr lang="ru-RU" dirty="0" err="1" smtClean="0"/>
              <a:t>әлеуметтік</a:t>
            </a:r>
            <a:r>
              <a:rPr lang="ru-RU" dirty="0" smtClean="0"/>
              <a:t> </a:t>
            </a:r>
            <a:r>
              <a:rPr lang="ru-RU" dirty="0" err="1" smtClean="0"/>
              <a:t>қорғау</a:t>
            </a:r>
            <a:r>
              <a:rPr lang="ru-RU" dirty="0" smtClean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62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1628800"/>
            <a:ext cx="7984976" cy="43535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err="1" smtClean="0"/>
              <a:t>Педагогикалық</a:t>
            </a:r>
            <a:r>
              <a:rPr lang="ru-RU" b="1" dirty="0" smtClean="0"/>
              <a:t> тренинг </a:t>
            </a:r>
          </a:p>
          <a:p>
            <a:r>
              <a:rPr lang="ru-RU" dirty="0" err="1" smtClean="0"/>
              <a:t>коммуникативтік</a:t>
            </a:r>
            <a:r>
              <a:rPr lang="ru-RU" dirty="0" smtClean="0"/>
              <a:t> </a:t>
            </a:r>
            <a:r>
              <a:rPr lang="ru-RU" dirty="0" err="1"/>
              <a:t>дағдыларын</a:t>
            </a:r>
            <a:r>
              <a:rPr lang="ru-RU" dirty="0"/>
              <a:t> </a:t>
            </a:r>
            <a:r>
              <a:rPr lang="ru-RU" dirty="0" err="1" smtClean="0"/>
              <a:t>дамыту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оқушылармен</a:t>
            </a:r>
            <a:r>
              <a:rPr lang="ru-RU" dirty="0" smtClean="0"/>
              <a:t> </a:t>
            </a:r>
            <a:r>
              <a:rPr lang="ru-RU" dirty="0" err="1"/>
              <a:t>қарым-қатынас</a:t>
            </a:r>
            <a:r>
              <a:rPr lang="ru-RU" dirty="0"/>
              <a:t> </a:t>
            </a:r>
            <a:r>
              <a:rPr lang="ru-RU" dirty="0" err="1"/>
              <a:t>жасауда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 smtClean="0"/>
              <a:t>тәжірибесіне</a:t>
            </a:r>
            <a:r>
              <a:rPr lang="ru-RU" dirty="0" smtClean="0"/>
              <a:t> </a:t>
            </a:r>
            <a:r>
              <a:rPr lang="ru-RU" dirty="0" err="1" smtClean="0"/>
              <a:t>мән</a:t>
            </a:r>
            <a:r>
              <a:rPr lang="ru-RU" dirty="0" smtClean="0"/>
              <a:t> беру </a:t>
            </a:r>
          </a:p>
          <a:p>
            <a:r>
              <a:rPr lang="ru-RU" dirty="0" err="1" smtClean="0"/>
              <a:t>мұғалімнің</a:t>
            </a:r>
            <a:r>
              <a:rPr lang="ru-RU" dirty="0" smtClean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әлемін</a:t>
            </a:r>
            <a:r>
              <a:rPr lang="ru-RU" dirty="0"/>
              <a:t> </a:t>
            </a:r>
            <a:r>
              <a:rPr lang="ru-RU" dirty="0" err="1" smtClean="0"/>
              <a:t>үйлестіру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кәсіби</a:t>
            </a:r>
            <a:r>
              <a:rPr lang="ru-RU" dirty="0" smtClean="0"/>
              <a:t> </a:t>
            </a:r>
            <a:r>
              <a:rPr lang="ru-RU" dirty="0" err="1" smtClean="0"/>
              <a:t>тұрғыда</a:t>
            </a:r>
            <a:r>
              <a:rPr lang="ru-RU" dirty="0" smtClean="0"/>
              <a:t> </a:t>
            </a:r>
            <a:r>
              <a:rPr lang="ru-RU" dirty="0" err="1" smtClean="0"/>
              <a:t>өзін-өзі</a:t>
            </a:r>
            <a:r>
              <a:rPr lang="ru-RU" dirty="0" smtClean="0"/>
              <a:t> </a:t>
            </a:r>
            <a:r>
              <a:rPr lang="ru-RU" dirty="0" err="1" smtClean="0"/>
              <a:t>тану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6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GENERATION </a:t>
            </a:r>
            <a:r>
              <a:rPr lang="en-US" dirty="0" smtClean="0"/>
              <a:t>z 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7200800" cy="39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4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GENERATION z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9" y="2204864"/>
            <a:ext cx="8887709" cy="443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44824"/>
            <a:ext cx="5436096" cy="4242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Promising Practices for Building a Healthy Professional Culture</a:t>
            </a:r>
            <a:endPara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Workload: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efficiencies that conserve teachers’ time to help prevent high-performers from leaving due to work-life imbalances.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Multiple Lines of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Communication: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teachers with multiple open channels for both giving and receiving feedback. 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Excellence: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 to offer formal and informal recognition of achievements, both large and small. 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All Aspects of Human Capital: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perceived to be strong in all areas of human capital tend to have much more satisfied teachers –simply excelling in one or two areas is insufficient.</a:t>
            </a:r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kk-KZ" sz="4800" dirty="0">
                <a:latin typeface="Times New Roman" pitchFamily="18" charset="0"/>
                <a:cs typeface="Times New Roman" pitchFamily="18" charset="0"/>
              </a:rPr>
              <a:t>Халықаралық тәжірибе</a:t>
            </a:r>
            <a:br>
              <a:rPr lang="kk-KZ" sz="4800" dirty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kaziev_b.akb\Desktop\Тамыз конференция\education_upbring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29" y="2909550"/>
            <a:ext cx="3673971" cy="179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5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32856"/>
            <a:ext cx="8712967" cy="3993307"/>
          </a:xfrm>
        </p:spPr>
        <p:txBody>
          <a:bodyPr>
            <a:no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жүктемесін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Тәжірибелі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барысындағы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дисбаланс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әсерінен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кетуіне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бермеуге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тиімділікті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анықтаңыз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арналармен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Шеберлікті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мойындаңыз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кішігірім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жетістіктердің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бейресми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танылуын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бөліңіз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Адами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капиталдың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аспектілері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Мекеменің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қанағаттанатын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әлдеқайда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көбірек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бір-екі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мықты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Салауатты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тәжірибелер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755576" y="1628800"/>
            <a:ext cx="7984976" cy="43535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AutoNum type="arabicPeriod"/>
            </a:pPr>
            <a:r>
              <a:rPr lang="kk-KZ" dirty="0" smtClean="0"/>
              <a:t>Кіріспе </a:t>
            </a:r>
          </a:p>
          <a:p>
            <a:pPr marL="457200" lvl="0" indent="-457200">
              <a:buAutoNum type="arabicPeriod"/>
            </a:pPr>
            <a:r>
              <a:rPr lang="kk-KZ" dirty="0" smtClean="0"/>
              <a:t>Теориялық негіздеме: </a:t>
            </a:r>
            <a:r>
              <a:rPr lang="kk-KZ" sz="2400" dirty="0" smtClean="0"/>
              <a:t>Педагогтың </a:t>
            </a:r>
            <a:r>
              <a:rPr lang="kk-KZ" sz="2400" dirty="0"/>
              <a:t>кәсіби </a:t>
            </a:r>
            <a:r>
              <a:rPr lang="kk-KZ" sz="2400" dirty="0" smtClean="0"/>
              <a:t>мәдениеті</a:t>
            </a:r>
            <a:endParaRPr lang="ru-RU" dirty="0"/>
          </a:p>
          <a:p>
            <a:pPr marL="457200" lvl="0" indent="-457200">
              <a:buAutoNum type="arabicPeriod"/>
            </a:pPr>
            <a:r>
              <a:rPr lang="kk-KZ" dirty="0" smtClean="0"/>
              <a:t>Практикалық бөлім:  </a:t>
            </a:r>
            <a:r>
              <a:rPr lang="kk-KZ" sz="2400" dirty="0" smtClean="0"/>
              <a:t>Case </a:t>
            </a:r>
            <a:r>
              <a:rPr lang="kk-KZ" sz="2400" dirty="0"/>
              <a:t>study. Кейстік зерттеу  Ақтөбе қ. ФМБ НЗМ. </a:t>
            </a:r>
            <a:endParaRPr lang="kk-KZ" dirty="0" smtClean="0"/>
          </a:p>
          <a:p>
            <a:pPr marL="457200" lvl="0" indent="-457200">
              <a:buAutoNum type="arabicPeriod"/>
            </a:pPr>
            <a:r>
              <a:rPr lang="kk-KZ" sz="2400" dirty="0" smtClean="0"/>
              <a:t>Халықаралық тәжірибе</a:t>
            </a:r>
            <a:endParaRPr lang="ru-RU" dirty="0"/>
          </a:p>
          <a:p>
            <a:pPr marL="457200" lvl="0" indent="-457200">
              <a:buAutoNum type="arabicPeriod"/>
            </a:pPr>
            <a:r>
              <a:rPr lang="kk-KZ" dirty="0" smtClean="0"/>
              <a:t>Қорытынды</a:t>
            </a:r>
            <a:r>
              <a:rPr lang="kk-KZ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2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ұмтылысы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талабына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өсір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755576" y="1628800"/>
            <a:ext cx="7984976" cy="43535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79512" y="1628800"/>
            <a:ext cx="4422073" cy="500388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үдерістер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мұғалімдердің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дайындығына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әсіби-педагогикалық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әлеуметтік-мәдени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моральдық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потенциал/</a:t>
            </a:r>
          </a:p>
        </p:txBody>
      </p:sp>
      <p:pic>
        <p:nvPicPr>
          <p:cNvPr id="4" name="Picture 2" descr="C:\Users\kaziev_b.akb\Desktop\Тамыз конференция\Проф культура\cd8ae993c6121707f4abc1fcf94ee9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57" y="2066167"/>
            <a:ext cx="4584730" cy="305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0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755576" y="1628800"/>
            <a:ext cx="7984976" cy="43535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39552" y="2276872"/>
            <a:ext cx="7920880" cy="385784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қабылданған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қасиеттердің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интеграциясы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аксиологиялық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жеке-шығармашылық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(В.А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Сластенин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2000" y="423000"/>
            <a:ext cx="8280000" cy="1080000"/>
          </a:xfrm>
          <a:prstGeom prst="rect">
            <a:avLst/>
          </a:prstGeom>
          <a:gradFill>
            <a:gsLst>
              <a:gs pos="50000">
                <a:srgbClr val="7030A0">
                  <a:lumMod val="20000"/>
                  <a:lumOff val="80000"/>
                </a:srgbClr>
              </a:gs>
              <a:gs pos="30000">
                <a:schemeClr val="bg1"/>
              </a:gs>
              <a:gs pos="70000">
                <a:schemeClr val="bg1"/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Кәсіби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педагогикалық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мәдениеттің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құрылымы</a:t>
            </a:r>
            <a:endParaRPr lang="uk-UA" sz="3200" b="1" dirty="0" smtClean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76000" y="6390000"/>
            <a:ext cx="468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5" name="Овал 4"/>
          <p:cNvSpPr/>
          <p:nvPr/>
        </p:nvSpPr>
        <p:spPr>
          <a:xfrm>
            <a:off x="3420000" y="1603200"/>
            <a:ext cx="2304000" cy="12960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Педагогикалық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құндылықтар</a:t>
            </a:r>
            <a:endParaRPr lang="ru-RU" sz="15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43864" y="2190345"/>
            <a:ext cx="2304000" cy="12960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Педагогикалық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шығармашылық</a:t>
            </a:r>
            <a:endParaRPr lang="ru-RU" sz="15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96136" y="2190345"/>
            <a:ext cx="2304000" cy="12960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u="sng" dirty="0" err="1" smtClean="0">
                <a:latin typeface="Arial" pitchFamily="34" charset="0"/>
                <a:cs typeface="Arial" pitchFamily="34" charset="0"/>
              </a:rPr>
              <a:t>Аксиологиялық</a:t>
            </a:r>
            <a:r>
              <a:rPr lang="ru-RU" sz="1400" u="sng" dirty="0" smtClean="0">
                <a:latin typeface="Arial" pitchFamily="34" charset="0"/>
                <a:cs typeface="Arial" pitchFamily="34" charset="0"/>
              </a:rPr>
              <a:t> компонент</a:t>
            </a:r>
            <a:endParaRPr lang="ru-RU" sz="15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7760" y="3560288"/>
            <a:ext cx="2304000" cy="12960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Жеке-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шығармашылық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компонент</a:t>
            </a:r>
            <a:endParaRPr lang="ru-RU" sz="15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732240" y="3560288"/>
            <a:ext cx="2304000" cy="12960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Қоғамдық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педагогикалық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құндылықтар</a:t>
            </a:r>
            <a:endParaRPr lang="ru-RU" sz="15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43864" y="4941312"/>
            <a:ext cx="2304000" cy="12960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u="sng" dirty="0" err="1" smtClean="0">
                <a:latin typeface="Arial" pitchFamily="34" charset="0"/>
                <a:cs typeface="Arial" pitchFamily="34" charset="0"/>
              </a:rPr>
              <a:t>Технологиялық</a:t>
            </a:r>
            <a:r>
              <a:rPr lang="ru-RU" sz="1400" u="sng" dirty="0" smtClean="0">
                <a:latin typeface="Arial" pitchFamily="34" charset="0"/>
                <a:cs typeface="Arial" pitchFamily="34" charset="0"/>
              </a:rPr>
              <a:t> компонент</a:t>
            </a:r>
            <a:endParaRPr lang="ru-RU" sz="1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796136" y="4941312"/>
            <a:ext cx="2304000" cy="12960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u="sng" dirty="0" err="1" smtClean="0">
                <a:latin typeface="Arial" pitchFamily="34" charset="0"/>
                <a:cs typeface="Arial" pitchFamily="34" charset="0"/>
              </a:rPr>
              <a:t>Кәсіби-топтық</a:t>
            </a:r>
            <a:r>
              <a:rPr lang="ru-RU" sz="13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u="sng" dirty="0" err="1" smtClean="0">
                <a:latin typeface="Arial" pitchFamily="34" charset="0"/>
                <a:cs typeface="Arial" pitchFamily="34" charset="0"/>
              </a:rPr>
              <a:t>құндылықтар</a:t>
            </a:r>
            <a:endParaRPr lang="ru-RU" sz="13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420000" y="5495671"/>
            <a:ext cx="2304000" cy="12960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Жеке-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педагогикалық</a:t>
            </a:r>
            <a:r>
              <a:rPr lang="ru-RU" sz="15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u="sng" dirty="0" err="1" smtClean="0">
                <a:latin typeface="Arial" pitchFamily="34" charset="0"/>
                <a:cs typeface="Arial" pitchFamily="34" charset="0"/>
              </a:rPr>
              <a:t>құндылықтар</a:t>
            </a:r>
            <a:endParaRPr lang="ru-RU" sz="15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420000" y="3560288"/>
            <a:ext cx="2304000" cy="1296000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КПМ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 стрелкой 21"/>
          <p:cNvCxnSpPr>
            <a:stCxn id="15" idx="1"/>
            <a:endCxn id="8" idx="5"/>
          </p:cNvCxnSpPr>
          <p:nvPr/>
        </p:nvCxnSpPr>
        <p:spPr>
          <a:xfrm flipH="1" flipV="1">
            <a:off x="3010451" y="3296550"/>
            <a:ext cx="746962" cy="4535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5" idx="7"/>
            <a:endCxn id="9" idx="3"/>
          </p:cNvCxnSpPr>
          <p:nvPr/>
        </p:nvCxnSpPr>
        <p:spPr>
          <a:xfrm flipV="1">
            <a:off x="5386587" y="3296550"/>
            <a:ext cx="746962" cy="4535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5" idx="2"/>
            <a:endCxn id="10" idx="6"/>
          </p:cNvCxnSpPr>
          <p:nvPr/>
        </p:nvCxnSpPr>
        <p:spPr>
          <a:xfrm flipH="1">
            <a:off x="2411760" y="4208288"/>
            <a:ext cx="10082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5" idx="6"/>
            <a:endCxn id="11" idx="2"/>
          </p:cNvCxnSpPr>
          <p:nvPr/>
        </p:nvCxnSpPr>
        <p:spPr>
          <a:xfrm>
            <a:off x="5724000" y="4208288"/>
            <a:ext cx="10082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4" name="Прямая со стрелкой 1023"/>
          <p:cNvCxnSpPr>
            <a:stCxn id="15" idx="3"/>
            <a:endCxn id="12" idx="7"/>
          </p:cNvCxnSpPr>
          <p:nvPr/>
        </p:nvCxnSpPr>
        <p:spPr>
          <a:xfrm flipH="1">
            <a:off x="3010451" y="4666493"/>
            <a:ext cx="746962" cy="4646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7" name="Прямая со стрелкой 1026"/>
          <p:cNvCxnSpPr>
            <a:stCxn id="15" idx="5"/>
            <a:endCxn id="13" idx="1"/>
          </p:cNvCxnSpPr>
          <p:nvPr/>
        </p:nvCxnSpPr>
        <p:spPr>
          <a:xfrm>
            <a:off x="5386587" y="4666493"/>
            <a:ext cx="746962" cy="4646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9" name="Прямая со стрелкой 1028"/>
          <p:cNvCxnSpPr>
            <a:stCxn id="15" idx="0"/>
            <a:endCxn id="5" idx="4"/>
          </p:cNvCxnSpPr>
          <p:nvPr/>
        </p:nvCxnSpPr>
        <p:spPr>
          <a:xfrm flipV="1">
            <a:off x="4572000" y="2899200"/>
            <a:ext cx="0" cy="661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1" name="Прямая со стрелкой 1030"/>
          <p:cNvCxnSpPr>
            <a:stCxn id="15" idx="4"/>
            <a:endCxn id="14" idx="0"/>
          </p:cNvCxnSpPr>
          <p:nvPr/>
        </p:nvCxnSpPr>
        <p:spPr>
          <a:xfrm>
            <a:off x="4572000" y="4856288"/>
            <a:ext cx="0" cy="6393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1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8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4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9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3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2000" y="423000"/>
            <a:ext cx="8280000" cy="720000"/>
          </a:xfrm>
          <a:prstGeom prst="rect">
            <a:avLst/>
          </a:prstGeom>
          <a:gradFill>
            <a:gsLst>
              <a:gs pos="10000">
                <a:schemeClr val="accent2">
                  <a:tint val="37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uk-UA" sz="3200" b="1" dirty="0" err="1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Аксиологиялық</a:t>
            </a:r>
            <a:r>
              <a:rPr lang="uk-UA" sz="3200" b="1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компонент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2000" y="1484856"/>
            <a:ext cx="8280000" cy="648000"/>
          </a:xfrm>
          <a:prstGeom prst="roundRect">
            <a:avLst/>
          </a:prstGeom>
          <a:gradFill>
            <a:gsLst>
              <a:gs pos="100000">
                <a:srgbClr val="92D050"/>
              </a:gs>
              <a:gs pos="50000">
                <a:schemeClr val="bg1"/>
              </a:gs>
              <a:gs pos="0">
                <a:srgbClr val="BEE395"/>
              </a:gs>
            </a:gsLst>
            <a:lin ang="5400000" scaled="0"/>
          </a:gradFill>
          <a:ln>
            <a:noFill/>
          </a:ln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Педагогикалық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құндылықтардың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жиынтығы</a:t>
            </a:r>
            <a:endParaRPr lang="ru-RU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2809279"/>
            <a:ext cx="2226043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09279"/>
            <a:ext cx="2081816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00" y="2952066"/>
            <a:ext cx="3530600" cy="309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676000" y="6390000"/>
            <a:ext cx="468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166238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564904"/>
            <a:ext cx="7408333" cy="3450696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әртүрлі</a:t>
            </a:r>
            <a:r>
              <a:rPr lang="ru-RU" sz="2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әлеуметтік</a:t>
            </a:r>
            <a:r>
              <a:rPr lang="ru-RU" sz="2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жүйелерде</a:t>
            </a:r>
            <a:r>
              <a:rPr lang="ru-RU" sz="2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жұмыс</a:t>
            </a:r>
            <a:r>
              <a:rPr lang="ru-RU" sz="2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істейтін</a:t>
            </a:r>
            <a:r>
              <a:rPr lang="ru-RU" sz="2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құндылықтардың</a:t>
            </a:r>
            <a:r>
              <a:rPr lang="ru-RU" sz="2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сипаты</a:t>
            </a:r>
            <a:r>
              <a:rPr lang="ru-RU" sz="2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мазмұнын</a:t>
            </a:r>
            <a:r>
              <a:rPr lang="ru-RU" sz="2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көрсетеді</a:t>
            </a:r>
            <a:endParaRPr lang="ru-RU" sz="2800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қоғамдық</a:t>
            </a:r>
            <a:r>
              <a:rPr lang="ru-RU" sz="2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санада</a:t>
            </a:r>
            <a:r>
              <a:rPr lang="ru-RU" sz="2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көрінеді</a:t>
            </a:r>
            <a:endParaRPr lang="ru-RU" sz="2800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білім</a:t>
            </a:r>
            <a:r>
              <a:rPr lang="ru-RU" sz="2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беру </a:t>
            </a:r>
            <a:r>
              <a:rPr lang="ru-RU" sz="2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қызметін</a:t>
            </a:r>
            <a:r>
              <a:rPr lang="ru-RU" sz="2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реттеу</a:t>
            </a:r>
            <a:r>
              <a:rPr lang="ru-RU" sz="2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қоғамдағы</a:t>
            </a:r>
            <a:r>
              <a:rPr lang="ru-RU" sz="2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қарым-қатынас</a:t>
            </a:r>
            <a:endParaRPr lang="ru-RU" sz="28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Әлеуметтік-педагогикалық</a:t>
            </a:r>
            <a:r>
              <a:rPr lang="ru-RU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құндылықтар</a:t>
            </a:r>
            <a:r>
              <a:rPr lang="ru-RU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мекемелері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шеңберінде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реттейтін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басқаратын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ұғымдар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Ақтөбе қ. ФМБ НЗМ 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kaziev_b.akb\Desktop\Тамыз конференция\Проф культура\Nazarbaev-Intellektualnaya-shkola-fiziko-matematicheskokgo-napravleniya-goroda-Aktobe-uncategorized-110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97238"/>
            <a:ext cx="9036496" cy="50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4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546</TotalTime>
  <Words>525</Words>
  <Application>Microsoft Office PowerPoint</Application>
  <PresentationFormat>Экран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      Педагогтың кәсіби мәдениетін қалыптастыру механизмі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Әлеуметтік-педагогикалық құндылықтар </vt:lpstr>
      <vt:lpstr>Кәсіби топтық құндылықтар</vt:lpstr>
      <vt:lpstr>Ақтөбе қ. ФМБ НЗМ  құндылықтар</vt:lpstr>
      <vt:lpstr>Жеке-педагогикалық құндылықтар</vt:lpstr>
      <vt:lpstr>Практикалық бөлім:  Case study. Ақтөбе қ. ФМБ НЗМ.  </vt:lpstr>
      <vt:lpstr> Case study </vt:lpstr>
      <vt:lpstr>Кәсіби-педагогикалық мәдениетті дамыту </vt:lpstr>
      <vt:lpstr>Мұғалімдердің кәсіби-педагогикалық мәдениетін жетілдіруге бағытталған әкімшілік деңгейдегі шаралар</vt:lpstr>
      <vt:lpstr>Презентация PowerPoint</vt:lpstr>
      <vt:lpstr>GENERATION z ? </vt:lpstr>
      <vt:lpstr>GENERATION z </vt:lpstr>
      <vt:lpstr>Халықаралық тәжірибе </vt:lpstr>
      <vt:lpstr>Салауатты кәсіби мәдениетті қалыптастыру үшін перспективті тәжірибелер</vt:lpstr>
      <vt:lpstr>Қорытынды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Педагогтың кәсіби мәдениетін дамыту, тәрбие жұмысына ат салысуы механизмдерін қамтамасыз ету. </dc:title>
  <dc:creator>Казиев Бауыржан</dc:creator>
  <cp:lastModifiedBy>Windows User</cp:lastModifiedBy>
  <cp:revision>123</cp:revision>
  <dcterms:created xsi:type="dcterms:W3CDTF">2018-08-16T15:19:51Z</dcterms:created>
  <dcterms:modified xsi:type="dcterms:W3CDTF">2018-08-22T06:37:27Z</dcterms:modified>
</cp:coreProperties>
</file>