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  <p:sldMasterId id="2147484044" r:id="rId3"/>
    <p:sldMasterId id="2147484056" r:id="rId4"/>
    <p:sldMasterId id="2147484108" r:id="rId5"/>
    <p:sldMasterId id="2147484120" r:id="rId6"/>
    <p:sldMasterId id="2147484132" r:id="rId7"/>
    <p:sldMasterId id="2147484144" r:id="rId8"/>
  </p:sldMasterIdLst>
  <p:notesMasterIdLst>
    <p:notesMasterId r:id="rId41"/>
  </p:notesMasterIdLst>
  <p:sldIdLst>
    <p:sldId id="737" r:id="rId9"/>
    <p:sldId id="772" r:id="rId10"/>
    <p:sldId id="773" r:id="rId11"/>
    <p:sldId id="771" r:id="rId12"/>
    <p:sldId id="782" r:id="rId13"/>
    <p:sldId id="774" r:id="rId14"/>
    <p:sldId id="760" r:id="rId15"/>
    <p:sldId id="765" r:id="rId16"/>
    <p:sldId id="762" r:id="rId17"/>
    <p:sldId id="763" r:id="rId18"/>
    <p:sldId id="764" r:id="rId19"/>
    <p:sldId id="766" r:id="rId20"/>
    <p:sldId id="775" r:id="rId21"/>
    <p:sldId id="776" r:id="rId22"/>
    <p:sldId id="777" r:id="rId23"/>
    <p:sldId id="778" r:id="rId24"/>
    <p:sldId id="779" r:id="rId25"/>
    <p:sldId id="780" r:id="rId26"/>
    <p:sldId id="783" r:id="rId27"/>
    <p:sldId id="759" r:id="rId28"/>
    <p:sldId id="744" r:id="rId29"/>
    <p:sldId id="738" r:id="rId30"/>
    <p:sldId id="745" r:id="rId31"/>
    <p:sldId id="757" r:id="rId32"/>
    <p:sldId id="758" r:id="rId33"/>
    <p:sldId id="754" r:id="rId34"/>
    <p:sldId id="756" r:id="rId35"/>
    <p:sldId id="755" r:id="rId36"/>
    <p:sldId id="739" r:id="rId37"/>
    <p:sldId id="740" r:id="rId38"/>
    <p:sldId id="743" r:id="rId39"/>
    <p:sldId id="781" r:id="rId4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92" autoAdjust="0"/>
  </p:normalViewPr>
  <p:slideViewPr>
    <p:cSldViewPr snapToGrid="0">
      <p:cViewPr varScale="1">
        <p:scale>
          <a:sx n="106" d="100"/>
          <a:sy n="106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360C-6243-46CD-B4FD-D8AC61A55C5D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8020-B3BE-4853-A4A6-19DB490F0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A542-7E66-41BE-8E2A-060CDCEDFE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4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F4A-5481-45C3-827C-269A29F8FC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2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3819-85F1-4EB6-8E66-011190B976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0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A542-7E66-41BE-8E2A-060CDCEDFE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5502-99EB-46BE-9DE1-DEBA2D9A63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A8A9-BB9F-4B35-8B36-AF9DCF4D3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1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D48F-BDEF-4B72-97F2-068517333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83E1-DE32-4B01-BEA3-E45F05EB05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35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EB95-7372-4824-BCC9-583455EFD4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3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9AEF-C8BA-4805-BA4A-8CFC324FF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89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EA6-F8DD-4DD7-BC79-1E3DF86031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7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5502-99EB-46BE-9DE1-DEBA2D9A63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81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FCA-D966-4922-A993-B94D29EC1B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36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F4A-5481-45C3-827C-269A29F8FC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3819-85F1-4EB6-8E66-011190B976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9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A542-7E66-41BE-8E2A-060CDCEDFE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5502-99EB-46BE-9DE1-DEBA2D9A63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94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A8A9-BB9F-4B35-8B36-AF9DCF4D3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35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D48F-BDEF-4B72-97F2-068517333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8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83E1-DE32-4B01-BEA3-E45F05EB05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33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EB95-7372-4824-BCC9-583455EFD4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2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9AEF-C8BA-4805-BA4A-8CFC324FF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2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A8A9-BB9F-4B35-8B36-AF9DCF4D3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94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EA6-F8DD-4DD7-BC79-1E3DF86031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37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FCA-D966-4922-A993-B94D29EC1B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16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F4A-5481-45C3-827C-269A29F8FC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12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3819-85F1-4EB6-8E66-011190B976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49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A542-7E66-41BE-8E2A-060CDCEDFE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74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5502-99EB-46BE-9DE1-DEBA2D9A63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87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A8A9-BB9F-4B35-8B36-AF9DCF4D3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16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D48F-BDEF-4B72-97F2-068517333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21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83E1-DE32-4B01-BEA3-E45F05EB05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84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EB95-7372-4824-BCC9-583455EFD4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D48F-BDEF-4B72-97F2-068517333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51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9AEF-C8BA-4805-BA4A-8CFC324FF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2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EA6-F8DD-4DD7-BC79-1E3DF86031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8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FCA-D966-4922-A993-B94D29EC1B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1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F4A-5481-45C3-827C-269A29F8FC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61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3819-85F1-4EB6-8E66-011190B976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2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4CA-C287-4D09-B169-F9B3CAB6AB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8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020-9595-4EC9-AB8B-53594955E5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8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2999-B3BD-4900-BA15-2F62502E6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3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788D-D324-4A91-9B48-8D52727C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09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4923-3117-4527-97A7-217766B039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6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83E1-DE32-4B01-BEA3-E45F05EB05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CF59-A6D7-4905-8104-181938D4BB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2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EA7B-0130-430D-BA28-D5371B95FC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00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398-E99F-4974-A5FF-1785A507B3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65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D3-DB7D-4D15-980A-8976DC48CA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71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6F-843C-47B4-81C5-8AF6ED8972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0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963B-13ED-4E1B-8254-FE3DAB8CA5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42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4CA-C287-4D09-B169-F9B3CAB6AB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020-9595-4EC9-AB8B-53594955E5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95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2999-B3BD-4900-BA15-2F62502E6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74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788D-D324-4A91-9B48-8D52727C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EB95-7372-4824-BCC9-583455EFD4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253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4923-3117-4527-97A7-217766B039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51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CF59-A6D7-4905-8104-181938D4BB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8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EA7B-0130-430D-BA28-D5371B95FC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13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B398-E99F-4974-A5FF-1785A507B3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11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D3-DB7D-4D15-980A-8976DC48CA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31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046F-843C-47B4-81C5-8AF6ED8972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42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963B-13ED-4E1B-8254-FE3DAB8CA5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43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2238-1CF9-4CBA-A4CE-AF52EB6401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F73E-6EC9-452D-BD67-858D9AFDD14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0576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170A-5274-4043-BBCF-8D1FB911A1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4B62-FBCA-4D19-80FA-900645506E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0225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B535-8D16-4B76-BFC5-72B35EE5C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FA06-9E9D-4A67-BA9B-D2E928654A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929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9AEF-C8BA-4805-BA4A-8CFC324FF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4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1A94-F76D-459F-B864-30B981D3C2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7762-874B-4492-AE16-C8A68DE98A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09683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2A14-78A1-4544-8B60-7461C12C1F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526F-7505-4FC7-9452-5B682FF1BC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2438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DDF7-503D-4D32-8D64-1D60D469B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586D-7A6C-4494-ADB0-9D932E5B4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7939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FAB9-BE65-4771-B0FA-0A3468C6C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F231-84AA-4DF5-9C97-B38AFDB9AC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19341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A9BD-677E-4DAE-9F9A-08CCAD3FD0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EA4B-E5F6-4914-AD1D-20F8C243B7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6515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C2F6-5938-4BDB-B978-977BEE4B1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470E-CA44-4F39-A147-422F00600C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594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A9AE-8F97-4E4E-A6A7-C7EA170DB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010E-E493-402C-BCBB-168657EF55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45970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E437-8BB9-4D7E-84A1-C802AB6BB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1F60-93D7-4B62-B4FA-8B54B6834C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9174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2238-1CF9-4CBA-A4CE-AF52EB6401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F73E-6EC9-452D-BD67-858D9AFDD14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3260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170A-5274-4043-BBCF-8D1FB911A1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4B62-FBCA-4D19-80FA-900645506E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09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EA6-F8DD-4DD7-BC79-1E3DF86031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15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B535-8D16-4B76-BFC5-72B35EE5C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FA06-9E9D-4A67-BA9B-D2E928654A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8382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1A94-F76D-459F-B864-30B981D3C2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7762-874B-4492-AE16-C8A68DE98A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32899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2A14-78A1-4544-8B60-7461C12C1F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526F-7505-4FC7-9452-5B682FF1BC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9431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DDF7-503D-4D32-8D64-1D60D469B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586D-7A6C-4494-ADB0-9D932E5B4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34206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FAB9-BE65-4771-B0FA-0A3468C6C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F231-84AA-4DF5-9C97-B38AFDB9AC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64569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A9BD-677E-4DAE-9F9A-08CCAD3FD0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EA4B-E5F6-4914-AD1D-20F8C243B7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7185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C2F6-5938-4BDB-B978-977BEE4B1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470E-CA44-4F39-A147-422F00600C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8282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A9AE-8F97-4E4E-A6A7-C7EA170DB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010E-E493-402C-BCBB-168657EF55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18846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E437-8BB9-4D7E-84A1-C802AB6BB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1F60-93D7-4B62-B4FA-8B54B6834C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83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FCA-D966-4922-A993-B94D29EC1B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5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AE9E-524A-4E3E-9DA1-82943A2432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AE9E-524A-4E3E-9DA1-82943A2432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AE9E-524A-4E3E-9DA1-82943A2432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AE9E-524A-4E3E-9DA1-82943A2432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0C91-7A16-4D79-9321-42E125574F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0C91-7A16-4D79-9321-42E125574F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5B0E9-6F9B-4E52-93DA-C2AF13BD6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2ECD2-B2B4-4E18-93CF-E343C24FD0C4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4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5B0E9-6F9B-4E52-93DA-C2AF13BD6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2ECD2-B2B4-4E18-93CF-E343C24FD0C4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2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47" y="375138"/>
            <a:ext cx="11536133" cy="57406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4472C4">
                    <a:lumMod val="75000"/>
                  </a:srgbClr>
                </a:solidFill>
              </a:rPr>
              <a:t>Августовская конференция  </a:t>
            </a:r>
            <a:br>
              <a:rPr lang="ru-RU" sz="3600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3600" dirty="0" smtClean="0">
                <a:solidFill>
                  <a:srgbClr val="4472C4">
                    <a:lumMod val="75000"/>
                  </a:srgbClr>
                </a:solidFill>
              </a:rPr>
              <a:t/>
            </a:r>
            <a:br>
              <a:rPr lang="ru-RU" sz="3600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3600" dirty="0">
                <a:solidFill>
                  <a:srgbClr val="4472C4">
                    <a:lumMod val="75000"/>
                  </a:srgbClr>
                </a:solidFill>
              </a:rPr>
              <a:t/>
            </a:r>
            <a:br>
              <a:rPr lang="ru-RU" sz="3600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 проектной научно – исследовательской деятельности учащихся и перспективах  дальнейшего развития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Департамент по развитию Назарбаев Интеллектуальных школ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23.08. 2018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365126"/>
            <a:ext cx="11518711" cy="822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Стремительное развитие технологий оставляют в отрасли в </a:t>
            </a:r>
            <a:r>
              <a:rPr lang="ru-RU" sz="2800" b="1" dirty="0" smtClean="0"/>
              <a:t>основном сложные профессии с </a:t>
            </a:r>
            <a:r>
              <a:rPr lang="ru-RU" sz="2800" b="1" dirty="0"/>
              <a:t>творческим потенциалом…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766" y="1351128"/>
            <a:ext cx="5071281" cy="474942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+mj-lt"/>
              </a:rPr>
              <a:t>Устаревающие интеллектуальные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профессии </a:t>
            </a:r>
            <a:r>
              <a:rPr lang="ru-RU" sz="2400" b="1" dirty="0">
                <a:solidFill>
                  <a:srgbClr val="000000"/>
                </a:solidFill>
                <a:latin typeface="+mj-lt"/>
              </a:rPr>
              <a:t>до 2020 г. </a:t>
            </a:r>
            <a:endParaRPr lang="ru-RU" sz="2400" b="1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Бухгалтер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Сметчик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Менеджер </a:t>
            </a:r>
            <a:r>
              <a:rPr lang="ru-RU" sz="2400" dirty="0">
                <a:latin typeface="+mj-lt"/>
              </a:rPr>
              <a:t>по кредитам</a:t>
            </a: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Монтировщик </a:t>
            </a:r>
            <a:r>
              <a:rPr lang="ru-RU" sz="2400" dirty="0">
                <a:latin typeface="+mj-lt"/>
              </a:rPr>
              <a:t>декораций</a:t>
            </a: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Библиотекарь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Лектор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err="1" smtClean="0">
                <a:latin typeface="+mj-lt"/>
              </a:rPr>
              <a:t>Турагент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Испытатель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● </a:t>
            </a:r>
            <a:r>
              <a:rPr lang="ru-RU" sz="2400" dirty="0" smtClean="0">
                <a:latin typeface="+mj-lt"/>
              </a:rPr>
              <a:t>Каскадер</a:t>
            </a:r>
            <a:endParaRPr lang="ru-RU" sz="2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7152" y="1255592"/>
            <a:ext cx="5377217" cy="536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000000"/>
                </a:solidFill>
                <a:latin typeface="+mj-lt"/>
              </a:rPr>
              <a:t>Устаревающие интеллектуальные профессии после 2020 г.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Нотариус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Банковский </a:t>
            </a:r>
            <a:r>
              <a:rPr lang="ru-RU" sz="2400" dirty="0" err="1">
                <a:latin typeface="+mj-lt"/>
              </a:rPr>
              <a:t>операционист</a:t>
            </a:r>
            <a:endParaRPr lang="ru-RU" sz="24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Экскурсовод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Аналитик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Журналист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Референт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Переводчик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Диспетчер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Штурман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+mj-lt"/>
              </a:rPr>
              <a:t>● Провизор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152" y="64806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rgbClr val="000000"/>
                </a:solidFill>
                <a:latin typeface="Arial"/>
              </a:rPr>
              <a:t>Источник: Агентство стратегических инициатив «Атлас новых профессий»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788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31" y="-1"/>
            <a:ext cx="10515600" cy="996287"/>
          </a:xfrm>
        </p:spPr>
        <p:txBody>
          <a:bodyPr>
            <a:normAutofit/>
          </a:bodyPr>
          <a:lstStyle/>
          <a:p>
            <a:r>
              <a:rPr lang="ru-RU" sz="2800" b="1" dirty="0"/>
              <a:t>…а также зарождают новые профессии для несуществующих пока отраслей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58" y="859809"/>
            <a:ext cx="11832609" cy="588218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dirty="0" err="1" smtClean="0"/>
              <a:t>Биохакер</a:t>
            </a:r>
            <a:r>
              <a:rPr lang="ru-RU" sz="11200" dirty="0" smtClean="0"/>
              <a:t> - </a:t>
            </a:r>
            <a:r>
              <a:rPr lang="ru-RU" sz="11200" dirty="0" smtClean="0">
                <a:solidFill>
                  <a:prstClr val="black"/>
                </a:solidFill>
              </a:rPr>
              <a:t>специалист</a:t>
            </a:r>
            <a:r>
              <a:rPr lang="ru-RU" sz="11200" dirty="0">
                <a:solidFill>
                  <a:prstClr val="black"/>
                </a:solidFill>
              </a:rPr>
              <a:t>, вшивающий чип в кожу, имеющий знания в сфере хирургии и навыки по обращению с имплантирующим </a:t>
            </a:r>
            <a:r>
              <a:rPr lang="ru-RU" sz="11200" dirty="0" smtClean="0">
                <a:solidFill>
                  <a:prstClr val="black"/>
                </a:solidFill>
              </a:rPr>
              <a:t>оборудованием</a:t>
            </a:r>
            <a:endParaRPr lang="ru-RU" sz="11200" dirty="0"/>
          </a:p>
          <a:p>
            <a:pPr lvl="0"/>
            <a:r>
              <a:rPr lang="ru-RU" sz="11200" dirty="0"/>
              <a:t>Дизайнер виртуальной </a:t>
            </a:r>
            <a:r>
              <a:rPr lang="ru-RU" sz="11200" dirty="0" smtClean="0"/>
              <a:t>среды - </a:t>
            </a:r>
            <a:r>
              <a:rPr lang="ru-RU" sz="11200" dirty="0">
                <a:solidFill>
                  <a:prstClr val="black"/>
                </a:solidFill>
              </a:rPr>
              <a:t>с</a:t>
            </a:r>
            <a:r>
              <a:rPr lang="ru-RU" sz="11200" dirty="0" smtClean="0">
                <a:solidFill>
                  <a:prstClr val="black"/>
                </a:solidFill>
              </a:rPr>
              <a:t>пециалист</a:t>
            </a:r>
            <a:r>
              <a:rPr lang="ru-RU" sz="11200" dirty="0">
                <a:solidFill>
                  <a:prstClr val="black"/>
                </a:solidFill>
              </a:rPr>
              <a:t>, проектирующий и оформляющий детали виртуального мира, в котором люди будут </a:t>
            </a:r>
            <a:r>
              <a:rPr lang="ru-RU" sz="11200" dirty="0" smtClean="0">
                <a:solidFill>
                  <a:prstClr val="black"/>
                </a:solidFill>
              </a:rPr>
              <a:t>жить</a:t>
            </a:r>
            <a:endParaRPr lang="ru-RU" sz="11200" dirty="0"/>
          </a:p>
          <a:p>
            <a:r>
              <a:rPr lang="ru-RU" sz="11200" dirty="0"/>
              <a:t>Адвокат по </a:t>
            </a:r>
            <a:r>
              <a:rPr lang="ru-RU" sz="11200" dirty="0" err="1" smtClean="0"/>
              <a:t>робо</a:t>
            </a:r>
            <a:r>
              <a:rPr lang="ru-RU" sz="11200" dirty="0" smtClean="0"/>
              <a:t>-этике - </a:t>
            </a:r>
            <a:r>
              <a:rPr lang="ru-RU" sz="11200" dirty="0" smtClean="0">
                <a:solidFill>
                  <a:prstClr val="black"/>
                </a:solidFill>
              </a:rPr>
              <a:t>специалист</a:t>
            </a:r>
            <a:r>
              <a:rPr lang="ru-RU" sz="11200" dirty="0">
                <a:solidFill>
                  <a:prstClr val="black"/>
                </a:solidFill>
              </a:rPr>
              <a:t>, обучающий машины защищать человека от опасности, воспитывающий в них понимание "добра" и "зла"</a:t>
            </a:r>
            <a:endParaRPr lang="ru-RU" sz="11200" dirty="0"/>
          </a:p>
          <a:p>
            <a:r>
              <a:rPr lang="ru-RU" sz="11200" dirty="0"/>
              <a:t>Инженер по восстановлению естественной среды</a:t>
            </a:r>
          </a:p>
          <a:p>
            <a:pPr lvl="0"/>
            <a:r>
              <a:rPr lang="ru-RU" sz="11200" dirty="0"/>
              <a:t>Создатель космических </a:t>
            </a:r>
            <a:r>
              <a:rPr lang="ru-RU" sz="11200" dirty="0" smtClean="0"/>
              <a:t>туров</a:t>
            </a:r>
            <a:r>
              <a:rPr lang="ru-RU" sz="11200" dirty="0" smtClean="0">
                <a:solidFill>
                  <a:prstClr val="black"/>
                </a:solidFill>
              </a:rPr>
              <a:t> - специалисты </a:t>
            </a:r>
            <a:r>
              <a:rPr lang="ru-RU" sz="11200" dirty="0">
                <a:solidFill>
                  <a:prstClr val="black"/>
                </a:solidFill>
              </a:rPr>
              <a:t>по космическому туризму, к примеру, </a:t>
            </a:r>
            <a:r>
              <a:rPr lang="ru-RU" sz="11200" dirty="0" err="1" smtClean="0">
                <a:solidFill>
                  <a:prstClr val="black"/>
                </a:solidFill>
              </a:rPr>
              <a:t>космогиды</a:t>
            </a:r>
            <a:endParaRPr lang="ru-RU" sz="11200" dirty="0"/>
          </a:p>
          <a:p>
            <a:pPr lvl="0"/>
            <a:r>
              <a:rPr lang="ru-RU" sz="11200" dirty="0"/>
              <a:t>Личностный </a:t>
            </a:r>
            <a:r>
              <a:rPr lang="ru-RU" sz="11200" dirty="0" smtClean="0"/>
              <a:t>куратор – специалисты, </a:t>
            </a:r>
            <a:r>
              <a:rPr lang="ru-RU" sz="11200" dirty="0" smtClean="0">
                <a:solidFill>
                  <a:prstClr val="black"/>
                </a:solidFill>
              </a:rPr>
              <a:t>которые </a:t>
            </a:r>
            <a:r>
              <a:rPr lang="ru-RU" sz="11200" dirty="0">
                <a:solidFill>
                  <a:prstClr val="black"/>
                </a:solidFill>
              </a:rPr>
              <a:t>будут помогать нам адаптировать весь </a:t>
            </a:r>
            <a:r>
              <a:rPr lang="ru-RU" sz="11200" dirty="0" smtClean="0">
                <a:solidFill>
                  <a:prstClr val="black"/>
                </a:solidFill>
              </a:rPr>
              <a:t>информационный поток, ведь </a:t>
            </a:r>
            <a:r>
              <a:rPr lang="ru-RU" sz="11200" dirty="0">
                <a:solidFill>
                  <a:prstClr val="black"/>
                </a:solidFill>
              </a:rPr>
              <a:t>в следующем десятилетии мы сможем фиксировать наши мысли, воспоминания и мечты, которые потом можно будет </a:t>
            </a:r>
            <a:r>
              <a:rPr lang="ru-RU" sz="11200" dirty="0" smtClean="0">
                <a:solidFill>
                  <a:prstClr val="black"/>
                </a:solidFill>
              </a:rPr>
              <a:t>просматривать </a:t>
            </a:r>
            <a:endParaRPr lang="ru-RU" sz="11200" dirty="0"/>
          </a:p>
          <a:p>
            <a:r>
              <a:rPr lang="ru-RU" sz="11200" dirty="0"/>
              <a:t>Дизайнер человеческого </a:t>
            </a:r>
            <a:r>
              <a:rPr lang="ru-RU" sz="11200" dirty="0" smtClean="0"/>
              <a:t>тела - </a:t>
            </a:r>
            <a:r>
              <a:rPr lang="ru-RU" sz="11200" dirty="0"/>
              <a:t>е</a:t>
            </a:r>
            <a:r>
              <a:rPr lang="ru-RU" sz="11200" dirty="0" smtClean="0"/>
              <a:t>стественный </a:t>
            </a:r>
            <a:r>
              <a:rPr lang="ru-RU" sz="11200" dirty="0"/>
              <a:t>процесс старения невозможно остановить, поэтому специалисты по пересадке лица, частей тела, по замене тканей и органов будут востребованы</a:t>
            </a:r>
          </a:p>
          <a:p>
            <a:endParaRPr lang="ru-RU" sz="11200" dirty="0"/>
          </a:p>
          <a:p>
            <a:pPr marL="0" indent="0">
              <a:buNone/>
            </a:pPr>
            <a:endParaRPr lang="ru-RU" sz="11200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4800" dirty="0" smtClean="0"/>
              <a:t>Источник</a:t>
            </a:r>
            <a:r>
              <a:rPr lang="ru-RU" sz="4800" dirty="0"/>
              <a:t>: Агентство стратегических инициатив «Атлас новых профессий»</a:t>
            </a:r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119465"/>
            <a:ext cx="11491414" cy="644809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/>
              </a:rPr>
            </a:br>
            <a:r>
              <a:rPr lang="ru-RU" sz="3100" b="1" dirty="0" smtClean="0">
                <a:latin typeface="Calibri"/>
              </a:rPr>
              <a:t>Влияние четвертой промышленной революции </a:t>
            </a:r>
            <a:r>
              <a:rPr lang="ru-RU" sz="3100" b="1" dirty="0">
                <a:latin typeface="Calibri"/>
              </a:rPr>
              <a:t>на профессиональные навыки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937847"/>
            <a:ext cx="11769969" cy="53563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</a:t>
            </a:r>
            <a:r>
              <a:rPr lang="ru-RU" sz="1800" b="1" dirty="0" smtClean="0">
                <a:latin typeface="Times New Roman"/>
              </a:rPr>
              <a:t>Объем </a:t>
            </a:r>
            <a:r>
              <a:rPr lang="ru-RU" sz="1800" b="1" dirty="0">
                <a:latin typeface="Times New Roman"/>
              </a:rPr>
              <a:t>спроса в 2020 году </a:t>
            </a:r>
            <a:r>
              <a:rPr lang="ru-RU" sz="1800" b="1" dirty="0" smtClean="0">
                <a:latin typeface="Times New Roman"/>
              </a:rPr>
              <a:t>  %     Рост спроса  до 2040 года </a:t>
            </a:r>
            <a:r>
              <a:rPr lang="ru-RU" sz="1800" b="1" dirty="0">
                <a:solidFill>
                  <a:prstClr val="black"/>
                </a:solidFill>
                <a:latin typeface="Times New Roman"/>
              </a:rPr>
              <a:t>%</a:t>
            </a:r>
            <a:r>
              <a:rPr lang="ru-RU" sz="1800" b="1" dirty="0" smtClean="0">
                <a:latin typeface="Times New Roman"/>
              </a:rPr>
              <a:t> </a:t>
            </a:r>
            <a:endParaRPr lang="ru-RU" sz="1800" dirty="0">
              <a:solidFill>
                <a:srgbClr val="000000"/>
              </a:solidFill>
              <a:latin typeface="Calibri"/>
            </a:endParaRPr>
          </a:p>
          <a:p>
            <a:r>
              <a:rPr lang="ru-RU" b="1" dirty="0">
                <a:latin typeface="Calibri"/>
              </a:rPr>
              <a:t>Когнитивные способности </a:t>
            </a:r>
            <a:r>
              <a:rPr lang="ru-RU" b="1" dirty="0" smtClean="0">
                <a:latin typeface="Calibri"/>
              </a:rPr>
              <a:t>                     15                            52</a:t>
            </a:r>
          </a:p>
          <a:p>
            <a:r>
              <a:rPr lang="ru-RU" b="1" dirty="0" smtClean="0">
                <a:latin typeface="Calibri"/>
              </a:rPr>
              <a:t>Системные </a:t>
            </a:r>
            <a:r>
              <a:rPr lang="ru-RU" b="1" dirty="0">
                <a:latin typeface="Calibri"/>
              </a:rPr>
              <a:t>способности </a:t>
            </a:r>
            <a:r>
              <a:rPr lang="ru-RU" b="1" dirty="0" smtClean="0">
                <a:latin typeface="Calibri"/>
              </a:rPr>
              <a:t>                          17                            42</a:t>
            </a:r>
            <a:endParaRPr lang="ru-RU" dirty="0">
              <a:latin typeface="Calibri"/>
            </a:endParaRPr>
          </a:p>
          <a:p>
            <a:r>
              <a:rPr lang="ru-RU" b="1" dirty="0">
                <a:latin typeface="Calibri"/>
              </a:rPr>
              <a:t>Решение сложных проблем </a:t>
            </a:r>
            <a:r>
              <a:rPr lang="ru-RU" b="1" dirty="0" smtClean="0">
                <a:latin typeface="Calibri"/>
              </a:rPr>
              <a:t>                   36                            40</a:t>
            </a:r>
          </a:p>
          <a:p>
            <a:r>
              <a:rPr lang="ru-RU" b="1" dirty="0" smtClean="0">
                <a:latin typeface="Calibri"/>
              </a:rPr>
              <a:t>Навыки </a:t>
            </a:r>
            <a:r>
              <a:rPr lang="ru-RU" b="1" dirty="0">
                <a:latin typeface="Calibri"/>
              </a:rPr>
              <a:t>создания контента </a:t>
            </a:r>
            <a:r>
              <a:rPr lang="ru-RU" b="1" dirty="0" smtClean="0">
                <a:latin typeface="Calibri"/>
              </a:rPr>
              <a:t>                     10                            40</a:t>
            </a:r>
            <a:endParaRPr lang="ru-RU" dirty="0">
              <a:latin typeface="Calibri"/>
            </a:endParaRPr>
          </a:p>
          <a:p>
            <a:r>
              <a:rPr lang="ru-RU" b="1" dirty="0">
                <a:latin typeface="Calibri"/>
              </a:rPr>
              <a:t>Навыки обработки </a:t>
            </a:r>
            <a:r>
              <a:rPr lang="ru-RU" b="1" dirty="0" smtClean="0">
                <a:latin typeface="Calibri"/>
              </a:rPr>
              <a:t>                                     18                           39</a:t>
            </a:r>
            <a:endParaRPr lang="ru-RU" dirty="0">
              <a:latin typeface="Calibri"/>
            </a:endParaRPr>
          </a:p>
          <a:p>
            <a:r>
              <a:rPr lang="ru-RU" b="1" dirty="0">
                <a:latin typeface="Calibri"/>
              </a:rPr>
              <a:t>Навыки общения </a:t>
            </a:r>
            <a:r>
              <a:rPr lang="ru-RU" b="1" dirty="0" smtClean="0">
                <a:latin typeface="Calibri"/>
              </a:rPr>
              <a:t>                                        19                            37</a:t>
            </a:r>
            <a:endParaRPr lang="ru-RU" dirty="0">
              <a:latin typeface="Calibri"/>
            </a:endParaRPr>
          </a:p>
          <a:p>
            <a:r>
              <a:rPr lang="ru-RU" b="1" dirty="0">
                <a:latin typeface="Calibri"/>
              </a:rPr>
              <a:t>Навыки управления ресурсами </a:t>
            </a:r>
            <a:r>
              <a:rPr lang="ru-RU" b="1" dirty="0" smtClean="0">
                <a:latin typeface="Calibri"/>
              </a:rPr>
              <a:t>              13                            36</a:t>
            </a:r>
            <a:endParaRPr lang="ru-RU" dirty="0">
              <a:latin typeface="Calibri"/>
            </a:endParaRPr>
          </a:p>
          <a:p>
            <a:r>
              <a:rPr lang="ru-RU" b="1" dirty="0">
                <a:latin typeface="Calibri"/>
              </a:rPr>
              <a:t>Технические навыки </a:t>
            </a:r>
            <a:r>
              <a:rPr lang="ru-RU" b="1" dirty="0" smtClean="0">
                <a:latin typeface="Calibri"/>
              </a:rPr>
              <a:t>                                   12                           33</a:t>
            </a:r>
          </a:p>
          <a:p>
            <a:r>
              <a:rPr lang="ru-RU" b="1" dirty="0" smtClean="0">
                <a:latin typeface="Calibri"/>
              </a:rPr>
              <a:t>Физические </a:t>
            </a:r>
            <a:r>
              <a:rPr lang="ru-RU" b="1" dirty="0">
                <a:latin typeface="Calibri"/>
              </a:rPr>
              <a:t>способности </a:t>
            </a:r>
            <a:r>
              <a:rPr lang="ru-RU" b="1" dirty="0" smtClean="0">
                <a:latin typeface="Calibri"/>
              </a:rPr>
              <a:t>                            4                             31</a:t>
            </a:r>
            <a:endParaRPr lang="ru-RU" dirty="0"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www.mob-edu.ru</a:t>
            </a:r>
            <a:fld id="{2B8DBD4C-95D5-42DC-BBFD-F6227C11DFF1}" type="slidenum">
              <a:rPr lang="ru-RU" sz="1800" smtClean="0">
                <a:solidFill>
                  <a:schemeClr val="tx1"/>
                </a:solidFill>
              </a:rPr>
              <a:pPr/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Навыки и компетенции XXI 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54" y="1010859"/>
            <a:ext cx="3616569" cy="559508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ru-RU" sz="5900" b="1" dirty="0">
                <a:latin typeface="Calibri"/>
              </a:rPr>
              <a:t>Личностные качества </a:t>
            </a:r>
            <a:endParaRPr lang="ru-RU" sz="5900" dirty="0">
              <a:latin typeface="Calibri"/>
            </a:endParaRPr>
          </a:p>
          <a:p>
            <a:r>
              <a:rPr lang="ru-RU" sz="5900" dirty="0">
                <a:latin typeface="Arial"/>
              </a:rPr>
              <a:t>•</a:t>
            </a:r>
            <a:r>
              <a:rPr lang="ru-RU" sz="5900" i="1" dirty="0">
                <a:latin typeface="Calibri"/>
              </a:rPr>
              <a:t>Принятие базовых национальных ценностей </a:t>
            </a:r>
            <a:endParaRPr lang="ru-RU" sz="5900" dirty="0">
              <a:latin typeface="Calibri"/>
            </a:endParaRPr>
          </a:p>
          <a:p>
            <a:r>
              <a:rPr lang="ru-RU" sz="5900" dirty="0">
                <a:latin typeface="Arial"/>
              </a:rPr>
              <a:t>•</a:t>
            </a:r>
            <a:r>
              <a:rPr lang="ru-RU" sz="5900" i="1" dirty="0">
                <a:latin typeface="Calibri"/>
              </a:rPr>
              <a:t>Любознательность </a:t>
            </a:r>
            <a:endParaRPr lang="ru-RU" sz="5900" dirty="0">
              <a:latin typeface="Calibri"/>
            </a:endParaRPr>
          </a:p>
          <a:p>
            <a:r>
              <a:rPr lang="ru-RU" sz="5900" dirty="0">
                <a:latin typeface="Arial"/>
              </a:rPr>
              <a:t>•</a:t>
            </a:r>
            <a:r>
              <a:rPr lang="ru-RU" sz="5900" i="1" dirty="0">
                <a:latin typeface="Calibri"/>
              </a:rPr>
              <a:t>Инициативность </a:t>
            </a:r>
            <a:endParaRPr lang="ru-RU" sz="5900" dirty="0">
              <a:latin typeface="Calibri"/>
            </a:endParaRPr>
          </a:p>
          <a:p>
            <a:r>
              <a:rPr lang="ru-RU" sz="5900" dirty="0">
                <a:latin typeface="Arial"/>
              </a:rPr>
              <a:t>•</a:t>
            </a:r>
            <a:r>
              <a:rPr lang="ru-RU" sz="5900" i="1" dirty="0">
                <a:latin typeface="Calibri"/>
              </a:rPr>
              <a:t>Настойчивость </a:t>
            </a:r>
            <a:endParaRPr lang="ru-RU" sz="5900" dirty="0">
              <a:latin typeface="Calibri"/>
            </a:endParaRPr>
          </a:p>
          <a:p>
            <a:r>
              <a:rPr lang="ru-RU" sz="5900" dirty="0">
                <a:latin typeface="Arial"/>
              </a:rPr>
              <a:t>•</a:t>
            </a:r>
            <a:r>
              <a:rPr lang="ru-RU" sz="5900" i="1" dirty="0">
                <a:latin typeface="Calibri"/>
              </a:rPr>
              <a:t>Лидерские качества </a:t>
            </a:r>
            <a:endParaRPr lang="ru-RU" sz="5900" dirty="0">
              <a:latin typeface="Calibri"/>
            </a:endParaRPr>
          </a:p>
          <a:p>
            <a:r>
              <a:rPr lang="ru-RU" sz="5900" dirty="0">
                <a:latin typeface="Arial"/>
              </a:rPr>
              <a:t>•</a:t>
            </a:r>
            <a:r>
              <a:rPr lang="ru-RU" sz="5900" i="1" dirty="0">
                <a:latin typeface="Calibri"/>
              </a:rPr>
              <a:t>Социальная и культурная включенность в общественную жизнь </a:t>
            </a:r>
            <a:endParaRPr lang="ru-RU" sz="5900" dirty="0">
              <a:latin typeface="Calibri"/>
            </a:endParaRPr>
          </a:p>
          <a:p>
            <a:r>
              <a:rPr lang="ru-RU" sz="5900" dirty="0">
                <a:latin typeface="Arial"/>
              </a:rPr>
              <a:t>•</a:t>
            </a:r>
            <a:r>
              <a:rPr lang="ru-RU" sz="5900" i="1" dirty="0">
                <a:latin typeface="Calibri"/>
              </a:rPr>
              <a:t>Осознанная, ответственная деятельность </a:t>
            </a:r>
            <a:endParaRPr lang="ru-RU" sz="5900" dirty="0">
              <a:latin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4430" y="1111178"/>
            <a:ext cx="3540370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r>
              <a:rPr lang="ru-RU" sz="2800" b="1" dirty="0">
                <a:latin typeface="Calibri"/>
              </a:rPr>
              <a:t>Компетенции </a:t>
            </a:r>
            <a:endParaRPr lang="ru-RU" sz="2800" dirty="0">
              <a:latin typeface="Calibri"/>
            </a:endParaRPr>
          </a:p>
          <a:p>
            <a:r>
              <a:rPr lang="ru-RU" sz="2800" dirty="0">
                <a:latin typeface="Arial"/>
              </a:rPr>
              <a:t>•</a:t>
            </a:r>
            <a:r>
              <a:rPr lang="ru-RU" sz="2800" i="1" dirty="0">
                <a:latin typeface="Calibri"/>
              </a:rPr>
              <a:t>Критическое мышление </a:t>
            </a:r>
            <a:endParaRPr lang="ru-RU" sz="2800" dirty="0">
              <a:latin typeface="Calibri"/>
            </a:endParaRPr>
          </a:p>
          <a:p>
            <a:r>
              <a:rPr lang="ru-RU" sz="2800" dirty="0">
                <a:latin typeface="Arial"/>
              </a:rPr>
              <a:t>•</a:t>
            </a:r>
            <a:r>
              <a:rPr lang="ru-RU" sz="2800" i="1" dirty="0">
                <a:latin typeface="Calibri"/>
              </a:rPr>
              <a:t>Творческое мышление </a:t>
            </a:r>
            <a:endParaRPr lang="ru-RU" sz="2800" dirty="0">
              <a:latin typeface="Calibri"/>
            </a:endParaRPr>
          </a:p>
          <a:p>
            <a:r>
              <a:rPr lang="ru-RU" sz="2800" dirty="0">
                <a:latin typeface="Arial"/>
              </a:rPr>
              <a:t>•</a:t>
            </a:r>
            <a:r>
              <a:rPr lang="ru-RU" sz="2800" i="1" dirty="0">
                <a:latin typeface="Calibri"/>
              </a:rPr>
              <a:t>Умение общаться </a:t>
            </a:r>
            <a:endParaRPr lang="ru-RU" sz="2800" dirty="0">
              <a:latin typeface="Calibri"/>
            </a:endParaRPr>
          </a:p>
          <a:p>
            <a:r>
              <a:rPr lang="ru-RU" sz="2800" dirty="0">
                <a:latin typeface="Arial"/>
              </a:rPr>
              <a:t>•</a:t>
            </a:r>
            <a:r>
              <a:rPr lang="ru-RU" sz="2800" i="1" dirty="0">
                <a:latin typeface="Calibri"/>
              </a:rPr>
              <a:t>Умение работать в коллективе </a:t>
            </a:r>
            <a:endParaRPr lang="ru-RU" sz="2800" dirty="0">
              <a:latin typeface="Calibri"/>
            </a:endParaRPr>
          </a:p>
          <a:p>
            <a:r>
              <a:rPr lang="ru-RU" sz="2800" dirty="0">
                <a:latin typeface="Arial"/>
              </a:rPr>
              <a:t>•</a:t>
            </a:r>
            <a:r>
              <a:rPr lang="ru-RU" sz="2800" i="1" dirty="0">
                <a:latin typeface="Calibri"/>
              </a:rPr>
              <a:t>Совместная деятельность и сотрудничество </a:t>
            </a:r>
            <a:endParaRPr lang="ru-RU" sz="2800" dirty="0"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9599" y="1069190"/>
            <a:ext cx="3751385" cy="54784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r>
              <a:rPr lang="ru-RU" sz="2400" b="1" dirty="0">
                <a:latin typeface="Calibri"/>
              </a:rPr>
              <a:t>Базовые умения и навыки </a:t>
            </a:r>
            <a:endParaRPr lang="ru-RU" sz="2400" dirty="0">
              <a:latin typeface="Calibri"/>
            </a:endParaRPr>
          </a:p>
          <a:p>
            <a:r>
              <a:rPr lang="ru-RU" sz="2400" dirty="0">
                <a:latin typeface="Arial"/>
              </a:rPr>
              <a:t>•</a:t>
            </a:r>
            <a:r>
              <a:rPr lang="ru-RU" sz="2400" i="1" dirty="0">
                <a:latin typeface="Calibri"/>
              </a:rPr>
              <a:t>Навыки чтения и письма </a:t>
            </a:r>
            <a:endParaRPr lang="ru-RU" sz="2400" dirty="0">
              <a:latin typeface="Calibri"/>
            </a:endParaRPr>
          </a:p>
          <a:p>
            <a:r>
              <a:rPr lang="ru-RU" sz="2400" dirty="0">
                <a:latin typeface="Arial"/>
              </a:rPr>
              <a:t>•</a:t>
            </a:r>
            <a:r>
              <a:rPr lang="ru-RU" sz="2400" i="1" dirty="0">
                <a:latin typeface="Calibri"/>
              </a:rPr>
              <a:t>Математическая грамотность </a:t>
            </a:r>
            <a:endParaRPr lang="ru-RU" sz="2400" dirty="0">
              <a:latin typeface="Calibri"/>
            </a:endParaRPr>
          </a:p>
          <a:p>
            <a:r>
              <a:rPr lang="ru-RU" sz="2400" dirty="0">
                <a:latin typeface="Arial"/>
              </a:rPr>
              <a:t>•</a:t>
            </a:r>
            <a:r>
              <a:rPr lang="ru-RU" sz="2400" i="1" dirty="0">
                <a:latin typeface="Calibri"/>
              </a:rPr>
              <a:t>Гуманитарные знания </a:t>
            </a:r>
            <a:endParaRPr lang="ru-RU" sz="2400" dirty="0">
              <a:latin typeface="Calibri"/>
            </a:endParaRPr>
          </a:p>
          <a:p>
            <a:r>
              <a:rPr lang="ru-RU" sz="2400" dirty="0">
                <a:latin typeface="Arial"/>
              </a:rPr>
              <a:t>• </a:t>
            </a:r>
            <a:r>
              <a:rPr lang="ru-RU" sz="2400" i="1" dirty="0">
                <a:latin typeface="Calibri"/>
              </a:rPr>
              <a:t>Естественнонаучные знания </a:t>
            </a:r>
            <a:endParaRPr lang="ru-RU" sz="2400" dirty="0">
              <a:latin typeface="Calibri"/>
            </a:endParaRPr>
          </a:p>
          <a:p>
            <a:r>
              <a:rPr lang="ru-RU" sz="2400" dirty="0">
                <a:latin typeface="Arial"/>
              </a:rPr>
              <a:t>•</a:t>
            </a:r>
            <a:r>
              <a:rPr lang="ru-RU" sz="2400" i="1" dirty="0">
                <a:latin typeface="Calibri"/>
              </a:rPr>
              <a:t>Финансовая и предпринимательская грамотность </a:t>
            </a:r>
            <a:endParaRPr lang="ru-RU" sz="2400" dirty="0">
              <a:latin typeface="Calibri"/>
            </a:endParaRPr>
          </a:p>
          <a:p>
            <a:r>
              <a:rPr lang="ru-RU" sz="2400" dirty="0">
                <a:latin typeface="Arial"/>
              </a:rPr>
              <a:t>•</a:t>
            </a:r>
            <a:r>
              <a:rPr lang="ru-RU" sz="2400" i="1" dirty="0">
                <a:latin typeface="Calibri"/>
              </a:rPr>
              <a:t>ИКТ-грамотность </a:t>
            </a:r>
            <a:endParaRPr lang="ru-RU" sz="2400" dirty="0">
              <a:latin typeface="Calibri"/>
            </a:endParaRPr>
          </a:p>
          <a:p>
            <a:r>
              <a:rPr lang="ru-RU" sz="2400" dirty="0">
                <a:latin typeface="Arial"/>
              </a:rPr>
              <a:t>•</a:t>
            </a:r>
            <a:r>
              <a:rPr lang="ru-RU" sz="2400" i="1" dirty="0">
                <a:latin typeface="Calibri"/>
              </a:rPr>
              <a:t>Общекультурная и гражданская грамотность </a:t>
            </a:r>
            <a:endParaRPr lang="ru-RU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5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70" y="0"/>
            <a:ext cx="10515600" cy="666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alibri"/>
              </a:rPr>
            </a:br>
            <a:r>
              <a:rPr lang="ru-RU" sz="3600" b="1" dirty="0">
                <a:latin typeface="Calibri"/>
              </a:rPr>
              <a:t>Образование 1.0-4.0 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125585"/>
              </p:ext>
            </p:extLst>
          </p:nvPr>
        </p:nvGraphicFramePr>
        <p:xfrm>
          <a:off x="445478" y="731520"/>
          <a:ext cx="11535507" cy="503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276"/>
                <a:gridCol w="4141709"/>
                <a:gridCol w="5119522"/>
              </a:tblGrid>
              <a:tr h="50653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Передача знаний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9624">
                <a:tc>
                  <a:txBody>
                    <a:bodyPr/>
                    <a:lstStyle/>
                    <a:p>
                      <a:pPr algn="l"/>
                      <a:endParaRPr lang="ru-RU" sz="20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 1.0 </a:t>
                      </a:r>
                      <a:endParaRPr lang="ru-RU" sz="24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Продиктовано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 учителя к учащемуся</a:t>
                      </a:r>
                      <a:endParaRPr lang="ru-RU" sz="2000" dirty="0"/>
                    </a:p>
                  </a:txBody>
                  <a:tcPr/>
                </a:tc>
              </a:tr>
              <a:tr h="957560">
                <a:tc>
                  <a:txBody>
                    <a:bodyPr/>
                    <a:lstStyle/>
                    <a:p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Образование 2.0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Социально сконструировано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 учителя к учащемуся и между учащимися</a:t>
                      </a:r>
                      <a:endParaRPr lang="ru-RU" sz="2000" dirty="0"/>
                    </a:p>
                  </a:txBody>
                  <a:tcPr/>
                </a:tc>
              </a:tr>
              <a:tr h="957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Образование 3.0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Социально сконструировано и обновляется в зависимости от контекста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Знание конструируют с учащимися в процессе личностно-значимой деятельности</a:t>
                      </a:r>
                      <a:endParaRPr lang="ru-RU" sz="2000" dirty="0"/>
                    </a:p>
                  </a:txBody>
                  <a:tcPr/>
                </a:tc>
              </a:tr>
              <a:tr h="91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Образование 4.0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Создается в результате практико- индивидуальной или групповой деятельности, т.е. через инновационную деятельность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Усиливается позитивной рефлексией инновационной деятельности. Модель 24/7 и 1:1 повсеместная, в учебе, жизни, работе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70" y="0"/>
            <a:ext cx="10515600" cy="666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alibri"/>
              </a:rPr>
            </a:br>
            <a:r>
              <a:rPr lang="ru-RU" sz="3600" b="1" dirty="0">
                <a:latin typeface="Calibri"/>
              </a:rPr>
              <a:t>Образование 1.0-4.0 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66572"/>
              </p:ext>
            </p:extLst>
          </p:nvPr>
        </p:nvGraphicFramePr>
        <p:xfrm>
          <a:off x="445478" y="731520"/>
          <a:ext cx="11535507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264"/>
                <a:gridCol w="3955721"/>
                <a:gridCol w="5119522"/>
              </a:tblGrid>
              <a:tr h="50653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Родители рассматривают школу как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Бизнес рассматривает выпускников как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9624">
                <a:tc>
                  <a:txBody>
                    <a:bodyPr/>
                    <a:lstStyle/>
                    <a:p>
                      <a:pPr algn="l"/>
                      <a:endParaRPr lang="ru-RU" sz="20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 1.0 </a:t>
                      </a:r>
                      <a:endParaRPr lang="ru-RU" sz="24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"Камеру хранения" для подготовки детей к вузу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Работников конвейерного производства, от которых не ждут креативности</a:t>
                      </a:r>
                      <a:endParaRPr lang="ru-RU" dirty="0"/>
                    </a:p>
                  </a:txBody>
                  <a:tcPr/>
                </a:tc>
              </a:tr>
              <a:tr h="957560">
                <a:tc>
                  <a:txBody>
                    <a:bodyPr/>
                    <a:lstStyle/>
                    <a:p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Образование 2.0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	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"Камеру хранения" для подготовки детей к вузу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Работников, слабо подготовленных для </a:t>
                      </a:r>
                      <a:r>
                        <a:rPr lang="ru-RU" dirty="0" err="1" smtClean="0"/>
                        <a:t>знаниевой</a:t>
                      </a:r>
                      <a:r>
                        <a:rPr lang="ru-RU" dirty="0" smtClean="0"/>
                        <a:t> экономики</a:t>
                      </a:r>
                      <a:endParaRPr lang="ru-RU" dirty="0"/>
                    </a:p>
                  </a:txBody>
                  <a:tcPr/>
                </a:tc>
              </a:tr>
              <a:tr h="957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Образование 3.0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Образовательное пространство, обеспечивающее возможность для детей научиться учиться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Работников, производящих знания, готовых к сотрудничеству и предпринимательству, инновационной деятельности, конструированию знания</a:t>
                      </a:r>
                      <a:endParaRPr lang="ru-RU" dirty="0"/>
                    </a:p>
                  </a:txBody>
                  <a:tcPr/>
                </a:tc>
              </a:tr>
              <a:tr h="91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Образование 4.0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Один из центров инновационной деятельности учащихся, учителей, семей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Работников, производящих инновации, обеспечивающие конструирование нового знания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365126"/>
            <a:ext cx="11072446" cy="71339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Новое </a:t>
            </a:r>
            <a:r>
              <a:rPr lang="ru-RU" dirty="0" smtClean="0"/>
              <a:t>знание   конструируется </a:t>
            </a:r>
            <a:r>
              <a:rPr lang="ru-RU" dirty="0"/>
              <a:t>в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1238336"/>
            <a:ext cx="10515600" cy="2536495"/>
          </a:xfrm>
        </p:spPr>
        <p:txBody>
          <a:bodyPr/>
          <a:lstStyle/>
          <a:p>
            <a:r>
              <a:rPr lang="ru-RU" dirty="0"/>
              <a:t>Приобретение нового знания через совместную деятельность (форумы, социальные сети и пр.) дает лучшие результаты в </a:t>
            </a:r>
            <a:r>
              <a:rPr lang="ru-RU" dirty="0" smtClean="0"/>
              <a:t>учении</a:t>
            </a:r>
          </a:p>
          <a:p>
            <a:r>
              <a:rPr lang="ru-RU" dirty="0"/>
              <a:t>Процесс создания нового знания «документирован» – можно посмотреть на каком этапе допущена ошибка или упущена важная мысль, которую можно </a:t>
            </a:r>
            <a:r>
              <a:rPr lang="ru-RU" dirty="0" smtClean="0"/>
              <a:t>развить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3329355"/>
            <a:ext cx="8510954" cy="3141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107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b="1" dirty="0"/>
              <a:t>Сотрудничество в учении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4" y="1684948"/>
            <a:ext cx="394539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69" y="1672216"/>
            <a:ext cx="3118339" cy="453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32" y="1672216"/>
            <a:ext cx="3336314" cy="453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Учащиеся - созидатели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9" y="1695901"/>
            <a:ext cx="4623813" cy="2781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97" y="1837592"/>
            <a:ext cx="4363549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94" y="4467225"/>
            <a:ext cx="5172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288" y="333376"/>
            <a:ext cx="8748712" cy="525621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i="1" dirty="0"/>
              <a:t>Мы уже оказались в ситуации, когда не деньги, не природные ресурсы, не территория, а именно люди с развитым мышлением и качественными навыками становятся самой высокой ценностью новой экономики, источником нашего богатства и процветания, его главным ограничением или возможностью. Если мы не начнем менять наши модели образования прямо сейчас, о значимой роли нашей страны в мире 21 века можно будет забыть. Наша судьба зависит от нас самих. Окна возможностей пока открыты – важно реализовать предложенный нам шанс. 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ru-RU" sz="2800" i="1" dirty="0"/>
              <a:t>Павел Лукша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2134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alibri"/>
              </a:rPr>
            </a:br>
            <a:r>
              <a:rPr lang="ru-RU" sz="3600" b="1" dirty="0">
                <a:latin typeface="Calibri"/>
              </a:rPr>
              <a:t>Школа </a:t>
            </a:r>
            <a:r>
              <a:rPr lang="en-US" sz="3600" b="1" dirty="0">
                <a:latin typeface="Calibri"/>
              </a:rPr>
              <a:t>XX</a:t>
            </a:r>
            <a:r>
              <a:rPr lang="ru-RU" sz="3600" b="1" dirty="0">
                <a:latin typeface="Calibri"/>
              </a:rPr>
              <a:t>в. </a:t>
            </a:r>
            <a:r>
              <a:rPr lang="ru-RU" dirty="0">
                <a:latin typeface="Calibri"/>
              </a:rPr>
              <a:t/>
            </a:r>
            <a:br>
              <a:rPr lang="ru-RU" dirty="0"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061" y="864333"/>
            <a:ext cx="11492646" cy="17616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Несколько </a:t>
            </a:r>
            <a:r>
              <a:rPr lang="ru-RU" sz="3200" dirty="0"/>
              <a:t>заданных траекторий развития (гуманитарная, физико-математическая, биологическая, химическая)</a:t>
            </a:r>
          </a:p>
          <a:p>
            <a:r>
              <a:rPr lang="ru-RU" sz="3200" dirty="0" smtClean="0"/>
              <a:t>Подготовка </a:t>
            </a:r>
            <a:r>
              <a:rPr lang="ru-RU" sz="3200" dirty="0"/>
              <a:t>к карьере в одной области, часто, в одной компании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2908422"/>
            <a:ext cx="5509846" cy="35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15" y="2908422"/>
            <a:ext cx="5148792" cy="35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97367"/>
            <a:ext cx="11536133" cy="339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Привлечение казахстанских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ученых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24436"/>
              </p:ext>
            </p:extLst>
          </p:nvPr>
        </p:nvGraphicFramePr>
        <p:xfrm>
          <a:off x="-2" y="459521"/>
          <a:ext cx="12037326" cy="639847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10041"/>
                <a:gridCol w="3537132"/>
                <a:gridCol w="2013647"/>
                <a:gridCol w="2014442"/>
                <a:gridCol w="1787856"/>
                <a:gridCol w="1774208"/>
              </a:tblGrid>
              <a:tr h="4829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rowSpan="2">
                  <a:txBody>
                    <a:bodyPr/>
                    <a:lstStyle/>
                    <a:p>
                      <a:pPr marL="0" lvl="4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Интеллектуальная школа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2015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effectLst/>
                          <a:sym typeface="Arial"/>
                          <a:rtl val="0"/>
                        </a:rPr>
                        <a:t>2016 год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</a:t>
                      </a:r>
                      <a:r>
                        <a:rPr lang="ru-RU" sz="1600" dirty="0" smtClean="0">
                          <a:effectLst/>
                        </a:rPr>
                        <a:t>ученых 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Кол-во уч-ся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ученых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effectLst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600" u="none" strike="noStrike" cap="none" dirty="0" smtClean="0">
                          <a:effectLst/>
                          <a:sym typeface="Arial"/>
                          <a:rtl val="0"/>
                        </a:rPr>
                        <a:t>уч-ся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ИТОГО:</a:t>
                      </a:r>
                      <a:endParaRPr lang="ru-RU" sz="12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29</a:t>
                      </a:r>
                      <a:endParaRPr lang="ru-RU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245</a:t>
                      </a:r>
                      <a:endParaRPr lang="ru-RU" sz="1600" b="1" i="0" u="none" strike="noStrike" kern="1200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107</a:t>
                      </a:r>
                      <a:endParaRPr lang="ru-RU" sz="1600" b="1" i="0" u="none" strike="noStrike" kern="1200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699</a:t>
                      </a:r>
                      <a:endParaRPr lang="ru-RU" sz="1600" b="1" i="0" u="none" strike="noStrike" kern="1200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ХБН г. Актау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kern="1200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en-US" sz="1600" b="1" i="0" u="none" strike="noStrike" kern="1200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en-US" sz="1600" b="1" i="0" u="none" strike="noStrike" kern="1200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ФМН г. Актобе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33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33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Алматы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10 </a:t>
                      </a:r>
                      <a:endParaRPr lang="ru-RU" sz="16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198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Алматы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Атырау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14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Астана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10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Караганда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4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50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Кокшетау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1</a:t>
                      </a: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13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71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</a:t>
                      </a:r>
                      <a:r>
                        <a:rPr lang="ru-RU" sz="1600" b="1" u="none" strike="noStrike" cap="none" dirty="0" err="1">
                          <a:effectLst/>
                          <a:sym typeface="Arial"/>
                          <a:rtl val="0"/>
                        </a:rPr>
                        <a:t>Костанай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Кызылорда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20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effectLst/>
                          <a:sym typeface="Arial"/>
                          <a:rtl val="0"/>
                        </a:rPr>
                        <a:t>4</a:t>
                      </a:r>
                      <a:endParaRPr lang="ru-RU" sz="1600" b="1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20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Павлодар 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16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</a:t>
                      </a: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г.</a:t>
                      </a:r>
                      <a:r>
                        <a:rPr lang="ru-RU" sz="16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 </a:t>
                      </a: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Петропавловск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-</a:t>
                      </a: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 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-</a:t>
                      </a: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 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10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Семей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Тараз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 </a:t>
                      </a: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10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Талдыкорган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Усть-Каменогорск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101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17.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Уральск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18.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Шымкент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baseline="0" dirty="0" smtClean="0">
                          <a:effectLst/>
                          <a:sym typeface="Arial"/>
                          <a:rtl val="0"/>
                        </a:rPr>
                        <a:t>19.</a:t>
                      </a:r>
                      <a:endParaRPr lang="ru-RU" sz="16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Шымкент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97368"/>
            <a:ext cx="9979781" cy="380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Привлечение казахстанских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ученых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8053"/>
              </p:ext>
            </p:extLst>
          </p:nvPr>
        </p:nvGraphicFramePr>
        <p:xfrm>
          <a:off x="150125" y="517203"/>
          <a:ext cx="8720921" cy="63463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47009"/>
                <a:gridCol w="2866262"/>
                <a:gridCol w="1361609"/>
                <a:gridCol w="1140543"/>
                <a:gridCol w="1302749"/>
                <a:gridCol w="1302749"/>
              </a:tblGrid>
              <a:tr h="4829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rowSpan="2">
                  <a:txBody>
                    <a:bodyPr/>
                    <a:lstStyle/>
                    <a:p>
                      <a:pPr marL="0" lvl="4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Интеллектуальная школа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2017 год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2018 год</a:t>
                      </a: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644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ученых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effectLst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b="1" u="none" strike="noStrike" cap="none" dirty="0" smtClean="0">
                          <a:effectLst/>
                          <a:sym typeface="Arial"/>
                          <a:rtl val="0"/>
                        </a:rPr>
                        <a:t>уч-ся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ученых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effectLst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b="1" u="none" strike="noStrike" cap="none" dirty="0" smtClean="0">
                          <a:effectLst/>
                          <a:sym typeface="Arial"/>
                          <a:rtl val="0"/>
                        </a:rPr>
                        <a:t>уч-ся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ИТОГО:</a:t>
                      </a:r>
                      <a:endParaRPr lang="ru-RU" sz="12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90</a:t>
                      </a:r>
                      <a:endParaRPr lang="ru-RU" sz="16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640</a:t>
                      </a:r>
                      <a:endParaRPr lang="ru-RU" sz="16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99</a:t>
                      </a:r>
                      <a:endParaRPr lang="ru-RU" sz="16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1127</a:t>
                      </a:r>
                      <a:endParaRPr lang="ru-RU" sz="16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ХБН г. Актау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24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ФМН г. Актобе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Алматы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121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226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Алматы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21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Атырау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4 </a:t>
                      </a:r>
                      <a:endParaRPr lang="ru-RU" sz="16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Астана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Караганда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Кокшетау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</a:t>
                      </a:r>
                      <a:r>
                        <a:rPr lang="ru-RU" sz="1600" b="1" u="none" strike="noStrike" cap="none" dirty="0" err="1">
                          <a:effectLst/>
                          <a:sym typeface="Arial"/>
                          <a:rtl val="0"/>
                        </a:rPr>
                        <a:t>Костанай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Кызылорда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Павлодар 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</a:t>
                      </a: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г.</a:t>
                      </a:r>
                      <a:r>
                        <a:rPr lang="ru-RU" sz="16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 </a:t>
                      </a:r>
                      <a:r>
                        <a:rPr lang="ru-RU" sz="1600" b="1" u="none" strike="noStrike" cap="none" dirty="0" smtClean="0">
                          <a:effectLst/>
                          <a:sym typeface="Arial"/>
                          <a:rtl val="0"/>
                        </a:rPr>
                        <a:t>Петропавловск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5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Семей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Тараз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Талдыкорган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90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49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Усть-Каменогорск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82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87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Уральск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14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ХБН г. Шымкент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6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48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cap="none" baseline="0" dirty="0" smtClean="0">
                          <a:effectLst/>
                          <a:sym typeface="Arial"/>
                          <a:rtl val="0"/>
                        </a:rPr>
                        <a:t>19.</a:t>
                      </a:r>
                      <a:endParaRPr lang="ru-RU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effectLst/>
                          <a:sym typeface="Arial"/>
                          <a:rtl val="0"/>
                        </a:rPr>
                        <a:t>ФМН г. Шымкент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3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</a:t>
                      </a:r>
                      <a:endParaRPr lang="ru-RU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9249724" y="3690375"/>
            <a:ext cx="2601532" cy="28977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ИТОГО</a:t>
            </a:r>
          </a:p>
          <a:p>
            <a:pPr algn="ctr"/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201</a:t>
            </a:r>
            <a:r>
              <a:rPr lang="en-US" sz="2000" b="1" dirty="0" smtClean="0">
                <a:solidFill>
                  <a:prstClr val="white"/>
                </a:solidFill>
              </a:rPr>
              <a:t>7</a:t>
            </a:r>
            <a:r>
              <a:rPr lang="kk-KZ" sz="2000" b="1" dirty="0" smtClean="0">
                <a:solidFill>
                  <a:prstClr val="white"/>
                </a:solidFill>
              </a:rPr>
              <a:t> г.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90  </a:t>
            </a:r>
            <a:r>
              <a:rPr lang="ru-RU" sz="2000" b="1" dirty="0">
                <a:solidFill>
                  <a:prstClr val="white"/>
                </a:solidFill>
              </a:rPr>
              <a:t>ученых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640 </a:t>
            </a:r>
            <a:r>
              <a:rPr lang="ru-RU" sz="2000" b="1" dirty="0">
                <a:solidFill>
                  <a:prstClr val="white"/>
                </a:solidFill>
              </a:rPr>
              <a:t>учащихся</a:t>
            </a:r>
          </a:p>
          <a:p>
            <a:pPr algn="ctr"/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2018 г.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99 </a:t>
            </a:r>
            <a:r>
              <a:rPr lang="ru-RU" sz="2000" b="1" dirty="0">
                <a:solidFill>
                  <a:prstClr val="white"/>
                </a:solidFill>
              </a:rPr>
              <a:t>ученых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1127 </a:t>
            </a:r>
            <a:r>
              <a:rPr lang="ru-RU" sz="2000" b="1" dirty="0">
                <a:solidFill>
                  <a:prstClr val="white"/>
                </a:solidFill>
              </a:rPr>
              <a:t>учащихся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326997" y="954663"/>
            <a:ext cx="2524259" cy="2191242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Количество </a:t>
            </a:r>
            <a:r>
              <a:rPr lang="ru-RU" sz="2400" b="1" dirty="0" smtClean="0"/>
              <a:t>ученых</a:t>
            </a:r>
            <a:r>
              <a:rPr lang="ru-RU" sz="2400" b="1" dirty="0"/>
              <a:t>, привлекаемых для работы с учащимися </a:t>
            </a:r>
          </a:p>
          <a:p>
            <a:pPr marL="0" indent="0" algn="ctr">
              <a:buNone/>
            </a:pPr>
            <a:r>
              <a:rPr lang="ru-RU" sz="2400" dirty="0"/>
              <a:t>(в разрезе школ)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82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97368"/>
            <a:ext cx="11536133" cy="5304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Привлечение иностранных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ученых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96903"/>
              </p:ext>
            </p:extLst>
          </p:nvPr>
        </p:nvGraphicFramePr>
        <p:xfrm>
          <a:off x="122830" y="642880"/>
          <a:ext cx="11969086" cy="616735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04882"/>
                <a:gridCol w="3472015"/>
                <a:gridCol w="1477992"/>
                <a:gridCol w="1460311"/>
                <a:gridCol w="1692322"/>
                <a:gridCol w="2961564"/>
              </a:tblGrid>
              <a:tr h="3534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rowSpan="2">
                  <a:txBody>
                    <a:bodyPr/>
                    <a:lstStyle/>
                    <a:p>
                      <a:pPr marL="0" lvl="4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Интеллектуальная школа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2015 год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2016 год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ученых 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Кол-во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 уч-ся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ученых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effectLst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b="1" u="none" strike="noStrike" cap="none" dirty="0" smtClean="0">
                          <a:effectLst/>
                          <a:sym typeface="Arial"/>
                          <a:rtl val="0"/>
                        </a:rPr>
                        <a:t>уч-ся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ИТОГО:</a:t>
                      </a:r>
                      <a:endParaRPr lang="ru-RU" sz="12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9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38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ХБН г. Актау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ФМН г. Актобе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Алматы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Алматы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Атырау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Астана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Караганда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Кокшетау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</a:t>
                      </a:r>
                      <a:r>
                        <a:rPr lang="ru-RU" sz="1400" b="1" u="none" strike="noStrike" cap="none" dirty="0" err="1">
                          <a:effectLst/>
                          <a:sym typeface="Arial"/>
                          <a:rtl val="0"/>
                        </a:rPr>
                        <a:t>Костанай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Кызылорда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Павлодар 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</a:t>
                      </a: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г.</a:t>
                      </a:r>
                      <a:r>
                        <a:rPr lang="ru-RU" sz="14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 </a:t>
                      </a: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Петропавловск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13.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Семей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14.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Тараз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Талдыкорган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20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16.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Усть-Каменогорск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Уральск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18.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Шымкент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19.</a:t>
                      </a:r>
                      <a:endParaRPr lang="ru-RU" sz="12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Шымкент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97367"/>
            <a:ext cx="11536133" cy="475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Привлечение иностранных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ученых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62234"/>
              </p:ext>
            </p:extLst>
          </p:nvPr>
        </p:nvGraphicFramePr>
        <p:xfrm>
          <a:off x="163774" y="591340"/>
          <a:ext cx="9157648" cy="634653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84417"/>
                <a:gridCol w="3009798"/>
                <a:gridCol w="1429795"/>
                <a:gridCol w="1197660"/>
                <a:gridCol w="1367989"/>
                <a:gridCol w="1367989"/>
              </a:tblGrid>
              <a:tr h="3776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rowSpan="2">
                  <a:txBody>
                    <a:bodyPr/>
                    <a:lstStyle/>
                    <a:p>
                      <a:pPr marL="0" lvl="4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Интеллектуальная школа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2017 год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2018 год</a:t>
                      </a: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463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ученых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effectLst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b="1" u="none" strike="noStrike" cap="none" dirty="0" smtClean="0">
                          <a:effectLst/>
                          <a:sym typeface="Arial"/>
                          <a:rtl val="0"/>
                        </a:rPr>
                        <a:t>уч-ся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ученых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effectLst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b="1" u="none" strike="noStrike" cap="none" dirty="0" smtClean="0">
                          <a:effectLst/>
                          <a:sym typeface="Arial"/>
                          <a:rtl val="0"/>
                        </a:rPr>
                        <a:t>уч-ся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57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ИТОГО:</a:t>
                      </a:r>
                      <a:endParaRPr lang="ru-RU" sz="12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ХБН г. Актау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ФМН г. Актобе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56647" marR="56647" marT="0" marB="0" anchor="ctr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Алматы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Алматы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Атырау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Астана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Караганда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Кокшетау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</a:t>
                      </a:r>
                      <a:r>
                        <a:rPr lang="ru-RU" sz="1400" b="1" u="none" strike="noStrike" cap="none" dirty="0" err="1">
                          <a:effectLst/>
                          <a:sym typeface="Arial"/>
                          <a:rtl val="0"/>
                        </a:rPr>
                        <a:t>Костанай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Кызылорда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Павлодар 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8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8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</a:t>
                      </a: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г.</a:t>
                      </a:r>
                      <a:r>
                        <a:rPr lang="ru-RU" sz="14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 </a:t>
                      </a: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Петропавловск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13.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Семей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14.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Тараз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Талдыкорган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20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16.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Усть-Каменогорск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Уральск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18.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Шымкент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  <a:tr h="240485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19.</a:t>
                      </a:r>
                      <a:endParaRPr lang="ru-RU" sz="12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Шымкент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endParaRPr lang="en-US" sz="18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452131" y="1050198"/>
            <a:ext cx="2524259" cy="2191242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Количество </a:t>
            </a:r>
            <a:r>
              <a:rPr lang="ru-RU" sz="2400" b="1" dirty="0" smtClean="0"/>
              <a:t>ученых</a:t>
            </a:r>
            <a:r>
              <a:rPr lang="ru-RU" sz="2400" b="1" dirty="0"/>
              <a:t>, привлекаемых для работы с учащимися </a:t>
            </a:r>
          </a:p>
          <a:p>
            <a:pPr marL="0" indent="0" algn="ctr">
              <a:buNone/>
            </a:pPr>
            <a:r>
              <a:rPr lang="ru-RU" sz="2400" dirty="0"/>
              <a:t>(в разрезе школ)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90468" y="3641166"/>
            <a:ext cx="2324028" cy="28977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ИТОГО</a:t>
            </a:r>
          </a:p>
          <a:p>
            <a:pPr algn="ctr"/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2017 г</a:t>
            </a:r>
            <a:r>
              <a:rPr lang="ru-RU" sz="2000" b="1" dirty="0">
                <a:solidFill>
                  <a:prstClr val="white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12 ученых 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46 учащихся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/>
            <a:endParaRPr lang="ru-RU" sz="2000" b="1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2018 г</a:t>
            </a:r>
            <a:r>
              <a:rPr lang="ru-RU" sz="2000" b="1" dirty="0">
                <a:solidFill>
                  <a:prstClr val="white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12 </a:t>
            </a:r>
            <a:r>
              <a:rPr lang="ru-RU" sz="2000" b="1" dirty="0">
                <a:solidFill>
                  <a:prstClr val="white"/>
                </a:solidFill>
              </a:rPr>
              <a:t>ученых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37 учащихся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75994"/>
              </p:ext>
            </p:extLst>
          </p:nvPr>
        </p:nvGraphicFramePr>
        <p:xfrm>
          <a:off x="617010" y="944381"/>
          <a:ext cx="11033485" cy="54119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8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274">
                  <a:extLst>
                    <a:ext uri="{9D8B030D-6E8A-4147-A177-3AD203B41FA5}">
                      <a16:colId xmlns="" xmlns:a16="http://schemas.microsoft.com/office/drawing/2014/main" val="1137139612"/>
                    </a:ext>
                  </a:extLst>
                </a:gridCol>
                <a:gridCol w="1576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6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6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62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76212"/>
              </a:tblGrid>
              <a:tr h="5225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КНП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                                                                           2017</a:t>
                      </a: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600" b="1" dirty="0" smtClean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призеров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8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effectLst/>
                          <a:latin typeface="Arial Narrow" panose="020B0606020202030204" pitchFamily="34" charset="0"/>
                        </a:rPr>
                        <a:t> участников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effectLst/>
                          <a:latin typeface="Arial Narrow" panose="020B0606020202030204" pitchFamily="34" charset="0"/>
                        </a:rPr>
                        <a:t> призеров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золото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серебро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бронза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96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Научные</a:t>
                      </a:r>
                      <a:r>
                        <a:rPr lang="ru-RU" sz="1600" b="1" baseline="0" dirty="0" smtClean="0">
                          <a:effectLst/>
                          <a:latin typeface="Arial Narrow" panose="020B0606020202030204" pitchFamily="34" charset="0"/>
                        </a:rPr>
                        <a:t> соревнования</a:t>
                      </a: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РК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231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112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46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178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5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Международные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83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66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256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Конкурсы инновационных идей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РК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1480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808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117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365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326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941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65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 Narrow" panose="020B0606020202030204" pitchFamily="34" charset="0"/>
                        </a:rPr>
                        <a:t>Международные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332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133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28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66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5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2126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1119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482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466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1119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544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Количество призеров республиканских и  международных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конкурсов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научных проектов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3045" y="524680"/>
            <a:ext cx="1076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Количество призеров республиканских и 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международных конкурсов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научных проектов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50525"/>
              </p:ext>
            </p:extLst>
          </p:nvPr>
        </p:nvGraphicFramePr>
        <p:xfrm>
          <a:off x="386215" y="1364105"/>
          <a:ext cx="10967585" cy="47866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7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707">
                  <a:extLst>
                    <a:ext uri="{9D8B030D-6E8A-4147-A177-3AD203B41FA5}">
                      <a16:colId xmlns="" xmlns:a16="http://schemas.microsoft.com/office/drawing/2014/main" val="1137139612"/>
                    </a:ext>
                  </a:extLst>
                </a:gridCol>
                <a:gridCol w="1566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6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6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6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66798"/>
              </a:tblGrid>
              <a:tr h="4542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6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КНП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                                                                   2018</a:t>
                      </a: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600" b="1" dirty="0" smtClean="0"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призеров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effectLst/>
                          <a:latin typeface="Arial Narrow" panose="020B0606020202030204" pitchFamily="34" charset="0"/>
                        </a:rPr>
                        <a:t> участников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effectLst/>
                          <a:latin typeface="Arial Narrow" panose="020B0606020202030204" pitchFamily="34" charset="0"/>
                        </a:rPr>
                        <a:t> призеров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золото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серебро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бронза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82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Научные</a:t>
                      </a:r>
                      <a:r>
                        <a:rPr lang="ru-RU" sz="1600" b="1" baseline="0" dirty="0" smtClean="0">
                          <a:effectLst/>
                          <a:latin typeface="Arial Narrow" panose="020B0606020202030204" pitchFamily="34" charset="0"/>
                        </a:rPr>
                        <a:t> соревнования</a:t>
                      </a: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РК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43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Международные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43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436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Конкурсы инновационных идей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РК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70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44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49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 Narrow" panose="020B0606020202030204" pitchFamily="34" charset="0"/>
                        </a:rPr>
                        <a:t>Международные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22733" marR="2273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733" marR="227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 marL="22733" marR="2273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CCEC-6210-4E3A-9CB2-0611D2820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96" y="-161940"/>
            <a:ext cx="11536133" cy="69090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Достижения учащихся школы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63663"/>
              </p:ext>
            </p:extLst>
          </p:nvPr>
        </p:nvGraphicFramePr>
        <p:xfrm>
          <a:off x="283335" y="354502"/>
          <a:ext cx="11644809" cy="606046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34255"/>
                <a:gridCol w="2817323"/>
                <a:gridCol w="1487468"/>
                <a:gridCol w="1585320"/>
                <a:gridCol w="1338359"/>
                <a:gridCol w="1121070"/>
                <a:gridCol w="1280507"/>
                <a:gridCol w="1280507"/>
              </a:tblGrid>
              <a:tr h="4829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№ п/п</a:t>
                      </a:r>
                    </a:p>
                  </a:txBody>
                  <a:tcPr marL="56647" marR="56647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Интеллектуальная школа</a:t>
                      </a: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effectLst/>
                          <a:sym typeface="Arial"/>
                          <a:rtl val="0"/>
                        </a:rPr>
                        <a:t>2016 год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2017год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2018год</a:t>
                      </a: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644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Призеры РКНП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Призеры МКНП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Призеры РКНП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Призеры МКНП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Призеры РКНП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Призеры МКНП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ИТОГО: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267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17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921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191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ХБН г. Актау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Актобе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Алматы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120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г. Алматы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15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г. Атырау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45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7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Астана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7.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г. Караганда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Кокшетау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</a:t>
                      </a:r>
                      <a:r>
                        <a:rPr lang="ru-RU" sz="1400" b="1" i="0" u="none" strike="noStrike" kern="1200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Костанай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68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10.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г. Кызылорда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7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11.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г. Павлодар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12.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</a:t>
                      </a: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г. Петропавловск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7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13.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Семей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15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35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14.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Тараз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15.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Талдыкорган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18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16.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г. Усть-Каменогорск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17.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Уральск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7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9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18.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ХБН г. Шымкент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19.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ФМН г. Шымкент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10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6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20.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Астана МБ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-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32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3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96" y="-161940"/>
            <a:ext cx="11536133" cy="6909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Патенты и авторские свидетельства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27536"/>
              </p:ext>
            </p:extLst>
          </p:nvPr>
        </p:nvGraphicFramePr>
        <p:xfrm>
          <a:off x="344496" y="545911"/>
          <a:ext cx="11194432" cy="590114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81043"/>
                <a:gridCol w="2229451"/>
                <a:gridCol w="809431"/>
                <a:gridCol w="1241946"/>
                <a:gridCol w="955343"/>
                <a:gridCol w="1132764"/>
                <a:gridCol w="941696"/>
                <a:gridCol w="1262672"/>
                <a:gridCol w="757197"/>
                <a:gridCol w="1282889"/>
              </a:tblGrid>
              <a:tr h="5186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 п/п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rowSpan="2">
                  <a:txBody>
                    <a:bodyPr/>
                    <a:lstStyle/>
                    <a:p>
                      <a:pPr marL="0" lvl="4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Интеллектуальная школа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2015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2016 год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2017 год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2018 год</a:t>
                      </a: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644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Патент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Авторское</a:t>
                      </a:r>
                      <a:r>
                        <a:rPr lang="ru-RU" sz="1400" b="1" baseline="0" dirty="0" smtClean="0">
                          <a:effectLst/>
                        </a:rPr>
                        <a:t> свидетельство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Патент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Авторское</a:t>
                      </a:r>
                      <a:r>
                        <a:rPr lang="ru-RU" sz="1400" b="1" baseline="0" dirty="0" smtClean="0">
                          <a:effectLst/>
                        </a:rPr>
                        <a:t> свидетельство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Патент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Авторское</a:t>
                      </a:r>
                      <a:r>
                        <a:rPr lang="ru-RU" sz="1400" b="1" baseline="0" dirty="0" smtClean="0">
                          <a:effectLst/>
                        </a:rPr>
                        <a:t> свидетельство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Патент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Авторское</a:t>
                      </a:r>
                      <a:r>
                        <a:rPr lang="ru-RU" sz="1400" b="1" baseline="0" dirty="0" smtClean="0">
                          <a:effectLst/>
                        </a:rPr>
                        <a:t> свидетельство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ИТОГО:</a:t>
                      </a:r>
                      <a:endParaRPr lang="ru-RU" sz="14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ХБН г. Актау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ФМН г. Актобе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47" marR="56647" marT="0" marB="0" anchor="ctr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Алматы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Алматы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Атырау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Астана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Караганда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Кокшетау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</a:t>
                      </a:r>
                      <a:r>
                        <a:rPr lang="ru-RU" sz="1400" b="1" u="none" strike="noStrike" cap="none" dirty="0" err="1">
                          <a:effectLst/>
                          <a:sym typeface="Arial"/>
                          <a:rtl val="0"/>
                        </a:rPr>
                        <a:t>Костанай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Кызылорда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11.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Павлодар 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12.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</a:t>
                      </a: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г.</a:t>
                      </a:r>
                      <a:r>
                        <a:rPr lang="ru-RU" sz="14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 </a:t>
                      </a:r>
                      <a:r>
                        <a:rPr lang="ru-RU" sz="1400" b="1" u="none" strike="noStrike" cap="none" dirty="0" smtClean="0">
                          <a:effectLst/>
                          <a:sym typeface="Arial"/>
                          <a:rtl val="0"/>
                        </a:rPr>
                        <a:t>Петропавловск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13.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Семей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14.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Тараз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15.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Талдыкорган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16.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Усть-Каменогорск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17.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Уральск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18.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ХБН г. Шымкент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4884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19.</a:t>
                      </a:r>
                      <a:endParaRPr lang="ru-RU" sz="14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effectLst/>
                          <a:sym typeface="Arial"/>
                          <a:rtl val="0"/>
                        </a:rPr>
                        <a:t>ФМН г. Шымкент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5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96" y="-1"/>
            <a:ext cx="11536133" cy="354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Гранты денежные на реализацию проекта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39454"/>
              </p:ext>
            </p:extLst>
          </p:nvPr>
        </p:nvGraphicFramePr>
        <p:xfrm>
          <a:off x="0" y="365437"/>
          <a:ext cx="12091916" cy="637602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02646"/>
                <a:gridCol w="2312342"/>
                <a:gridCol w="1363488"/>
                <a:gridCol w="1170850"/>
                <a:gridCol w="1220852"/>
                <a:gridCol w="1301166"/>
                <a:gridCol w="1098470"/>
                <a:gridCol w="920128"/>
                <a:gridCol w="1050987"/>
                <a:gridCol w="1050987"/>
              </a:tblGrid>
              <a:tr h="3305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rowSpan="2">
                  <a:txBody>
                    <a:bodyPr/>
                    <a:lstStyle/>
                    <a:p>
                      <a:pPr marL="0" lvl="4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Интеллектуальная школа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2015.год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smtClean="0">
                          <a:effectLst/>
                          <a:sym typeface="Arial"/>
                          <a:rtl val="0"/>
                        </a:rPr>
                        <a:t>2016 год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2017год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2018год</a:t>
                      </a:r>
                    </a:p>
                  </a:txBody>
                  <a:tcPr marL="56647" marR="5664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558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rtl val="0"/>
                        </a:rPr>
                        <a:t>Размер гранта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Кол-во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 уч-ся</a:t>
                      </a: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rtl val="0"/>
                        </a:rPr>
                        <a:t>Размер гранта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уч-ся</a:t>
                      </a: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rtl val="0"/>
                        </a:rPr>
                        <a:t>Размер гранта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уч-ся</a:t>
                      </a: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Размер гранта</a:t>
                      </a: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Кол-во </a:t>
                      </a:r>
                      <a:r>
                        <a:rPr lang="ru-RU" sz="120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уч-ся</a:t>
                      </a:r>
                      <a:endParaRPr lang="ru-RU" sz="120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677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u="none" strike="noStrike" cap="none" baseline="0" dirty="0" smtClean="0">
                          <a:effectLst/>
                          <a:sym typeface="Arial"/>
                          <a:rtl val="0"/>
                        </a:rPr>
                        <a:t>ИТОГО:</a:t>
                      </a:r>
                      <a:endParaRPr lang="ru-RU" sz="105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870 </a:t>
                      </a:r>
                      <a:r>
                        <a:rPr lang="ru-RU" sz="1200" b="1" u="none" strike="noStrike" kern="1200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350 тыс.</a:t>
                      </a:r>
                      <a:r>
                        <a:rPr lang="ru-RU" sz="1200" b="1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 тенге </a:t>
                      </a: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+100 евро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 млн 35тыс.тенге+ 41,5 </a:t>
                      </a:r>
                      <a:r>
                        <a:rPr lang="ru-RU" sz="1200" b="1" u="none" strike="noStrike" kern="1200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тыс</a:t>
                      </a: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 долларов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20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2млн 230тыс.тенге +5тыс.долларов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8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ХБН г. Актау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460тыс.тенге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4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33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lvl="4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cap="none" dirty="0" smtClean="0">
                          <a:effectLst/>
                          <a:sym typeface="Arial"/>
                          <a:rtl val="0"/>
                        </a:rPr>
                        <a:t>ФМН г. Актобе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5000 долларов 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56647" marR="56647" marT="0" marB="0" anchor="ctr"/>
                </a:tc>
              </a:tr>
              <a:tr h="508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Алматы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1.5</a:t>
                      </a:r>
                      <a:r>
                        <a:rPr lang="ru-RU" sz="1200" b="1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 млн  тенге + 41,5 </a:t>
                      </a:r>
                      <a:r>
                        <a:rPr lang="ru-RU" sz="1200" b="1" u="none" strike="noStrike" kern="1200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тыс</a:t>
                      </a:r>
                      <a:r>
                        <a:rPr lang="ru-RU" sz="1200" b="1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 долларов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7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г. Алматы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1400000 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г. Атырау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700 </a:t>
                      </a:r>
                      <a:r>
                        <a:rPr lang="ru-RU" sz="1200" b="1" u="none" strike="noStrike" kern="1200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Астана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180тыс.тенге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33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г. Караганда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500 тыс. 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Кокшетау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200тыс.тенге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</a:t>
                      </a:r>
                      <a:r>
                        <a:rPr lang="ru-RU" sz="1200" u="none" strike="noStrike" cap="none" dirty="0" err="1">
                          <a:effectLst/>
                          <a:sym typeface="Arial"/>
                          <a:rtl val="0"/>
                        </a:rPr>
                        <a:t>Костанай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г. Кызылорда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г. Павлодар 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lvl="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</a:t>
                      </a:r>
                      <a:r>
                        <a:rPr lang="ru-RU" sz="1200" u="none" strike="noStrike" cap="none" dirty="0" smtClean="0">
                          <a:effectLst/>
                          <a:sym typeface="Arial"/>
                          <a:rtl val="0"/>
                        </a:rPr>
                        <a:t>г.</a:t>
                      </a:r>
                      <a:r>
                        <a:rPr lang="ru-RU" sz="1200" u="none" strike="noStrike" cap="none" baseline="0" dirty="0" smtClean="0">
                          <a:effectLst/>
                          <a:sym typeface="Arial"/>
                          <a:rtl val="0"/>
                        </a:rPr>
                        <a:t> </a:t>
                      </a:r>
                      <a:r>
                        <a:rPr lang="ru-RU" sz="1200" u="none" strike="noStrike" cap="none" dirty="0" smtClean="0">
                          <a:effectLst/>
                          <a:sym typeface="Arial"/>
                          <a:rtl val="0"/>
                        </a:rPr>
                        <a:t>Петропавловск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250 тыс. 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Семей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200тыс.тенге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Тараз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Талдыкорган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г. Усть-Каменогорск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190тыс.тенге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Уральск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203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18.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ХБН г. Шымкент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200 тыс. 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100 евро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</a:tr>
              <a:tr h="338684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cap="none" baseline="0" dirty="0" smtClean="0">
                          <a:effectLst/>
                          <a:sym typeface="Arial"/>
                          <a:rtl val="0"/>
                        </a:rPr>
                        <a:t>19.</a:t>
                      </a:r>
                      <a:endParaRPr lang="ru-RU" sz="12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  <a:sym typeface="Arial"/>
                        <a:rtl val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  <a:rtl val="0"/>
                        </a:rPr>
                        <a:t>ФМН г. Шымкент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50тыс.тенге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585 </a:t>
                      </a:r>
                      <a:r>
                        <a:rPr lang="ru-RU" sz="1200" b="1" u="none" strike="noStrike" kern="1200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тыс.тенге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3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1 </a:t>
                      </a:r>
                      <a:r>
                        <a:rPr lang="ru-RU" sz="1200" b="1" u="none" strike="noStrike" kern="1200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млн.тенге</a:t>
                      </a: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rtl val="0"/>
                        </a:rPr>
                        <a:t>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1</a:t>
                      </a:r>
                      <a:endParaRPr lang="ru-RU" sz="1200" b="1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97367"/>
            <a:ext cx="11536133" cy="104961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Достижения учащихся, работающих с учеными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-11565" y="904787"/>
            <a:ext cx="12192000" cy="58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971" y="1162751"/>
            <a:ext cx="1146219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Учащиеся показывают положительные результаты работы с учеными, которые можно проследить в </a:t>
            </a:r>
            <a:r>
              <a:rPr lang="ru-RU" sz="2400" dirty="0" smtClean="0">
                <a:solidFill>
                  <a:prstClr val="black"/>
                </a:solidFill>
              </a:rPr>
              <a:t>направлениях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81977" y="2575773"/>
            <a:ext cx="2228045" cy="28075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Достижения </a:t>
            </a:r>
            <a:r>
              <a:rPr lang="ru-RU" sz="2000" dirty="0">
                <a:solidFill>
                  <a:prstClr val="black"/>
                </a:solidFill>
              </a:rPr>
              <a:t>в предметных олимпиадах, фестивалях научных идей, конкурсах научных проектов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66715" y="2588653"/>
            <a:ext cx="2163651" cy="2794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Работа учащихся над научной статьей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33397" y="2588653"/>
            <a:ext cx="2150772" cy="2781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Разрабатывают проекты с дальнейшим получением авторского права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65291"/>
              </p:ext>
            </p:extLst>
          </p:nvPr>
        </p:nvGraphicFramePr>
        <p:xfrm>
          <a:off x="321972" y="2238233"/>
          <a:ext cx="4262906" cy="42635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36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1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2017-2018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Победители </a:t>
                      </a:r>
                      <a:r>
                        <a:rPr lang="ru-RU" sz="14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4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еждународных конкурсов</a:t>
                      </a:r>
                      <a:r>
                        <a:rPr lang="ru-RU" sz="14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научных проектов</a:t>
                      </a:r>
                      <a:r>
                        <a:rPr lang="ru-RU" sz="14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4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соревнований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Победители Республиканских конкурсов научных проектов и соревнований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Победители Международных олимпиад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Победители Республиканских олимпиад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8/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Патенты / авторские права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Гранты на финансирование проектов  в размере 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230 035 млн.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тенге  и 46 500 долларов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Участники </a:t>
                      </a:r>
                      <a:r>
                        <a:rPr lang="ru-R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научно-практических конференций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Публикации в научных изданиях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H="1">
            <a:off x="5870620" y="2240924"/>
            <a:ext cx="450760" cy="3348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448540" y="2240925"/>
            <a:ext cx="0" cy="3348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097036" y="2240924"/>
            <a:ext cx="566670" cy="3348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5383368" y="5615187"/>
            <a:ext cx="5937161" cy="6439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Поступления в ВУЗы, согласно профилю работы с ученым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alibri"/>
              </a:rPr>
            </a:br>
            <a:r>
              <a:rPr lang="ru-RU" b="1" dirty="0">
                <a:latin typeface="Calibri"/>
              </a:rPr>
              <a:t>Школа </a:t>
            </a:r>
            <a:r>
              <a:rPr lang="en-US" b="1" dirty="0">
                <a:latin typeface="Calibri"/>
              </a:rPr>
              <a:t>XXI</a:t>
            </a:r>
            <a:r>
              <a:rPr lang="ru-RU" b="1" dirty="0">
                <a:latin typeface="Calibri"/>
              </a:rPr>
              <a:t>в. </a:t>
            </a:r>
            <a:r>
              <a:rPr lang="ru-RU" dirty="0">
                <a:latin typeface="Calibri"/>
              </a:rPr>
              <a:t/>
            </a:r>
            <a:br>
              <a:rPr lang="ru-RU" dirty="0">
                <a:latin typeface="Calibri"/>
              </a:rPr>
            </a:br>
            <a:r>
              <a:rPr lang="ru-RU" sz="1600" dirty="0">
                <a:latin typeface="Arial"/>
              </a:rPr>
              <a:t/>
            </a:r>
            <a:br>
              <a:rPr lang="ru-RU" sz="1600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4738"/>
            <a:ext cx="7784123" cy="56505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dirty="0"/>
              <a:t>•Удаленное взаимодействие</a:t>
            </a:r>
          </a:p>
          <a:p>
            <a:r>
              <a:rPr lang="ru-RU" b="1" dirty="0"/>
              <a:t>•Результат образования - уровень владения ключевыми навыками и компетенциями через применение в реальных ситуациях</a:t>
            </a:r>
          </a:p>
          <a:p>
            <a:r>
              <a:rPr lang="ru-RU" b="1" dirty="0"/>
              <a:t>•Гибкость и адаптивность образовательных программ</a:t>
            </a:r>
          </a:p>
          <a:p>
            <a:r>
              <a:rPr lang="ru-RU" b="1" dirty="0"/>
              <a:t>•Широкое использование современных технологий</a:t>
            </a:r>
          </a:p>
          <a:p>
            <a:r>
              <a:rPr lang="ru-RU" b="1" dirty="0"/>
              <a:t>•Ориентированность на развитие личности обучающегося</a:t>
            </a:r>
          </a:p>
          <a:p>
            <a:r>
              <a:rPr lang="ru-RU" b="1" dirty="0"/>
              <a:t>•Ранняя профориентация</a:t>
            </a:r>
          </a:p>
          <a:p>
            <a:r>
              <a:rPr lang="ru-RU" b="1" dirty="0"/>
              <a:t>•Совместная деятельность и сотрудничество</a:t>
            </a:r>
          </a:p>
          <a:p>
            <a:r>
              <a:rPr lang="ru-RU" b="1" dirty="0"/>
              <a:t>•Основана на проектной, исследовательской, </a:t>
            </a:r>
            <a:r>
              <a:rPr lang="ru-RU" b="1" dirty="0" err="1"/>
              <a:t>практикоориентированной</a:t>
            </a:r>
            <a:r>
              <a:rPr lang="ru-RU" b="1" dirty="0"/>
              <a:t>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984738"/>
            <a:ext cx="4041165" cy="553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32" y="-131812"/>
            <a:ext cx="11536133" cy="104961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Достижения учащихся, работающих с учеными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643285"/>
            <a:ext cx="12192000" cy="58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153811" y="1436905"/>
            <a:ext cx="6602069" cy="568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930134"/>
            <a:ext cx="1408591" cy="1848494"/>
            <a:chOff x="0" y="112960"/>
            <a:chExt cx="1285616" cy="209088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112960"/>
              <a:ext cx="1285616" cy="2090880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62759" y="175719"/>
              <a:ext cx="1160098" cy="1965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err="1" smtClean="0">
                  <a:solidFill>
                    <a:prstClr val="white"/>
                  </a:solidFill>
                </a:rPr>
                <a:t>Кажымурат</a:t>
              </a:r>
              <a:r>
                <a:rPr lang="ru-RU" sz="1400" b="1" dirty="0" smtClean="0">
                  <a:solidFill>
                    <a:prstClr val="white"/>
                  </a:solidFill>
                </a:rPr>
                <a:t> </a:t>
              </a:r>
              <a:r>
                <a:rPr lang="ru-RU" sz="1400" b="1" dirty="0" err="1" smtClean="0">
                  <a:solidFill>
                    <a:prstClr val="white"/>
                  </a:solidFill>
                </a:rPr>
                <a:t>Акназар</a:t>
              </a:r>
              <a:endParaRPr lang="ru-RU" sz="1400" b="1" dirty="0" smtClean="0">
                <a:solidFill>
                  <a:prstClr val="white"/>
                </a:solidFill>
              </a:endParaRP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white"/>
                  </a:solidFill>
                </a:rPr>
                <a:t>ФМН г. Алматы</a:t>
              </a:r>
              <a:endParaRPr lang="ru-RU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91343" y="899000"/>
            <a:ext cx="3110610" cy="2073272"/>
            <a:chOff x="1151871" y="163417"/>
            <a:chExt cx="3333446" cy="235731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5869" y="163417"/>
              <a:ext cx="3131888" cy="2357313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151871" y="384035"/>
              <a:ext cx="3333446" cy="1744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Ученые: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Миронов А. Е., 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октор ф-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м.н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.,  член-корр. РАН, Лаборатории 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динамических систем, Институт математики им. С.Л. Соболева СО 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РАН, НГУ, Лаборатории 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геометрических методов математической физики им. Н.Н. Боголюбова, 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МГУ, 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РФ</a:t>
              </a:r>
              <a:endParaRPr lang="ru-RU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>
                <a:spcBef>
                  <a:spcPct val="0"/>
                </a:spcBef>
              </a:pPr>
              <a:r>
                <a:rPr lang="ru-RU" sz="11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Имамбеков</a:t>
              </a: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О. И., 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к. ф- м. н., доцент, 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КазНУ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им. Аль-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Фараби</a:t>
              </a:r>
              <a:endParaRPr lang="ru-RU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>
                <a:spcBef>
                  <a:spcPct val="0"/>
                </a:spcBef>
              </a:pP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Тема научно-исследовательской работы: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«Нижние оценки функционала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энергии для семейства гамильтоновых минимальных </a:t>
              </a:r>
              <a:r>
                <a:rPr lang="ru-RU" sz="11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лагранжевых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торов в CP^2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»</a:t>
              </a:r>
              <a:endParaRPr lang="ru-RU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03332" y="764887"/>
            <a:ext cx="2803839" cy="1790837"/>
            <a:chOff x="4365262" y="37489"/>
            <a:chExt cx="3275707" cy="20633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365262" y="141658"/>
              <a:ext cx="3275707" cy="1959140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425445" y="37489"/>
              <a:ext cx="3084433" cy="2062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Участие в конференциях, 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семинарах, на курсах: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 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Международная Выставка 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науки и техники </a:t>
              </a:r>
              <a:r>
                <a:rPr lang="ru-RU" sz="11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Intel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ISEF, 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г.Питтсбург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США, май 2018 г.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2.Массачусетский технологический университет, Центр передового опыта в области образования, 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г.Кембридж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штат Массачусетс, США, август 2018г. 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767277" y="1001973"/>
            <a:ext cx="4151830" cy="1603076"/>
            <a:chOff x="7838974" y="77275"/>
            <a:chExt cx="2730837" cy="208792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838974" y="77275"/>
              <a:ext cx="2730837" cy="2087925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7865361" y="101646"/>
              <a:ext cx="2653488" cy="188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Достижения: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1. Золотая медаль, ХІ</a:t>
              </a:r>
              <a:r>
                <a:rPr lang="en-US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V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Международная </a:t>
              </a:r>
              <a:r>
                <a:rPr lang="ru-RU" sz="12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Жаутыковская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олимпиада школьников по математике, физике и информатике , Алматы, январь 2018г.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2. 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Золотая 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медаль, Международный 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конкурс научных проектов «S.-T. </a:t>
              </a:r>
              <a:r>
                <a:rPr lang="ru-RU" sz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Yau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High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School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Science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Awards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», 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Университет </a:t>
              </a:r>
              <a:r>
                <a:rPr lang="ru-RU" sz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Цинхуа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г. Пекин, Китай, 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декабрь 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2017 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</a:t>
              </a:r>
              <a:endPara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3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 Золотая медаль на  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9-ой Азиатской олимпиаде по физике (</a:t>
              </a:r>
              <a:r>
                <a:rPr lang="en-US" sz="12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APhO</a:t>
              </a: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), Вьетнам, май 2018 г.</a:t>
              </a:r>
              <a:endPara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1236355" y="3487724"/>
            <a:ext cx="4254620" cy="570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-14477" y="2746702"/>
            <a:ext cx="1516426" cy="1689756"/>
            <a:chOff x="-19985" y="3038592"/>
            <a:chExt cx="2093455" cy="2303765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28882" y="3038592"/>
              <a:ext cx="1944588" cy="2303765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-19985" y="4616790"/>
              <a:ext cx="2062392" cy="706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b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 smtClean="0">
                <a:solidFill>
                  <a:schemeClr val="bg1"/>
                </a:solidFill>
              </a:endParaRP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chemeClr val="bg1"/>
                </a:solidFill>
              </a:endParaRP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bg1"/>
                  </a:solidFill>
                </a:rPr>
                <a:t>Моргунов Антон 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 smtClean="0">
                  <a:solidFill>
                    <a:schemeClr val="bg1"/>
                  </a:solidFill>
                </a:rPr>
                <a:t>ФМН </a:t>
              </a:r>
              <a:r>
                <a:rPr lang="ru-RU" sz="1050" dirty="0" err="1" smtClean="0">
                  <a:solidFill>
                    <a:prstClr val="white"/>
                  </a:solidFill>
                </a:rPr>
                <a:t>г.Талдыкорган</a:t>
              </a:r>
              <a:r>
                <a:rPr lang="ru-RU" sz="1050" dirty="0" smtClean="0">
                  <a:solidFill>
                    <a:prstClr val="white"/>
                  </a:solidFill>
                </a:rPr>
                <a:t> </a:t>
              </a:r>
              <a:endParaRPr lang="ru-RU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588701" y="3125700"/>
            <a:ext cx="3104111" cy="1288337"/>
            <a:chOff x="1404422" y="154546"/>
            <a:chExt cx="2775694" cy="193338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404422" y="154546"/>
              <a:ext cx="2775694" cy="1933383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1498802" y="248926"/>
              <a:ext cx="2586934" cy="1744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/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Ученый:</a:t>
              </a:r>
            </a:p>
            <a:p>
              <a:pPr algn="ctr"/>
              <a:r>
                <a:rPr lang="ru-RU" sz="1200" b="1" dirty="0" err="1">
                  <a:solidFill>
                    <a:prstClr val="black"/>
                  </a:solidFill>
                </a:rPr>
                <a:t>Бекишев</a:t>
              </a:r>
              <a:r>
                <a:rPr lang="ru-RU" sz="1200" b="1" dirty="0">
                  <a:solidFill>
                    <a:prstClr val="black"/>
                  </a:solidFill>
                </a:rPr>
                <a:t> К.Б., к.</a:t>
              </a:r>
              <a:r>
                <a:rPr lang="ru-RU" sz="1200" dirty="0">
                  <a:solidFill>
                    <a:prstClr val="black"/>
                  </a:solidFill>
                </a:rPr>
                <a:t>х.н., доктор педагогических наук , </a:t>
              </a:r>
              <a:r>
                <a:rPr lang="ru-RU" sz="1200" dirty="0" err="1">
                  <a:solidFill>
                    <a:prstClr val="black"/>
                  </a:solidFill>
                </a:rPr>
                <a:t>КазНУ</a:t>
              </a:r>
              <a:r>
                <a:rPr lang="ru-RU" sz="1200" dirty="0">
                  <a:solidFill>
                    <a:prstClr val="black"/>
                  </a:solidFill>
                </a:rPr>
                <a:t> им. Аль-</a:t>
              </a:r>
              <a:r>
                <a:rPr lang="ru-RU" sz="1200" dirty="0" err="1">
                  <a:solidFill>
                    <a:prstClr val="black"/>
                  </a:solidFill>
                </a:rPr>
                <a:t>Фараби</a:t>
              </a:r>
              <a:endParaRPr lang="ru-RU" sz="1200" dirty="0">
                <a:solidFill>
                  <a:prstClr val="black"/>
                </a:solidFill>
              </a:endParaRPr>
            </a:p>
            <a:p>
              <a:pPr algn="ctr" defTabSz="533400"/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Тема научно-исследовательской работы:</a:t>
              </a:r>
            </a:p>
            <a:p>
              <a:pPr algn="ctr"/>
              <a:r>
                <a:rPr lang="ru-RU" sz="1200" dirty="0">
                  <a:solidFill>
                    <a:prstClr val="black"/>
                  </a:solidFill>
                </a:rPr>
                <a:t>«Растительные индикаторы»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13476" y="2720040"/>
            <a:ext cx="6405632" cy="1967749"/>
            <a:chOff x="7833591" y="-275086"/>
            <a:chExt cx="2730837" cy="2087925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833591" y="-275086"/>
              <a:ext cx="2730837" cy="2087925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7894250" y="-194944"/>
              <a:ext cx="2636746" cy="188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/>
              <a:r>
                <a:rPr lang="ru-RU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Достижения:</a:t>
              </a:r>
            </a:p>
            <a:p>
              <a:pPr marL="228600" indent="-228600" algn="ctr">
                <a:buFontTx/>
                <a:buAutoNum type="arabicPeriod"/>
                <a:defRPr/>
              </a:pPr>
              <a:r>
                <a:rPr lang="ru-RU" sz="1400" dirty="0" smtClean="0">
                  <a:solidFill>
                    <a:prstClr val="black"/>
                  </a:solidFill>
                </a:rPr>
                <a:t>Золотая медаль, Международная Менделеевская олимпиада </a:t>
              </a:r>
              <a:r>
                <a:rPr lang="ru-RU" sz="1400" dirty="0">
                  <a:solidFill>
                    <a:prstClr val="black"/>
                  </a:solidFill>
                </a:rPr>
                <a:t>по </a:t>
              </a:r>
              <a:r>
                <a:rPr lang="ru-RU" sz="1400" dirty="0" smtClean="0">
                  <a:solidFill>
                    <a:prstClr val="black"/>
                  </a:solidFill>
                </a:rPr>
                <a:t>химии, Астана, Казахстан</a:t>
              </a:r>
              <a:r>
                <a:rPr lang="ru-RU" sz="1400" dirty="0">
                  <a:solidFill>
                    <a:prstClr val="black"/>
                  </a:solidFill>
                </a:rPr>
                <a:t>, </a:t>
              </a:r>
              <a:r>
                <a:rPr lang="ru-RU" sz="1400" dirty="0" smtClean="0">
                  <a:solidFill>
                    <a:prstClr val="black"/>
                  </a:solidFill>
                </a:rPr>
                <a:t>2017г. </a:t>
              </a:r>
              <a:endParaRPr lang="ru-RU" sz="1400" dirty="0">
                <a:solidFill>
                  <a:prstClr val="black"/>
                </a:solidFill>
              </a:endParaRPr>
            </a:p>
            <a:p>
              <a:pPr marL="228600" indent="-228600" algn="ctr">
                <a:buFontTx/>
                <a:buAutoNum type="arabicPeriod"/>
                <a:defRPr/>
              </a:pPr>
              <a:r>
                <a:rPr lang="ru-RU" sz="1400" dirty="0">
                  <a:solidFill>
                    <a:prstClr val="black"/>
                  </a:solidFill>
                </a:rPr>
                <a:t>З</a:t>
              </a:r>
              <a:r>
                <a:rPr lang="ru-RU" sz="1400" dirty="0" smtClean="0">
                  <a:solidFill>
                    <a:prstClr val="black"/>
                  </a:solidFill>
                </a:rPr>
                <a:t>олотая медаль, Международная олимпиада </a:t>
              </a:r>
              <a:r>
                <a:rPr lang="ru-RU" sz="1400" dirty="0">
                  <a:solidFill>
                    <a:prstClr val="black"/>
                  </a:solidFill>
                </a:rPr>
                <a:t>по химии (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IChO</a:t>
              </a:r>
              <a:r>
                <a:rPr lang="ru-RU" sz="1400" dirty="0" smtClean="0">
                  <a:solidFill>
                    <a:prstClr val="black"/>
                  </a:solidFill>
                </a:rPr>
                <a:t>),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Тайланд</a:t>
              </a:r>
              <a:r>
                <a:rPr lang="ru-RU" sz="1400" dirty="0">
                  <a:solidFill>
                    <a:prstClr val="black"/>
                  </a:solidFill>
                </a:rPr>
                <a:t>, </a:t>
              </a:r>
              <a:r>
                <a:rPr lang="ru-RU" sz="1400" dirty="0" smtClean="0">
                  <a:solidFill>
                    <a:prstClr val="black"/>
                  </a:solidFill>
                </a:rPr>
                <a:t>2017г.</a:t>
              </a:r>
              <a:endParaRPr lang="ru-RU" sz="1400" dirty="0">
                <a:solidFill>
                  <a:prstClr val="black"/>
                </a:solidFill>
              </a:endParaRPr>
            </a:p>
            <a:p>
              <a:pPr marL="228600" indent="-228600" algn="ctr">
                <a:buFontTx/>
                <a:buAutoNum type="arabicPeriod"/>
                <a:defRPr/>
              </a:pPr>
              <a:r>
                <a:rPr lang="ru-RU" sz="1400" dirty="0">
                  <a:solidFill>
                    <a:prstClr val="black"/>
                  </a:solidFill>
                </a:rPr>
                <a:t>О</a:t>
              </a:r>
              <a:r>
                <a:rPr lang="ru-RU" sz="1400" dirty="0" smtClean="0">
                  <a:solidFill>
                    <a:prstClr val="black"/>
                  </a:solidFill>
                </a:rPr>
                <a:t>бразовательный </a:t>
              </a:r>
              <a:r>
                <a:rPr lang="ru-RU" sz="1400" dirty="0">
                  <a:solidFill>
                    <a:prstClr val="black"/>
                  </a:solidFill>
                </a:rPr>
                <a:t>грант в МГУ им. М.В. </a:t>
              </a:r>
              <a:r>
                <a:rPr lang="ru-RU" sz="1400" dirty="0" smtClean="0">
                  <a:solidFill>
                    <a:prstClr val="black"/>
                  </a:solidFill>
                </a:rPr>
                <a:t>Ломоносова</a:t>
              </a:r>
            </a:p>
            <a:p>
              <a:pPr marL="228600" indent="-228600" algn="ctr">
                <a:buFontTx/>
                <a:buAutoNum type="arabicPeriod"/>
                <a:defRPr/>
              </a:pPr>
              <a:r>
                <a:rPr lang="ru-RU" sz="1400" dirty="0">
                  <a:solidFill>
                    <a:prstClr val="black"/>
                  </a:solidFill>
                </a:rPr>
                <a:t>О</a:t>
              </a:r>
              <a:r>
                <a:rPr lang="ru-RU" sz="1400" dirty="0" smtClean="0">
                  <a:solidFill>
                    <a:prstClr val="black"/>
                  </a:solidFill>
                </a:rPr>
                <a:t>бразовательный грант в Массачусетский </a:t>
              </a:r>
              <a:r>
                <a:rPr lang="ru-RU" sz="1400" dirty="0">
                  <a:solidFill>
                    <a:prstClr val="black"/>
                  </a:solidFill>
                </a:rPr>
                <a:t>технологический </a:t>
              </a:r>
              <a:r>
                <a:rPr lang="ru-RU" sz="1400" dirty="0" smtClean="0">
                  <a:solidFill>
                    <a:prstClr val="black"/>
                  </a:solidFill>
                </a:rPr>
                <a:t>университет, штат Массачусетс, США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9" name="Скругленный прямоугольник 4"/>
          <p:cNvSpPr/>
          <p:nvPr/>
        </p:nvSpPr>
        <p:spPr>
          <a:xfrm>
            <a:off x="298832" y="4748582"/>
            <a:ext cx="1059419" cy="15976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b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 smtClean="0">
                <a:solidFill>
                  <a:prstClr val="white"/>
                </a:solidFill>
              </a:rPr>
              <a:t>Талапов</a:t>
            </a:r>
            <a:r>
              <a:rPr lang="ru-RU" sz="1400" b="1" dirty="0" smtClean="0">
                <a:solidFill>
                  <a:prstClr val="white"/>
                </a:solidFill>
              </a:rPr>
              <a:t> А.,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ФМН г. Уральск 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1465684" y="5139622"/>
            <a:ext cx="7002948" cy="710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755451" y="4704728"/>
            <a:ext cx="2590143" cy="1770525"/>
            <a:chOff x="1404422" y="154546"/>
            <a:chExt cx="2775694" cy="1933383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404422" y="154546"/>
              <a:ext cx="2775694" cy="1933383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1498802" y="248926"/>
              <a:ext cx="2586934" cy="1744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Ученый:</a:t>
              </a:r>
            </a:p>
            <a:p>
              <a:pPr algn="ctr">
                <a:lnSpc>
                  <a:spcPct val="115000"/>
                </a:lnSpc>
              </a:pPr>
              <a:r>
                <a:rPr lang="ru-RU" sz="1200" b="1" dirty="0" smtClean="0">
                  <a:solidFill>
                    <a:prstClr val="black"/>
                  </a:solidFill>
                </a:rPr>
                <a:t>Харитонов </a:t>
              </a:r>
              <a:r>
                <a:rPr lang="ru-RU" sz="1200" b="1" dirty="0">
                  <a:solidFill>
                    <a:prstClr val="black"/>
                  </a:solidFill>
                </a:rPr>
                <a:t>П.Т., </a:t>
              </a:r>
              <a:r>
                <a:rPr lang="ru-RU" sz="1200" dirty="0">
                  <a:solidFill>
                    <a:prstClr val="black"/>
                  </a:solidFill>
                </a:rPr>
                <a:t>к.т.н., Пензенский государственный университет</a:t>
              </a:r>
              <a:endParaRPr lang="ru-RU" sz="1200" b="1" dirty="0">
                <a:solidFill>
                  <a:prstClr val="black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Тема научно-исследовательской работы:</a:t>
              </a:r>
            </a:p>
            <a:p>
              <a:pPr algn="ctr">
                <a:lnSpc>
                  <a:spcPct val="115000"/>
                </a:lnSpc>
              </a:pPr>
              <a:r>
                <a:rPr lang="ru-RU" sz="1200" dirty="0" smtClean="0">
                  <a:solidFill>
                    <a:prstClr val="black"/>
                  </a:solidFill>
                </a:rPr>
                <a:t>«Система </a:t>
              </a:r>
              <a:r>
                <a:rPr lang="ru-RU" sz="1200" dirty="0">
                  <a:solidFill>
                    <a:prstClr val="black"/>
                  </a:solidFill>
                </a:rPr>
                <a:t>бесперебойного электропитания у остановок автотранспорта»»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4967158" y="4731185"/>
            <a:ext cx="2803839" cy="1770525"/>
            <a:chOff x="4365262" y="141658"/>
            <a:chExt cx="3275707" cy="1959140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365262" y="141658"/>
              <a:ext cx="3275707" cy="1959140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4460899" y="237295"/>
              <a:ext cx="3084433" cy="1767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Участие в конференциях, семинарах, на курсах: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ru-RU" sz="1200" dirty="0" smtClean="0">
                  <a:solidFill>
                    <a:prstClr val="black"/>
                  </a:solidFill>
                </a:rPr>
                <a:t>1.Интенсивные </a:t>
              </a:r>
              <a:r>
                <a:rPr lang="ru-RU" sz="1200" dirty="0">
                  <a:solidFill>
                    <a:prstClr val="black"/>
                  </a:solidFill>
                </a:rPr>
                <a:t>курсы </a:t>
              </a:r>
              <a:r>
                <a:rPr lang="ru-RU" sz="1200" b="1" dirty="0">
                  <a:solidFill>
                    <a:prstClr val="black"/>
                  </a:solidFill>
                </a:rPr>
                <a:t>Колумбийского университета</a:t>
              </a:r>
              <a:r>
                <a:rPr lang="ru-RU" sz="1200" dirty="0">
                  <a:solidFill>
                    <a:prstClr val="black"/>
                  </a:solidFill>
                </a:rPr>
                <a:t>, в городе Нью-Йорк, штат Нью-Йорк, </a:t>
              </a:r>
              <a:r>
                <a:rPr lang="ru-RU" sz="1200" dirty="0" smtClean="0">
                  <a:solidFill>
                    <a:prstClr val="black"/>
                  </a:solidFill>
                </a:rPr>
                <a:t>США, 2017г.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ru-RU" sz="1200" dirty="0">
                  <a:solidFill>
                    <a:prstClr val="black"/>
                  </a:solidFill>
                </a:rPr>
                <a:t>2. Публикация статьи в сборнике «Новая наука: техника и технологий» ISSN </a:t>
              </a:r>
              <a:r>
                <a:rPr lang="ru-RU" sz="1200" dirty="0" smtClean="0">
                  <a:solidFill>
                    <a:prstClr val="black"/>
                  </a:solidFill>
                </a:rPr>
                <a:t>2541-8092 мед </a:t>
              </a:r>
              <a:r>
                <a:rPr lang="ru-RU" sz="1200" dirty="0">
                  <a:solidFill>
                    <a:prstClr val="black"/>
                  </a:solidFill>
                </a:rPr>
                <a:t>-2018» 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г.Москва</a:t>
              </a:r>
              <a:r>
                <a:rPr lang="ru-RU" sz="1200" dirty="0" smtClean="0">
                  <a:solidFill>
                    <a:prstClr val="black"/>
                  </a:solidFill>
                </a:rPr>
                <a:t>, Россия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8527161" y="4791392"/>
            <a:ext cx="3502120" cy="1770525"/>
            <a:chOff x="7545342" y="77274"/>
            <a:chExt cx="2730837" cy="2087925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7545342" y="77274"/>
              <a:ext cx="2730837" cy="2087925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7606046" y="179199"/>
              <a:ext cx="2526989" cy="188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Достижения:</a:t>
              </a:r>
            </a:p>
            <a:p>
              <a:pPr algn="ctr">
                <a:lnSpc>
                  <a:spcPct val="1150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Диплом 2 степени, Медаль и </a:t>
              </a:r>
              <a:r>
                <a:rPr lang="ru-RU" sz="1400" dirty="0">
                  <a:solidFill>
                    <a:prstClr val="black"/>
                  </a:solidFill>
                </a:rPr>
                <a:t>звание Лауреата </a:t>
              </a:r>
              <a:r>
                <a:rPr lang="ru-RU" sz="1400" dirty="0" smtClean="0">
                  <a:solidFill>
                    <a:prstClr val="black"/>
                  </a:solidFill>
                </a:rPr>
                <a:t>Международного </a:t>
              </a:r>
              <a:r>
                <a:rPr lang="ru-RU" sz="1400" dirty="0">
                  <a:solidFill>
                    <a:prstClr val="black"/>
                  </a:solidFill>
                </a:rPr>
                <a:t>салона изобретений и инноваций «Архимед-2018</a:t>
              </a:r>
              <a:r>
                <a:rPr lang="ru-RU" sz="1400" dirty="0" smtClean="0">
                  <a:solidFill>
                    <a:prstClr val="black"/>
                  </a:solidFill>
                </a:rPr>
                <a:t>», Москва, Россия, апрель 2018 г.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1" name="Рисунок 40" descr="C:\Users\Admin\Downloads\20180315_0828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r="15247" b="40524"/>
          <a:stretch/>
        </p:blipFill>
        <p:spPr bwMode="auto">
          <a:xfrm>
            <a:off x="139329" y="4618453"/>
            <a:ext cx="1378424" cy="1914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7670" y="5758930"/>
            <a:ext cx="139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Талапов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Азиз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ФМН </a:t>
            </a:r>
            <a:r>
              <a:rPr lang="ru-RU" sz="1600" dirty="0" err="1" smtClean="0">
                <a:solidFill>
                  <a:schemeClr val="bg1"/>
                </a:solidFill>
              </a:rPr>
              <a:t>г.Уральск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97367"/>
            <a:ext cx="11536133" cy="104961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Достижения учащихся, работающих с учеными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43729" y="836208"/>
            <a:ext cx="12192000" cy="58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337385" y="1786256"/>
            <a:ext cx="3671529" cy="649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029820" y="939404"/>
            <a:ext cx="7078587" cy="2011136"/>
            <a:chOff x="7982354" y="88928"/>
            <a:chExt cx="2730837" cy="208792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982354" y="88928"/>
              <a:ext cx="2730837" cy="2087925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8024645" y="292776"/>
              <a:ext cx="2628913" cy="188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Достижения:</a:t>
              </a:r>
            </a:p>
            <a:p>
              <a:pPr lvl="0" algn="ctr" defTabSz="533400"/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 Инвестиция в страну в размере 20 000 $  Российско-Американского фонда GVA </a:t>
              </a:r>
            </a:p>
            <a:p>
              <a:pPr lvl="0" algn="ctr" defTabSz="533400"/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Международная программа акселерации и ICO,  </a:t>
              </a:r>
            </a:p>
            <a:p>
              <a:pPr lvl="0" algn="ctr" defTabSz="533400"/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финалист соревнования 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icoStartUp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Kazahkstan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2017г.</a:t>
              </a:r>
            </a:p>
            <a:p>
              <a:pPr lvl="0" algn="ctr" defTabSz="533400"/>
              <a:endPara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lvl="0" algn="ctr" defTabSz="533400"/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 Денежный грант 500 000 тенге НДП "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НұрОтан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"</a:t>
              </a:r>
            </a:p>
            <a:p>
              <a:pPr lvl="0" algn="ctr" defTabSz="533400"/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Республиканский молодежный конкурс инновационных проектов  «NURINTECH-2017», 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номинация      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«Социально значимые инновации», мобильное приложение «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Zharys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» (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Zharysqa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qatys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!), 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г.Астана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декабрь 2017 г</a:t>
              </a:r>
              <a:r>
                <a:rPr lang="ru-RU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1445596" y="3589814"/>
            <a:ext cx="4167959" cy="551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764833" y="1010161"/>
            <a:ext cx="2590142" cy="1915579"/>
            <a:chOff x="1533082" y="-40645"/>
            <a:chExt cx="2775694" cy="287467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533082" y="-40645"/>
              <a:ext cx="2775694" cy="2874671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1663821" y="530334"/>
              <a:ext cx="2586934" cy="1839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/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Ученый</a:t>
              </a:r>
              <a:r>
                <a:rPr lang="ru-RU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: </a:t>
              </a:r>
              <a:endParaRPr lang="ru-RU" sz="11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/>
              <a:r>
                <a:rPr lang="ru-RU" sz="11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Дюсембаев</a:t>
              </a: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А.Е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., доктор 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ф-м. </a:t>
              </a:r>
              <a:r>
                <a:rPr lang="ru-RU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наук, профессор кафедры информационных систем, 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КазНУ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им. аль-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Фараби</a:t>
              </a:r>
              <a:endParaRPr lang="ru-RU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/>
              <a:r>
                <a:rPr lang="ru-RU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Тема научно-исследовательской работы</a:t>
              </a: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:</a:t>
              </a:r>
            </a:p>
            <a:p>
              <a:pPr algn="ctr" defTabSz="533400"/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«</a:t>
              </a:r>
              <a:r>
                <a:rPr lang="ru-RU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Умный Замок» «</a:t>
              </a:r>
              <a:r>
                <a:rPr lang="en-US" sz="11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bLock</a:t>
              </a:r>
              <a:r>
                <a:rPr lang="en-US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»</a:t>
              </a:r>
              <a:endParaRPr lang="ru-RU" sz="11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/>
              <a:endParaRPr lang="ru-RU" sz="11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/>
              <a:endParaRPr lang="ru-RU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/>
              <a:endParaRPr lang="ru-RU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639311" y="3236887"/>
            <a:ext cx="6405632" cy="1355103"/>
            <a:chOff x="7838974" y="77275"/>
            <a:chExt cx="2730837" cy="2087925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838974" y="77275"/>
              <a:ext cx="2730837" cy="2087925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7900034" y="179199"/>
              <a:ext cx="2567852" cy="188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/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Достижения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:</a:t>
              </a:r>
            </a:p>
            <a:p>
              <a:pPr marL="228600" indent="-228600" algn="ctr" defTabSz="533400">
                <a:buAutoNum type="arabicPeriod"/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Золотая медаль, Международный конкурс 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компьютерных проектов 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INFOMATRIX–ASIA, СДУ, </a:t>
              </a:r>
              <a:r>
                <a:rPr lang="ru-RU" sz="12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г.Алматы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2018г.</a:t>
              </a:r>
            </a:p>
            <a:p>
              <a:pPr marL="228600" indent="-228600" algn="ctr" defTabSz="533400">
                <a:buAutoNum type="arabicPeriod"/>
              </a:pPr>
              <a:endParaRPr lang="ru-RU" sz="1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228600" indent="-228600" algn="ctr" defTabSz="533400">
                <a:buAutoNum type="arabicPeriod"/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Инновационный 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патент на полезную модель 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"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Способ получения механической энергии и устройство для его 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осуществления«, № 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2698 от 12.03 2018г.</a:t>
              </a:r>
            </a:p>
            <a:p>
              <a:pPr marL="228600" indent="-228600" algn="ctr" defTabSz="533400">
                <a:buAutoNum type="arabicPeriod"/>
              </a:pPr>
              <a:endParaRPr lang="ru-RU" sz="1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70" name="Стрелка вправо 69"/>
          <p:cNvSpPr/>
          <p:nvPr/>
        </p:nvSpPr>
        <p:spPr>
          <a:xfrm>
            <a:off x="1504816" y="5475751"/>
            <a:ext cx="3714964" cy="62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895809" y="4971505"/>
            <a:ext cx="2599364" cy="1770525"/>
            <a:chOff x="1631367" y="164552"/>
            <a:chExt cx="2785576" cy="1933383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631367" y="164552"/>
              <a:ext cx="2775694" cy="1933383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1830009" y="319955"/>
              <a:ext cx="2586934" cy="1744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Ученый</a:t>
              </a: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:</a:t>
              </a:r>
            </a:p>
            <a:p>
              <a:pPr algn="ctr">
                <a:lnSpc>
                  <a:spcPct val="115000"/>
                </a:lnSpc>
              </a:pPr>
              <a:r>
                <a:rPr lang="ru-RU" sz="105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Смайлов</a:t>
              </a:r>
              <a:r>
                <a:rPr lang="ru-RU" sz="105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05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Бауыржан</a:t>
              </a:r>
              <a:r>
                <a:rPr lang="ru-RU" sz="105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05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Болатович</a:t>
              </a:r>
              <a:r>
                <a:rPr lang="ru-RU" sz="105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</a:t>
              </a:r>
              <a:r>
                <a:rPr lang="ru-RU" sz="105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магистр биотехнологий, </a:t>
              </a:r>
              <a:r>
                <a:rPr lang="ru-RU" sz="105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КазНУ</a:t>
              </a:r>
              <a:r>
                <a:rPr lang="ru-RU" sz="105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05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им.аль-Фараби</a:t>
              </a:r>
              <a:endParaRPr lang="ru-RU" sz="105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ru-RU" sz="1100" b="1" dirty="0">
                <a:solidFill>
                  <a:prstClr val="black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Тема научно-исследовательской работы: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Мобильное </a:t>
              </a: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приложение «</a:t>
              </a:r>
              <a:r>
                <a:rPr lang="ru-RU" sz="105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Oqyp</a:t>
              </a: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05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kör</a:t>
              </a: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279000" y="4791393"/>
            <a:ext cx="6765943" cy="1770525"/>
            <a:chOff x="7504123" y="77275"/>
            <a:chExt cx="2730837" cy="2087925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7504123" y="77275"/>
              <a:ext cx="2730837" cy="2087925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7606046" y="179199"/>
              <a:ext cx="2526989" cy="188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Достижения:</a:t>
              </a:r>
            </a:p>
            <a:p>
              <a:pPr marL="342900" indent="-3429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Грант на финансирование проекта в 100 000 тенге, Республиканский 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молодежный конкурс инновационных проектов «NURINTECH» 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НДП 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"</a:t>
              </a:r>
              <a:r>
                <a:rPr lang="ru-RU" sz="12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НурОтан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",</a:t>
              </a:r>
              <a:r>
                <a:rPr lang="ru-RU" sz="12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г.Астана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 </a:t>
              </a:r>
              <a:r>
                <a:rPr lang="ru-RU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2017 г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.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342900" indent="-3429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Бронзовая медаль, Международная олимпиада по биологии «</a:t>
              </a:r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International </a:t>
              </a:r>
              <a:r>
                <a:rPr lang="en-US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Biology </a:t>
              </a:r>
              <a:r>
                <a:rPr lang="en-US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Olympiad</a:t>
              </a:r>
              <a:r>
                <a:rPr lang="ru-RU" sz="1200" b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», </a:t>
              </a:r>
              <a:r>
                <a:rPr lang="ru-RU" sz="12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г.Тегеран</a:t>
              </a: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Иран, июль 2018г.</a:t>
              </a:r>
            </a:p>
          </p:txBody>
        </p:sp>
      </p:grpSp>
      <p:pic>
        <p:nvPicPr>
          <p:cNvPr id="44" name="Рисунок 43" descr="ÐÐ° Ð±Ð»Ð°Ð³Ð¾ Ð Ð¾Ð´Ð¸Ð½Ñ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r="15743"/>
          <a:stretch/>
        </p:blipFill>
        <p:spPr bwMode="auto">
          <a:xfrm>
            <a:off x="174591" y="939404"/>
            <a:ext cx="1368338" cy="1813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1" name="Группа 40"/>
          <p:cNvGrpSpPr/>
          <p:nvPr/>
        </p:nvGrpSpPr>
        <p:grpSpPr>
          <a:xfrm>
            <a:off x="1680996" y="2866266"/>
            <a:ext cx="3004921" cy="1839143"/>
            <a:chOff x="1185869" y="195980"/>
            <a:chExt cx="3214778" cy="193248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185869" y="415373"/>
              <a:ext cx="3131888" cy="1713087"/>
            </a:xfrm>
            <a:prstGeom prst="round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1256922" y="195980"/>
              <a:ext cx="3143725" cy="1932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Ученый: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1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Бижанов</a:t>
              </a:r>
              <a:r>
                <a:rPr lang="ru-RU" sz="1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К.К.., </a:t>
              </a:r>
              <a:r>
                <a:rPr lang="ru-RU" sz="1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учитель физики, ФМН </a:t>
              </a:r>
              <a:r>
                <a:rPr lang="ru-RU" sz="11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г.Талдыкорган</a:t>
              </a:r>
              <a:endParaRPr lang="ru-RU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>
                <a:spcBef>
                  <a:spcPct val="0"/>
                </a:spcBef>
              </a:pPr>
              <a:endParaRPr lang="ru-RU" sz="11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533400">
                <a:spcBef>
                  <a:spcPct val="0"/>
                </a:spcBef>
              </a:pPr>
              <a:r>
                <a:rPr lang="ru-RU" sz="105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Тема научно-исследовательской работы: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sz="105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Правильное </a:t>
              </a: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число и расположение больниц в городе</a:t>
              </a:r>
              <a:endParaRPr lang="ru-RU" sz="105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3335" y="2100850"/>
            <a:ext cx="120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Крепак</a:t>
            </a:r>
            <a:r>
              <a:rPr lang="ru-RU" sz="1400" dirty="0" smtClean="0">
                <a:solidFill>
                  <a:schemeClr val="bg1"/>
                </a:solidFill>
              </a:rPr>
              <a:t> Иван, ФМН </a:t>
            </a:r>
            <a:r>
              <a:rPr lang="ru-RU" sz="1400" dirty="0" err="1" smtClean="0">
                <a:solidFill>
                  <a:schemeClr val="bg1"/>
                </a:solidFill>
              </a:rPr>
              <a:t>г.Алматы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56" y="2814481"/>
            <a:ext cx="1463507" cy="2134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518" y="4024380"/>
            <a:ext cx="1509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Абдимажит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Асмир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ФМН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r>
              <a:rPr lang="ru-RU" sz="1400" b="1" dirty="0" err="1" smtClean="0">
                <a:solidFill>
                  <a:schemeClr val="bg1"/>
                </a:solidFill>
              </a:rPr>
              <a:t>г.Талдыкорган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71" y="5006882"/>
            <a:ext cx="1330225" cy="1725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4591" y="5835422"/>
            <a:ext cx="1271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Чалышкан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Селимжан</a:t>
            </a:r>
            <a:r>
              <a:rPr lang="ru-RU" sz="1400" b="1" dirty="0" smtClean="0">
                <a:solidFill>
                  <a:schemeClr val="bg1"/>
                </a:solidFill>
              </a:rPr>
              <a:t> ФМН </a:t>
            </a:r>
            <a:r>
              <a:rPr lang="ru-RU" sz="1400" b="1" dirty="0" err="1" smtClean="0">
                <a:solidFill>
                  <a:schemeClr val="bg1"/>
                </a:solidFill>
              </a:rPr>
              <a:t>г.Алматы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2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" y="177557"/>
            <a:ext cx="11863754" cy="713397"/>
          </a:xfrm>
        </p:spPr>
        <p:txBody>
          <a:bodyPr>
            <a:normAutofit/>
          </a:bodyPr>
          <a:lstStyle/>
          <a:p>
            <a:r>
              <a:rPr lang="ru-RU" b="1" dirty="0"/>
              <a:t>Другой мир – Другие дети </a:t>
            </a:r>
            <a:r>
              <a:rPr lang="ru-RU" b="1" dirty="0" smtClean="0"/>
              <a:t>– Другое </a:t>
            </a:r>
            <a:r>
              <a:rPr lang="ru-RU" b="1" dirty="0"/>
              <a:t>образование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8" y="1286362"/>
            <a:ext cx="7521578" cy="51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5416" y="1543726"/>
            <a:ext cx="295421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Calibri"/>
            </a:endParaRPr>
          </a:p>
          <a:p>
            <a:r>
              <a:rPr lang="ru-RU" sz="3600" b="1" dirty="0">
                <a:solidFill>
                  <a:prstClr val="black"/>
                </a:solidFill>
                <a:latin typeface="Calibri"/>
              </a:rPr>
              <a:t>Сегодня 60% рабочих мест требуют работников с креативным мышлением 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50" y="5445125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/>
              <a:t>Гордон Браун, профессор Инженерной школы Массачусетского технологического института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313" y="549276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600" dirty="0"/>
              <a:t>Быть учителем — значит, быть пророком. 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600" dirty="0"/>
              <a:t>Мы учим студентов не для мира, который вырастил нас, и даже не для мира, который существует сегодня — мы учим их для будущего, в котором нам предстоит жить, для будущего, которое мы даже не можем себе представить.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77" y="177556"/>
            <a:ext cx="10515600" cy="877521"/>
          </a:xfrm>
        </p:spPr>
        <p:txBody>
          <a:bodyPr>
            <a:normAutofit/>
          </a:bodyPr>
          <a:lstStyle/>
          <a:p>
            <a:r>
              <a:rPr lang="ru-RU" sz="3200" b="1" dirty="0"/>
              <a:t>Факторы, определяющие развитие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630" y="1169131"/>
            <a:ext cx="10533185" cy="53723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sz="2400" dirty="0">
              <a:solidFill>
                <a:srgbClr val="000000"/>
              </a:solidFill>
              <a:latin typeface="Calibri"/>
            </a:endParaRPr>
          </a:p>
          <a:p>
            <a:endParaRPr lang="ru-RU" sz="2400" dirty="0">
              <a:latin typeface="Calibri"/>
            </a:endParaRPr>
          </a:p>
          <a:p>
            <a:r>
              <a:rPr lang="ru-RU" sz="11200" dirty="0">
                <a:latin typeface="+mj-lt"/>
              </a:rPr>
              <a:t>ИЗМЕНЕНИЯ В ТЕХНОЛОГИЯХ (IV ПРОМЫШЛЕННАЯ РЕВОЛЮЦИЯ) </a:t>
            </a:r>
          </a:p>
          <a:p>
            <a:r>
              <a:rPr lang="ru-RU" sz="11200" dirty="0">
                <a:latin typeface="+mj-lt"/>
              </a:rPr>
              <a:t>•ГЛОБАЛИЗАЦИЯ </a:t>
            </a:r>
          </a:p>
          <a:p>
            <a:r>
              <a:rPr lang="ru-RU" sz="11200" dirty="0">
                <a:latin typeface="+mj-lt"/>
              </a:rPr>
              <a:t>•НОВЫЕ УЧАЩИЕСЯ </a:t>
            </a:r>
          </a:p>
          <a:p>
            <a:r>
              <a:rPr lang="ru-RU" sz="11200" dirty="0">
                <a:latin typeface="+mj-lt"/>
              </a:rPr>
              <a:t>•КУЛЬТУРНОЕ И СОЦИАЛЬНОЕ РАЗНООБРАЗИЕ </a:t>
            </a:r>
          </a:p>
          <a:p>
            <a:r>
              <a:rPr lang="ru-RU" sz="11200" dirty="0">
                <a:latin typeface="+mj-lt"/>
              </a:rPr>
              <a:t>•НОВЫЕ ЗАПРОСЫ СЕМЬИ, ОБЩЕСТВА, ГОСУДАРСТВА </a:t>
            </a:r>
          </a:p>
          <a:p>
            <a:r>
              <a:rPr lang="ru-RU" sz="11200" dirty="0">
                <a:latin typeface="+mj-lt"/>
              </a:rPr>
              <a:t>•НОВЫЕ ТРЕБОВАНИЯ К РЕЗУЛЬТАТАМ ОБРАЗОВАНИЯ </a:t>
            </a:r>
          </a:p>
          <a:p>
            <a:r>
              <a:rPr lang="ru-RU" sz="11200" dirty="0">
                <a:latin typeface="+mj-lt"/>
              </a:rPr>
              <a:t>(НАВЫКИ И КОМПЕТЕНЦИИ XXI ВЕКА) </a:t>
            </a:r>
          </a:p>
          <a:p>
            <a:r>
              <a:rPr lang="ru-RU" sz="11200" dirty="0">
                <a:latin typeface="+mj-lt"/>
              </a:rPr>
              <a:t>•НОВОЕ СОДЕРЖАНИЕ ОБРАЗОВАНИЯ </a:t>
            </a:r>
          </a:p>
          <a:p>
            <a:r>
              <a:rPr lang="ru-RU" sz="11200" dirty="0">
                <a:latin typeface="+mj-lt"/>
              </a:rPr>
              <a:t>• НОВЫЕ ФОРМЫ, ТЕХНОЛОГИИ И СРЕДСТВА ОБУЧЕНИЯ </a:t>
            </a:r>
          </a:p>
          <a:p>
            <a:r>
              <a:rPr lang="ru-RU" sz="11200" dirty="0">
                <a:latin typeface="+mj-lt"/>
              </a:rPr>
              <a:t>•НЕПРЕРЫВНАЯ ОБРАЗОВАТЕЛЬНО-КАРЬЕРНАЯ ТРАЕКТОРИЯ-основа социальной и профессиональной успешности </a:t>
            </a:r>
          </a:p>
          <a:p>
            <a:endParaRPr lang="ru-RU" dirty="0">
              <a:latin typeface="Calibri"/>
            </a:endParaRPr>
          </a:p>
          <a:p>
            <a:pPr algn="r"/>
            <a:r>
              <a:rPr lang="en-US" b="1" dirty="0">
                <a:latin typeface="Calibri"/>
              </a:rPr>
              <a:t>www.mob-edu.ru</a:t>
            </a:r>
            <a:endParaRPr lang="ru-RU" sz="4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06" y="242295"/>
            <a:ext cx="10515600" cy="53562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Характеристики </a:t>
            </a:r>
            <a:r>
              <a:rPr lang="ru-RU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Четвертой промышленной революции </a:t>
            </a:r>
            <a:r>
              <a:rPr lang="ru-RU" sz="4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1113937"/>
            <a:ext cx="6332562" cy="542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013" y="1113937"/>
            <a:ext cx="5158853" cy="5463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 smtClean="0">
                <a:latin typeface="+mj-lt"/>
              </a:rPr>
              <a:t>Технологические </a:t>
            </a:r>
            <a:r>
              <a:rPr lang="ru-RU" sz="2800" dirty="0">
                <a:latin typeface="+mj-lt"/>
              </a:rPr>
              <a:t>прорывы: </a:t>
            </a:r>
          </a:p>
          <a:p>
            <a:r>
              <a:rPr lang="ru-RU" sz="2800" dirty="0">
                <a:latin typeface="+mj-lt"/>
              </a:rPr>
              <a:t>•Искусственный интеллект </a:t>
            </a:r>
          </a:p>
          <a:p>
            <a:r>
              <a:rPr lang="ru-RU" sz="2800" dirty="0">
                <a:latin typeface="+mj-lt"/>
              </a:rPr>
              <a:t>•Роботизация </a:t>
            </a:r>
          </a:p>
          <a:p>
            <a:r>
              <a:rPr lang="ru-RU" sz="2800" dirty="0">
                <a:latin typeface="+mj-lt"/>
              </a:rPr>
              <a:t>•Интернет вещей (ИВ) </a:t>
            </a:r>
          </a:p>
          <a:p>
            <a:r>
              <a:rPr lang="ru-RU" sz="2800" dirty="0">
                <a:latin typeface="+mj-lt"/>
              </a:rPr>
              <a:t>•Автомобили-роботы </a:t>
            </a:r>
          </a:p>
          <a:p>
            <a:r>
              <a:rPr lang="ru-RU" sz="2800" dirty="0">
                <a:latin typeface="+mj-lt"/>
              </a:rPr>
              <a:t>•Трехмерная печать </a:t>
            </a:r>
          </a:p>
          <a:p>
            <a:r>
              <a:rPr lang="ru-RU" sz="2800" dirty="0">
                <a:latin typeface="+mj-lt"/>
              </a:rPr>
              <a:t>•</a:t>
            </a:r>
            <a:r>
              <a:rPr lang="ru-RU" sz="2800" dirty="0" err="1">
                <a:latin typeface="+mj-lt"/>
              </a:rPr>
              <a:t>Нанотехнологии</a:t>
            </a:r>
            <a:r>
              <a:rPr lang="ru-RU" sz="2800" dirty="0">
                <a:latin typeface="+mj-lt"/>
              </a:rPr>
              <a:t> </a:t>
            </a:r>
          </a:p>
          <a:p>
            <a:r>
              <a:rPr lang="ru-RU" sz="2800" dirty="0">
                <a:latin typeface="+mj-lt"/>
              </a:rPr>
              <a:t>•Биотехнологии </a:t>
            </a:r>
          </a:p>
          <a:p>
            <a:r>
              <a:rPr lang="ru-RU" sz="2800" dirty="0">
                <a:latin typeface="+mj-lt"/>
              </a:rPr>
              <a:t>•Материаловедение </a:t>
            </a:r>
          </a:p>
          <a:p>
            <a:r>
              <a:rPr lang="ru-RU" sz="2800" dirty="0">
                <a:latin typeface="+mj-lt"/>
              </a:rPr>
              <a:t>•Накопление и хранение </a:t>
            </a:r>
            <a:r>
              <a:rPr lang="ru-RU" sz="2800" dirty="0" smtClean="0">
                <a:latin typeface="+mj-lt"/>
              </a:rPr>
              <a:t> энергии </a:t>
            </a:r>
            <a:endParaRPr lang="ru-RU" sz="2800" dirty="0">
              <a:latin typeface="+mj-lt"/>
            </a:endParaRPr>
          </a:p>
          <a:p>
            <a:r>
              <a:rPr lang="ru-RU" sz="2800" dirty="0">
                <a:latin typeface="+mj-lt"/>
              </a:rPr>
              <a:t>•Квантовые вычисления </a:t>
            </a:r>
          </a:p>
          <a:p>
            <a:endParaRPr lang="ru-RU" dirty="0">
              <a:latin typeface="Calibri"/>
            </a:endParaRPr>
          </a:p>
          <a:p>
            <a:r>
              <a:rPr lang="en-US" sz="1200" b="1" dirty="0">
                <a:latin typeface="Calibri"/>
              </a:rPr>
              <a:t>www.mob-edu.ru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06" y="242295"/>
            <a:ext cx="10515600" cy="53562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Характеристики </a:t>
            </a:r>
            <a:r>
              <a:rPr lang="ru-RU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Четвертой промышленной революции </a:t>
            </a:r>
            <a:r>
              <a:rPr lang="ru-RU" sz="4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13" y="1113937"/>
            <a:ext cx="5663820" cy="4170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alibri"/>
            </a:endParaRPr>
          </a:p>
          <a:p>
            <a:r>
              <a:rPr lang="ru-RU" sz="2800" b="1" dirty="0" smtClean="0">
                <a:latin typeface="+mj-lt"/>
              </a:rPr>
              <a:t>Уникальность </a:t>
            </a:r>
            <a:r>
              <a:rPr lang="ru-RU" sz="2800" b="1" dirty="0">
                <a:latin typeface="+mj-lt"/>
              </a:rPr>
              <a:t>четвертой промышленной революции, помимо системности, темпов развития, всеохватности, заключается в растущей гармонизации и интеграции большого количества различных научных дисциплин и открытий </a:t>
            </a:r>
          </a:p>
          <a:p>
            <a:endParaRPr lang="ru-RU" dirty="0">
              <a:latin typeface="Calibri"/>
            </a:endParaRPr>
          </a:p>
          <a:p>
            <a:r>
              <a:rPr lang="en-US" sz="1200" b="1" dirty="0">
                <a:latin typeface="Calibri"/>
              </a:rPr>
              <a:t>www.mob-edu.ru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932971"/>
            <a:ext cx="5527343" cy="56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66" y="214999"/>
            <a:ext cx="11129747" cy="717809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Продукты и объекты </a:t>
            </a: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четвертой 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промышленной революции уже </a:t>
            </a: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сейчас окружают 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нас повсюду</a:t>
            </a:r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BD4C-95D5-42DC-BBFD-F6227C11DF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12" y="932808"/>
            <a:ext cx="1166883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550" lvl="1"/>
            <a:r>
              <a:rPr lang="ru-RU" b="1" dirty="0" smtClean="0">
                <a:solidFill>
                  <a:srgbClr val="000000"/>
                </a:solidFill>
                <a:latin typeface="Arial"/>
              </a:rPr>
              <a:t>                          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</a:rPr>
              <a:t>Нанотехнологии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                                                          Робототехника</a:t>
            </a:r>
          </a:p>
          <a:p>
            <a:pPr marR="76550" lvl="1"/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  Каталитические                                                                                                                       </a:t>
            </a:r>
            <a:r>
              <a:rPr lang="ru-RU" i="1" dirty="0" smtClean="0">
                <a:solidFill>
                  <a:prstClr val="black"/>
                </a:solidFill>
                <a:latin typeface="Arial"/>
              </a:rPr>
              <a:t>полимерные</a:t>
            </a:r>
          </a:p>
          <a:p>
            <a:pPr marR="98300" lvl="0" algn="ctr"/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системы</a:t>
            </a:r>
            <a:r>
              <a:rPr lang="ru-RU" i="1" dirty="0" smtClean="0">
                <a:solidFill>
                  <a:prstClr val="black"/>
                </a:solidFill>
                <a:latin typeface="Arial"/>
              </a:rPr>
              <a:t>                                                                                                                  части роботов </a:t>
            </a:r>
          </a:p>
          <a:p>
            <a:pPr marR="98300" lvl="0" algn="ctr"/>
            <a:r>
              <a:rPr lang="ru-RU" i="1" dirty="0" smtClean="0">
                <a:solidFill>
                  <a:prstClr val="black"/>
                </a:solidFill>
                <a:latin typeface="Arial"/>
              </a:rPr>
              <a:t>                                                                                                                              (</a:t>
            </a:r>
            <a:r>
              <a:rPr lang="ru-RU" i="1" dirty="0">
                <a:solidFill>
                  <a:prstClr val="black"/>
                </a:solidFill>
                <a:latin typeface="Arial"/>
              </a:rPr>
              <a:t>композиты) </a:t>
            </a:r>
            <a:endParaRPr lang="ru-RU" sz="1600" i="1" dirty="0" smtClean="0">
              <a:solidFill>
                <a:prstClr val="black"/>
              </a:solidFill>
              <a:latin typeface="Arial"/>
            </a:endParaRPr>
          </a:p>
          <a:p>
            <a:pPr marR="76550" lvl="1"/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Arial"/>
            </a:endParaRPr>
          </a:p>
          <a:p>
            <a:pPr marR="76550" lvl="1"/>
            <a:r>
              <a:rPr lang="ru-RU" b="1" dirty="0" smtClean="0">
                <a:solidFill>
                  <a:srgbClr val="000000"/>
                </a:solidFill>
                <a:latin typeface="Arial"/>
              </a:rPr>
              <a:t>            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R="76550" lvl="1"/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ru-RU" b="1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Arial"/>
              </a:rPr>
              <a:t>                      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3D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принтеры                                                                                    Энергетика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i="1" dirty="0" smtClean="0">
                <a:solidFill>
                  <a:srgbClr val="000000"/>
                </a:solidFill>
                <a:latin typeface="Arial"/>
              </a:rPr>
              <a:t>         </a:t>
            </a:r>
            <a:r>
              <a:rPr lang="ru-RU" i="1" dirty="0" smtClean="0">
                <a:solidFill>
                  <a:prstClr val="black"/>
                </a:solidFill>
                <a:latin typeface="Arial"/>
              </a:rPr>
              <a:t>полимерные                                                                                                                      детали</a:t>
            </a:r>
          </a:p>
          <a:p>
            <a:pPr marR="13630" lvl="1" algn="ctr"/>
            <a:r>
              <a:rPr lang="ru-RU" i="1" dirty="0" smtClean="0">
                <a:solidFill>
                  <a:prstClr val="black"/>
                </a:solidFill>
                <a:latin typeface="Arial"/>
              </a:rPr>
              <a:t>чернила                                                                                                                       конструкций </a:t>
            </a:r>
          </a:p>
          <a:p>
            <a:pPr marR="13630" lvl="1" algn="ctr"/>
            <a:endParaRPr lang="ru-RU" dirty="0">
              <a:solidFill>
                <a:prstClr val="black"/>
              </a:solidFill>
              <a:latin typeface="Arial"/>
            </a:endParaRPr>
          </a:p>
          <a:p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Arial"/>
              </a:rPr>
              <a:t>                     Биотехнологии                                                                             Автономный транспорт</a:t>
            </a:r>
          </a:p>
          <a:p>
            <a:pPr lvl="0"/>
            <a:r>
              <a:rPr lang="ru-RU" i="1" dirty="0" smtClean="0">
                <a:solidFill>
                  <a:prstClr val="black"/>
                </a:solidFill>
                <a:latin typeface="Arial"/>
              </a:rPr>
              <a:t>Нефтехимические                                                                                                                         детали биоматериалы                                                                                                                                конструкций </a:t>
            </a:r>
            <a:endParaRPr lang="ru-RU" i="1" dirty="0">
              <a:solidFill>
                <a:prstClr val="black"/>
              </a:solidFill>
              <a:latin typeface="Arial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/>
            </a:endParaRPr>
          </a:p>
          <a:p>
            <a:pPr marR="41700" lvl="1" algn="ctr"/>
            <a:endParaRPr lang="ru-RU" dirty="0">
              <a:latin typeface="Arial"/>
            </a:endParaRPr>
          </a:p>
          <a:p>
            <a:r>
              <a:rPr lang="ru-RU" b="1" dirty="0" smtClean="0">
                <a:latin typeface="Arial"/>
              </a:rPr>
              <a:t>                                                                  </a:t>
            </a:r>
          </a:p>
          <a:p>
            <a:r>
              <a:rPr lang="ru-RU" b="1" dirty="0">
                <a:latin typeface="Arial"/>
              </a:rPr>
              <a:t> </a:t>
            </a:r>
            <a:r>
              <a:rPr lang="ru-RU" b="1" dirty="0" smtClean="0">
                <a:latin typeface="Arial"/>
              </a:rPr>
              <a:t>                                                                  Новые </a:t>
            </a:r>
            <a:r>
              <a:rPr lang="ru-RU" b="1" dirty="0">
                <a:latin typeface="Arial"/>
              </a:rPr>
              <a:t>сферы применения </a:t>
            </a:r>
            <a:endParaRPr lang="ru-RU" dirty="0">
              <a:latin typeface="Arial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817660" y="739121"/>
            <a:ext cx="2674482" cy="5661679"/>
          </a:xfrm>
          <a:prstGeom prst="triangle">
            <a:avLst>
              <a:gd name="adj" fmla="val 50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24" y="1282889"/>
            <a:ext cx="2166606" cy="16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0" y="1288086"/>
            <a:ext cx="2485148" cy="171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0" y="3432174"/>
            <a:ext cx="2007476" cy="124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18" y="3432174"/>
            <a:ext cx="2076371" cy="124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4" y="5122091"/>
            <a:ext cx="2238233" cy="141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33" y="5088336"/>
            <a:ext cx="2064938" cy="147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456871" y="1119116"/>
            <a:ext cx="1493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68788" y="1119116"/>
            <a:ext cx="1694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424402" y="3332328"/>
            <a:ext cx="2102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509982" y="3236793"/>
            <a:ext cx="1964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64824" y="4890448"/>
            <a:ext cx="1214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10094" y="4890448"/>
            <a:ext cx="1493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3456</Words>
  <Application>Microsoft Office PowerPoint</Application>
  <PresentationFormat>Широкоэкранный</PresentationFormat>
  <Paragraphs>1241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Times New Roman</vt:lpstr>
      <vt:lpstr>31_Тема Office</vt:lpstr>
      <vt:lpstr>32_Тема Office</vt:lpstr>
      <vt:lpstr>33_Тема Office</vt:lpstr>
      <vt:lpstr>34_Тема Office</vt:lpstr>
      <vt:lpstr>Тема Office</vt:lpstr>
      <vt:lpstr>1_Тема Office</vt:lpstr>
      <vt:lpstr>2_Тема Office</vt:lpstr>
      <vt:lpstr>3_Тема Office</vt:lpstr>
      <vt:lpstr>Августовская конференция     О проектной научно – исследовательской деятельности учащихся и перспективах  дальнейшего развития   Департамент по развитию Назарбаев Интеллектуальных школ                                                                               23.08. 2018</vt:lpstr>
      <vt:lpstr> Школа XXв.  </vt:lpstr>
      <vt:lpstr> Школа XXIв.   </vt:lpstr>
      <vt:lpstr>Другой мир – Другие дети – Другое образование</vt:lpstr>
      <vt:lpstr>Гордон Браун, профессор Инженерной школы Массачусетского технологического института</vt:lpstr>
      <vt:lpstr>Факторы, определяющие развитие школы</vt:lpstr>
      <vt:lpstr> Характеристики Четвертой промышленной революции  </vt:lpstr>
      <vt:lpstr> Характеристики Четвертой промышленной революции  </vt:lpstr>
      <vt:lpstr>Продукты и объекты четвертой промышленной революции уже сейчас окружают нас повсюду </vt:lpstr>
      <vt:lpstr>Стремительное развитие технологий оставляют в отрасли в основном сложные профессии с творческим потенциалом…</vt:lpstr>
      <vt:lpstr>…а также зарождают новые профессии для несуществующих пока отраслей</vt:lpstr>
      <vt:lpstr> Влияние четвертой промышленной революции на профессиональные навыки </vt:lpstr>
      <vt:lpstr>Навыки и компетенции XXI века</vt:lpstr>
      <vt:lpstr> Образование 1.0-4.0 </vt:lpstr>
      <vt:lpstr> Образование 1.0-4.0 </vt:lpstr>
      <vt:lpstr>Новое знание   конструируется в деятельности</vt:lpstr>
      <vt:lpstr>Сотрудничество в учении</vt:lpstr>
      <vt:lpstr>Учащиеся - созидатели</vt:lpstr>
      <vt:lpstr>Презентация PowerPoint</vt:lpstr>
      <vt:lpstr>Привлечение казахстанских ученых</vt:lpstr>
      <vt:lpstr>Привлечение казахстанских ученых</vt:lpstr>
      <vt:lpstr>Привлечение иностранных ученых</vt:lpstr>
      <vt:lpstr>Привлечение иностранных ученых</vt:lpstr>
      <vt:lpstr>Презентация PowerPoint</vt:lpstr>
      <vt:lpstr>Презентация PowerPoint</vt:lpstr>
      <vt:lpstr>Достижения учащихся школы </vt:lpstr>
      <vt:lpstr>Патенты и авторские свидетельства </vt:lpstr>
      <vt:lpstr>Гранты денежные на реализацию проекта</vt:lpstr>
      <vt:lpstr>Достижения учащихся, работающих с учеными</vt:lpstr>
      <vt:lpstr>Достижения учащихся, работающих с учеными</vt:lpstr>
      <vt:lpstr>Достижения учащихся, работающих с учеными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Кусаинова Гульден Бауржанкызы</dc:creator>
  <cp:lastModifiedBy>Gulnar Altaeva</cp:lastModifiedBy>
  <cp:revision>333</cp:revision>
  <cp:lastPrinted>2018-08-23T02:25:14Z</cp:lastPrinted>
  <dcterms:created xsi:type="dcterms:W3CDTF">2018-04-17T09:49:07Z</dcterms:created>
  <dcterms:modified xsi:type="dcterms:W3CDTF">2018-08-27T03:15:39Z</dcterms:modified>
</cp:coreProperties>
</file>