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2"/>
  </p:notesMasterIdLst>
  <p:handoutMasterIdLst>
    <p:handoutMasterId r:id="rId13"/>
  </p:handoutMasterIdLst>
  <p:sldIdLst>
    <p:sldId id="289" r:id="rId2"/>
    <p:sldId id="287" r:id="rId3"/>
    <p:sldId id="295" r:id="rId4"/>
    <p:sldId id="293" r:id="rId5"/>
    <p:sldId id="298" r:id="rId6"/>
    <p:sldId id="299" r:id="rId7"/>
    <p:sldId id="305" r:id="rId8"/>
    <p:sldId id="302" r:id="rId9"/>
    <p:sldId id="303" r:id="rId10"/>
    <p:sldId id="304" r:id="rId11"/>
  </p:sldIdLst>
  <p:sldSz cx="9144000" cy="6858000" type="screen4x3"/>
  <p:notesSz cx="6858000" cy="9144000"/>
  <p:embeddedFontLst>
    <p:embeddedFont>
      <p:font typeface="Raleway" panose="020B0604020202020204" charset="0"/>
      <p:regular r:id="rId14"/>
      <p:bold r:id="rId15"/>
      <p:italic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Arial Narrow" panose="020B0606020202030204" pitchFamily="34" charset="0"/>
      <p:regular r:id="rId22"/>
      <p:bold r:id="rId23"/>
      <p:italic r:id="rId24"/>
      <p:boldItalic r:id="rId25"/>
    </p:embeddedFont>
    <p:embeddedFont>
      <p:font typeface="La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15F"/>
    <a:srgbClr val="F5F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AD52459-3E52-40A7-8E1D-94317B6743AD}">
  <a:tblStyle styleId="{CAD52459-3E52-40A7-8E1D-94317B6743AD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26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font" Target="fonts/font15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A856F-FAE2-49E2-A7A3-393CA7A97932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A15C4-AC5D-4412-844D-9C469E3D0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962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8872971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832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832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83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5" y="1600200"/>
            <a:ext cx="31368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6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1" y="6755100"/>
            <a:ext cx="8936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699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09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699" cy="10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6" y="2132900"/>
            <a:ext cx="17103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4" y="2132900"/>
            <a:ext cx="17103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999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3" y="5323800"/>
            <a:ext cx="30477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0" y="5323800"/>
            <a:ext cx="30477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139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6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1" y="6755100"/>
            <a:ext cx="8936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699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09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119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9" r:id="rId2"/>
    <p:sldLayoutId id="2147483660" r:id="rId3"/>
    <p:sldLayoutId id="2147483661" r:id="rId4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8"/>
          <p:cNvSpPr txBox="1">
            <a:spLocks noGrp="1"/>
          </p:cNvSpPr>
          <p:nvPr>
            <p:ph type="ctrTitle"/>
          </p:nvPr>
        </p:nvSpPr>
        <p:spPr>
          <a:xfrm>
            <a:off x="0" y="2204864"/>
            <a:ext cx="9144000" cy="28083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kk-KZ" sz="3200" b="1" dirty="0"/>
              <a:t>Рекомендации 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по </a:t>
            </a:r>
            <a:r>
              <a:rPr lang="kk-KZ" sz="3200" b="1" dirty="0"/>
              <a:t>организации элективных курсов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215388" y="5586828"/>
            <a:ext cx="56886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Arial Narrow" panose="020B0606020202030204" pitchFamily="34" charset="0"/>
              </a:rPr>
              <a:t>Вьюшкова Е.А., </a:t>
            </a:r>
            <a:r>
              <a:rPr lang="kk-KZ" sz="1800" dirty="0" smtClean="0">
                <a:latin typeface="Arial Narrow" panose="020B0606020202030204" pitchFamily="34" charset="0"/>
              </a:rPr>
              <a:t>Центр образовательных программ АОО «Назарбаев Интеллектуальные школы»</a:t>
            </a:r>
            <a:endParaRPr lang="ru-RU" sz="1800" dirty="0" smtClean="0">
              <a:latin typeface="Arial Narrow" panose="020B0606020202030204" pitchFamily="34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7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4807" y="116632"/>
            <a:ext cx="8661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Рекомендуемая тематика элективных курсов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00" y="962274"/>
            <a:ext cx="4330900" cy="72008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/>
              <a:t>География</a:t>
            </a:r>
            <a:endParaRPr lang="ru-RU" sz="1200" b="1" dirty="0" smtClean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32844" y="962274"/>
            <a:ext cx="4330900" cy="72008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/>
              <a:t>Биология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541744"/>
              </p:ext>
            </p:extLst>
          </p:nvPr>
        </p:nvGraphicFramePr>
        <p:xfrm>
          <a:off x="4731816" y="1916832"/>
          <a:ext cx="4232672" cy="2987040"/>
        </p:xfrm>
        <a:graphic>
          <a:graphicData uri="http://schemas.openxmlformats.org/drawingml/2006/table">
            <a:tbl>
              <a:tblPr firstRow="1" firstCol="1" bandRow="1">
                <a:tableStyleId>{CAD52459-3E52-40A7-8E1D-94317B6743AD}</a:tableStyleId>
              </a:tblPr>
              <a:tblGrid>
                <a:gridCol w="659236"/>
                <a:gridCol w="2160240"/>
                <a:gridCol w="1413196"/>
              </a:tblGrid>
              <a:tr h="263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Arial"/>
                        </a:rPr>
                        <a:t>Класс</a:t>
                      </a:r>
                      <a:endParaRPr lang="ru-RU" sz="14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Arial"/>
                        </a:rPr>
                        <a:t>Название курса</a:t>
                      </a:r>
                      <a:endParaRPr lang="ru-RU" sz="14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Arial"/>
                        </a:rPr>
                        <a:t>Рекомендуемое время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7-10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Исследование экосистем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7-10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Энтомология. Паразитология. Микология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11-12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Математическая биология. Биоинформатика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11-12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Биотехнология (бионанотехнологии) и микробиология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774603"/>
              </p:ext>
            </p:extLst>
          </p:nvPr>
        </p:nvGraphicFramePr>
        <p:xfrm>
          <a:off x="243112" y="1916832"/>
          <a:ext cx="4330901" cy="2953128"/>
        </p:xfrm>
        <a:graphic>
          <a:graphicData uri="http://schemas.openxmlformats.org/drawingml/2006/table">
            <a:tbl>
              <a:tblPr firstRow="1" firstCol="1" bandRow="1">
                <a:tableStyleId>{CAD52459-3E52-40A7-8E1D-94317B6743AD}</a:tableStyleId>
              </a:tblPr>
              <a:tblGrid>
                <a:gridCol w="818577"/>
                <a:gridCol w="2099062"/>
                <a:gridCol w="1413262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Arial"/>
                        </a:rPr>
                        <a:t>Класс</a:t>
                      </a:r>
                      <a:endParaRPr lang="ru-RU" sz="14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Arial"/>
                        </a:rPr>
                        <a:t>Название курса</a:t>
                      </a:r>
                      <a:endParaRPr lang="ru-RU" sz="14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Рекомендуемое время</a:t>
                      </a:r>
                    </a:p>
                  </a:txBody>
                  <a:tcPr marL="68580" marR="68580" marT="0" marB="0"/>
                </a:tc>
              </a:tr>
              <a:tr h="440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7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Географическая семиотика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351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8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Топонимика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2 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9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Экскурсоведение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2 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10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Географический мониторинг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2 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11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Маркетинг и </a:t>
                      </a:r>
                      <a:r>
                        <a:rPr lang="ru-RU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брендинг</a:t>
                      </a: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территорий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2 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4328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12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Географическая экспертиза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6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27584" y="2636912"/>
            <a:ext cx="7704856" cy="29523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2400" dirty="0"/>
              <a:t>П</a:t>
            </a:r>
            <a:r>
              <a:rPr lang="kk-KZ" sz="2400" dirty="0" smtClean="0"/>
              <a:t>од </a:t>
            </a:r>
            <a:r>
              <a:rPr lang="kk-KZ" sz="2400" b="1" dirty="0"/>
              <a:t>элективными курсами</a:t>
            </a:r>
            <a:r>
              <a:rPr lang="kk-KZ" sz="2400" dirty="0"/>
              <a:t>  понимается организационная форма реализации образовательных программ. Они являются  составной частью </a:t>
            </a:r>
            <a:r>
              <a:rPr lang="kk-KZ" sz="2400" b="1" dirty="0"/>
              <a:t>вариативного школьного</a:t>
            </a:r>
            <a:r>
              <a:rPr lang="kk-KZ" sz="2400" dirty="0"/>
              <a:t> компонента Типового учебного плана</a:t>
            </a:r>
            <a:r>
              <a:rPr lang="ru-RU" sz="2400" dirty="0"/>
              <a:t> Интеллектуальной школы. </a:t>
            </a:r>
            <a:endParaRPr lang="ru-RU" sz="240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6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57789" y="260648"/>
            <a:ext cx="8661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Narrow" panose="020B0606020202030204" pitchFamily="34" charset="0"/>
              </a:rPr>
              <a:t>Виды элективных курсов</a:t>
            </a:r>
            <a:endParaRPr lang="ru-RU" sz="2400" b="1" dirty="0">
              <a:latin typeface="Arial Narrow" panose="020B0606020202030204" pitchFamily="34" charset="0"/>
            </a:endParaRPr>
          </a:p>
          <a:p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49" name="Пятиугольник 48"/>
          <p:cNvSpPr/>
          <p:nvPr/>
        </p:nvSpPr>
        <p:spPr>
          <a:xfrm>
            <a:off x="243387" y="5373216"/>
            <a:ext cx="8676203" cy="1152128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В 2016-2017 учебном году в</a:t>
            </a:r>
            <a:r>
              <a:rPr lang="ru-RU" b="1" dirty="0"/>
              <a:t> 19 Назарбаев Интеллектуальных школах </a:t>
            </a:r>
            <a:r>
              <a:rPr lang="ru-RU" dirty="0"/>
              <a:t>(кроме НИШ </a:t>
            </a:r>
            <a:r>
              <a:rPr lang="en-US" dirty="0"/>
              <a:t>IB</a:t>
            </a:r>
            <a:r>
              <a:rPr lang="ru-RU" dirty="0"/>
              <a:t> </a:t>
            </a:r>
            <a:r>
              <a:rPr lang="ru-RU" dirty="0" err="1"/>
              <a:t>г.Астаны</a:t>
            </a:r>
            <a:r>
              <a:rPr lang="ru-RU" dirty="0"/>
              <a:t>) </a:t>
            </a:r>
            <a:r>
              <a:rPr lang="ru-RU" dirty="0" smtClean="0"/>
              <a:t>реализована </a:t>
            </a:r>
            <a:r>
              <a:rPr lang="ru-RU" b="1" dirty="0"/>
              <a:t>481</a:t>
            </a:r>
            <a:r>
              <a:rPr lang="ru-RU" dirty="0"/>
              <a:t> (от 9 НИШ ХБН </a:t>
            </a:r>
            <a:r>
              <a:rPr lang="ru-RU" dirty="0" err="1"/>
              <a:t>г.Караганды</a:t>
            </a:r>
            <a:r>
              <a:rPr lang="ru-RU" dirty="0"/>
              <a:t> до 50 ХБН </a:t>
            </a:r>
            <a:r>
              <a:rPr lang="ru-RU" dirty="0" err="1"/>
              <a:t>г.Уральск</a:t>
            </a:r>
            <a:r>
              <a:rPr lang="ru-RU" dirty="0"/>
              <a:t>) программа элективных </a:t>
            </a:r>
            <a:r>
              <a:rPr lang="ru-RU" dirty="0" smtClean="0"/>
              <a:t>курсов. </a:t>
            </a:r>
            <a:endParaRPr lang="ru-RU" dirty="0"/>
          </a:p>
        </p:txBody>
      </p:sp>
      <p:grpSp>
        <p:nvGrpSpPr>
          <p:cNvPr id="59" name="Group 18"/>
          <p:cNvGrpSpPr/>
          <p:nvPr/>
        </p:nvGrpSpPr>
        <p:grpSpPr>
          <a:xfrm>
            <a:off x="1143524" y="908720"/>
            <a:ext cx="1207272" cy="4066989"/>
            <a:chOff x="6273800" y="1641506"/>
            <a:chExt cx="1609696" cy="3574990"/>
          </a:xfrm>
        </p:grpSpPr>
        <p:sp>
          <p:nvSpPr>
            <p:cNvPr id="60" name="Freeform 10"/>
            <p:cNvSpPr/>
            <p:nvPr/>
          </p:nvSpPr>
          <p:spPr>
            <a:xfrm>
              <a:off x="6273800" y="1641506"/>
              <a:ext cx="960390" cy="636372"/>
            </a:xfrm>
            <a:custGeom>
              <a:avLst/>
              <a:gdLst>
                <a:gd name="connsiteX0" fmla="*/ 0 w 960390"/>
                <a:gd name="connsiteY0" fmla="*/ 0 h 636372"/>
                <a:gd name="connsiteX1" fmla="*/ 5880 w 960390"/>
                <a:gd name="connsiteY1" fmla="*/ 297 h 636372"/>
                <a:gd name="connsiteX2" fmla="*/ 826626 w 960390"/>
                <a:gd name="connsiteY2" fmla="*/ 297831 h 636372"/>
                <a:gd name="connsiteX3" fmla="*/ 960390 w 960390"/>
                <a:gd name="connsiteY3" fmla="*/ 397858 h 636372"/>
                <a:gd name="connsiteX4" fmla="*/ 721876 w 960390"/>
                <a:gd name="connsiteY4" fmla="*/ 636372 h 636372"/>
                <a:gd name="connsiteX5" fmla="*/ 639763 w 960390"/>
                <a:gd name="connsiteY5" fmla="*/ 574969 h 636372"/>
                <a:gd name="connsiteX6" fmla="*/ 116897 w 960390"/>
                <a:gd name="connsiteY6" fmla="*/ 354946 h 636372"/>
                <a:gd name="connsiteX7" fmla="*/ 0 w 960390"/>
                <a:gd name="connsiteY7" fmla="*/ 337105 h 636372"/>
                <a:gd name="connsiteX8" fmla="*/ 0 w 960390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90" h="636372">
                  <a:moveTo>
                    <a:pt x="0" y="0"/>
                  </a:moveTo>
                  <a:lnTo>
                    <a:pt x="5880" y="297"/>
                  </a:lnTo>
                  <a:cubicBezTo>
                    <a:pt x="307841" y="30963"/>
                    <a:pt x="587694" y="136412"/>
                    <a:pt x="826626" y="297831"/>
                  </a:cubicBezTo>
                  <a:lnTo>
                    <a:pt x="960390" y="397858"/>
                  </a:lnTo>
                  <a:lnTo>
                    <a:pt x="721876" y="636372"/>
                  </a:lnTo>
                  <a:lnTo>
                    <a:pt x="639763" y="574969"/>
                  </a:lnTo>
                  <a:cubicBezTo>
                    <a:pt x="484178" y="469857"/>
                    <a:pt x="307276" y="393903"/>
                    <a:pt x="116897" y="354946"/>
                  </a:cubicBezTo>
                  <a:lnTo>
                    <a:pt x="0" y="337105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2733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12"/>
            <p:cNvSpPr/>
            <p:nvPr/>
          </p:nvSpPr>
          <p:spPr>
            <a:xfrm>
              <a:off x="7247124" y="2290811"/>
              <a:ext cx="636372" cy="960390"/>
            </a:xfrm>
            <a:custGeom>
              <a:avLst/>
              <a:gdLst>
                <a:gd name="connsiteX0" fmla="*/ 238514 w 636372"/>
                <a:gd name="connsiteY0" fmla="*/ 0 h 960390"/>
                <a:gd name="connsiteX1" fmla="*/ 338541 w 636372"/>
                <a:gd name="connsiteY1" fmla="*/ 133765 h 960390"/>
                <a:gd name="connsiteX2" fmla="*/ 636075 w 636372"/>
                <a:gd name="connsiteY2" fmla="*/ 954511 h 960390"/>
                <a:gd name="connsiteX3" fmla="*/ 636372 w 636372"/>
                <a:gd name="connsiteY3" fmla="*/ 960390 h 960390"/>
                <a:gd name="connsiteX4" fmla="*/ 299267 w 636372"/>
                <a:gd name="connsiteY4" fmla="*/ 960390 h 960390"/>
                <a:gd name="connsiteX5" fmla="*/ 281426 w 636372"/>
                <a:gd name="connsiteY5" fmla="*/ 843494 h 960390"/>
                <a:gd name="connsiteX6" fmla="*/ 61403 w 636372"/>
                <a:gd name="connsiteY6" fmla="*/ 320628 h 960390"/>
                <a:gd name="connsiteX7" fmla="*/ 0 w 636372"/>
                <a:gd name="connsiteY7" fmla="*/ 238514 h 960390"/>
                <a:gd name="connsiteX8" fmla="*/ 238514 w 636372"/>
                <a:gd name="connsiteY8" fmla="*/ 0 h 96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90">
                  <a:moveTo>
                    <a:pt x="238514" y="0"/>
                  </a:moveTo>
                  <a:lnTo>
                    <a:pt x="338541" y="133765"/>
                  </a:lnTo>
                  <a:cubicBezTo>
                    <a:pt x="499961" y="372697"/>
                    <a:pt x="605409" y="652550"/>
                    <a:pt x="636075" y="954511"/>
                  </a:cubicBezTo>
                  <a:lnTo>
                    <a:pt x="636372" y="960390"/>
                  </a:lnTo>
                  <a:lnTo>
                    <a:pt x="299267" y="960390"/>
                  </a:lnTo>
                  <a:lnTo>
                    <a:pt x="281426" y="843494"/>
                  </a:lnTo>
                  <a:cubicBezTo>
                    <a:pt x="242469" y="653116"/>
                    <a:pt x="166515" y="476214"/>
                    <a:pt x="61403" y="320628"/>
                  </a:cubicBezTo>
                  <a:lnTo>
                    <a:pt x="0" y="238514"/>
                  </a:lnTo>
                  <a:lnTo>
                    <a:pt x="238514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2733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15"/>
            <p:cNvSpPr/>
            <p:nvPr/>
          </p:nvSpPr>
          <p:spPr>
            <a:xfrm>
              <a:off x="7247124" y="3606801"/>
              <a:ext cx="636372" cy="960390"/>
            </a:xfrm>
            <a:custGeom>
              <a:avLst/>
              <a:gdLst>
                <a:gd name="connsiteX0" fmla="*/ 299267 w 636372"/>
                <a:gd name="connsiteY0" fmla="*/ 0 h 960390"/>
                <a:gd name="connsiteX1" fmla="*/ 636372 w 636372"/>
                <a:gd name="connsiteY1" fmla="*/ 0 h 960390"/>
                <a:gd name="connsiteX2" fmla="*/ 636075 w 636372"/>
                <a:gd name="connsiteY2" fmla="*/ 5879 h 960390"/>
                <a:gd name="connsiteX3" fmla="*/ 338541 w 636372"/>
                <a:gd name="connsiteY3" fmla="*/ 826625 h 960390"/>
                <a:gd name="connsiteX4" fmla="*/ 238514 w 636372"/>
                <a:gd name="connsiteY4" fmla="*/ 960390 h 960390"/>
                <a:gd name="connsiteX5" fmla="*/ 0 w 636372"/>
                <a:gd name="connsiteY5" fmla="*/ 721876 h 960390"/>
                <a:gd name="connsiteX6" fmla="*/ 61403 w 636372"/>
                <a:gd name="connsiteY6" fmla="*/ 639762 h 960390"/>
                <a:gd name="connsiteX7" fmla="*/ 281426 w 636372"/>
                <a:gd name="connsiteY7" fmla="*/ 116896 h 960390"/>
                <a:gd name="connsiteX8" fmla="*/ 299267 w 636372"/>
                <a:gd name="connsiteY8" fmla="*/ 0 h 96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90">
                  <a:moveTo>
                    <a:pt x="299267" y="0"/>
                  </a:moveTo>
                  <a:lnTo>
                    <a:pt x="636372" y="0"/>
                  </a:lnTo>
                  <a:lnTo>
                    <a:pt x="636075" y="5879"/>
                  </a:lnTo>
                  <a:cubicBezTo>
                    <a:pt x="605409" y="307840"/>
                    <a:pt x="499961" y="587693"/>
                    <a:pt x="338541" y="826625"/>
                  </a:cubicBezTo>
                  <a:lnTo>
                    <a:pt x="238514" y="960390"/>
                  </a:lnTo>
                  <a:lnTo>
                    <a:pt x="0" y="721876"/>
                  </a:lnTo>
                  <a:lnTo>
                    <a:pt x="61403" y="639762"/>
                  </a:lnTo>
                  <a:cubicBezTo>
                    <a:pt x="166515" y="484177"/>
                    <a:pt x="242469" y="307275"/>
                    <a:pt x="281426" y="116896"/>
                  </a:cubicBezTo>
                  <a:lnTo>
                    <a:pt x="299267" y="0"/>
                  </a:ln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2733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17"/>
            <p:cNvSpPr/>
            <p:nvPr/>
          </p:nvSpPr>
          <p:spPr>
            <a:xfrm>
              <a:off x="6273800" y="4580124"/>
              <a:ext cx="960390" cy="636372"/>
            </a:xfrm>
            <a:custGeom>
              <a:avLst/>
              <a:gdLst>
                <a:gd name="connsiteX0" fmla="*/ 721876 w 960390"/>
                <a:gd name="connsiteY0" fmla="*/ 0 h 636372"/>
                <a:gd name="connsiteX1" fmla="*/ 960390 w 960390"/>
                <a:gd name="connsiteY1" fmla="*/ 238514 h 636372"/>
                <a:gd name="connsiteX2" fmla="*/ 826626 w 960390"/>
                <a:gd name="connsiteY2" fmla="*/ 338541 h 636372"/>
                <a:gd name="connsiteX3" fmla="*/ 5880 w 960390"/>
                <a:gd name="connsiteY3" fmla="*/ 636075 h 636372"/>
                <a:gd name="connsiteX4" fmla="*/ 0 w 960390"/>
                <a:gd name="connsiteY4" fmla="*/ 636372 h 636372"/>
                <a:gd name="connsiteX5" fmla="*/ 0 w 960390"/>
                <a:gd name="connsiteY5" fmla="*/ 299267 h 636372"/>
                <a:gd name="connsiteX6" fmla="*/ 116897 w 960390"/>
                <a:gd name="connsiteY6" fmla="*/ 281426 h 636372"/>
                <a:gd name="connsiteX7" fmla="*/ 639763 w 960390"/>
                <a:gd name="connsiteY7" fmla="*/ 61403 h 636372"/>
                <a:gd name="connsiteX8" fmla="*/ 721876 w 960390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90" h="636372">
                  <a:moveTo>
                    <a:pt x="721876" y="0"/>
                  </a:moveTo>
                  <a:lnTo>
                    <a:pt x="960390" y="238514"/>
                  </a:lnTo>
                  <a:lnTo>
                    <a:pt x="826626" y="338541"/>
                  </a:lnTo>
                  <a:cubicBezTo>
                    <a:pt x="587694" y="499961"/>
                    <a:pt x="307841" y="605409"/>
                    <a:pt x="5880" y="636075"/>
                  </a:cubicBezTo>
                  <a:lnTo>
                    <a:pt x="0" y="636372"/>
                  </a:lnTo>
                  <a:lnTo>
                    <a:pt x="0" y="299267"/>
                  </a:lnTo>
                  <a:lnTo>
                    <a:pt x="116897" y="281426"/>
                  </a:lnTo>
                  <a:cubicBezTo>
                    <a:pt x="307276" y="242469"/>
                    <a:pt x="484178" y="166515"/>
                    <a:pt x="639763" y="61403"/>
                  </a:cubicBezTo>
                  <a:lnTo>
                    <a:pt x="721876" y="0"/>
                  </a:ln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2733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6" name="Прямоугольник 85"/>
          <p:cNvSpPr/>
          <p:nvPr/>
        </p:nvSpPr>
        <p:spPr>
          <a:xfrm>
            <a:off x="467544" y="2621264"/>
            <a:ext cx="1342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Виды элективных курсов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grpSp>
        <p:nvGrpSpPr>
          <p:cNvPr id="90" name="Group 35"/>
          <p:cNvGrpSpPr/>
          <p:nvPr/>
        </p:nvGrpSpPr>
        <p:grpSpPr>
          <a:xfrm>
            <a:off x="1708104" y="1048206"/>
            <a:ext cx="1101096" cy="245460"/>
            <a:chOff x="6995676" y="2094088"/>
            <a:chExt cx="1965296" cy="636372"/>
          </a:xfrm>
        </p:grpSpPr>
        <p:cxnSp>
          <p:nvCxnSpPr>
            <p:cNvPr id="91" name="Straight Connector 28"/>
            <p:cNvCxnSpPr/>
            <p:nvPr/>
          </p:nvCxnSpPr>
          <p:spPr>
            <a:xfrm>
              <a:off x="7632048" y="2094088"/>
              <a:ext cx="1328924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30"/>
            <p:cNvCxnSpPr/>
            <p:nvPr/>
          </p:nvCxnSpPr>
          <p:spPr>
            <a:xfrm flipV="1">
              <a:off x="6995676" y="2094088"/>
              <a:ext cx="636372" cy="636372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4" name="Прямоугольник 93"/>
          <p:cNvSpPr/>
          <p:nvPr/>
        </p:nvSpPr>
        <p:spPr>
          <a:xfrm>
            <a:off x="2849141" y="770445"/>
            <a:ext cx="6039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предметные курсы</a:t>
            </a:r>
            <a:r>
              <a:rPr lang="ru-RU" dirty="0"/>
              <a:t>, направленные на  углубление и расширение знаний по учебным предметам Типового учебного </a:t>
            </a:r>
            <a:r>
              <a:rPr lang="ru-RU" dirty="0" smtClean="0"/>
              <a:t>плана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95" name="Straight Connector 45"/>
          <p:cNvCxnSpPr/>
          <p:nvPr/>
        </p:nvCxnSpPr>
        <p:spPr>
          <a:xfrm>
            <a:off x="2185382" y="2186083"/>
            <a:ext cx="99163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3177014" y="1932054"/>
            <a:ext cx="5742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92D050"/>
                </a:solidFill>
              </a:rPr>
              <a:t>межпредметные</a:t>
            </a:r>
            <a:r>
              <a:rPr lang="ru-RU" b="1" dirty="0">
                <a:solidFill>
                  <a:srgbClr val="92D050"/>
                </a:solidFill>
              </a:rPr>
              <a:t> курсы</a:t>
            </a:r>
            <a:r>
              <a:rPr lang="ru-RU" dirty="0"/>
              <a:t>, которые объединяют знания по нескольким </a:t>
            </a:r>
            <a:r>
              <a:rPr lang="ru-RU" dirty="0" smtClean="0"/>
              <a:t>учебным </a:t>
            </a:r>
            <a:r>
              <a:rPr lang="ru-RU" dirty="0"/>
              <a:t>предметам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104" name="Straight Connector 45"/>
          <p:cNvCxnSpPr/>
          <p:nvPr/>
        </p:nvCxnSpPr>
        <p:spPr>
          <a:xfrm>
            <a:off x="2185382" y="3768438"/>
            <a:ext cx="991632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3177014" y="3213710"/>
            <a:ext cx="56499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курсы по </a:t>
            </a:r>
            <a:r>
              <a:rPr lang="ru-RU" b="1" dirty="0">
                <a:solidFill>
                  <a:srgbClr val="00B0F0"/>
                </a:solidFill>
              </a:rPr>
              <a:t>предметам, не входящим в Типовой учебный  план</a:t>
            </a:r>
            <a:r>
              <a:rPr lang="ru-RU" b="1" dirty="0"/>
              <a:t>. </a:t>
            </a:r>
            <a:r>
              <a:rPr lang="ru-RU" dirty="0"/>
              <a:t>Они дают представления учащимся о таких науках, как психология, социология, культурология, искусствоведение, иностранные языки и др. 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107" name="Group 36"/>
          <p:cNvGrpSpPr/>
          <p:nvPr/>
        </p:nvGrpSpPr>
        <p:grpSpPr>
          <a:xfrm flipV="1">
            <a:off x="1708104" y="4601355"/>
            <a:ext cx="1285384" cy="388900"/>
            <a:chOff x="6995676" y="2094088"/>
            <a:chExt cx="1713848" cy="636372"/>
          </a:xfrm>
        </p:grpSpPr>
        <p:cxnSp>
          <p:nvCxnSpPr>
            <p:cNvPr id="108" name="Straight Connector 37"/>
            <p:cNvCxnSpPr/>
            <p:nvPr/>
          </p:nvCxnSpPr>
          <p:spPr>
            <a:xfrm flipV="1">
              <a:off x="7632048" y="2094088"/>
              <a:ext cx="1077476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9" name="Straight Connector 38"/>
            <p:cNvCxnSpPr/>
            <p:nvPr/>
          </p:nvCxnSpPr>
          <p:spPr>
            <a:xfrm flipV="1">
              <a:off x="6995676" y="2094088"/>
              <a:ext cx="636372" cy="636372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10" name="Прямоугольник 109"/>
          <p:cNvSpPr/>
          <p:nvPr/>
        </p:nvSpPr>
        <p:spPr>
          <a:xfrm>
            <a:off x="2993489" y="4601355"/>
            <a:ext cx="5926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курсы по </a:t>
            </a:r>
            <a:r>
              <a:rPr lang="ru-RU" b="1" dirty="0">
                <a:solidFill>
                  <a:srgbClr val="7030A0"/>
                </a:solidFill>
              </a:rPr>
              <a:t>подготовке учащихся  к международным экзаменам </a:t>
            </a:r>
            <a:r>
              <a:rPr lang="en-US" dirty="0"/>
              <a:t>IELTS</a:t>
            </a:r>
            <a:r>
              <a:rPr lang="ru-RU" dirty="0"/>
              <a:t>, </a:t>
            </a:r>
            <a:r>
              <a:rPr lang="en-US" dirty="0"/>
              <a:t>ESOL</a:t>
            </a:r>
            <a:r>
              <a:rPr lang="ru-RU" dirty="0"/>
              <a:t>, </a:t>
            </a:r>
            <a:r>
              <a:rPr lang="en-US" dirty="0"/>
              <a:t>TOEFL</a:t>
            </a:r>
            <a:r>
              <a:rPr lang="ru-RU" dirty="0"/>
              <a:t>, </a:t>
            </a:r>
            <a:r>
              <a:rPr lang="en-US" dirty="0"/>
              <a:t>SAT</a:t>
            </a:r>
            <a:r>
              <a:rPr lang="ru-RU" dirty="0"/>
              <a:t> 1, </a:t>
            </a:r>
            <a:r>
              <a:rPr lang="en-US" dirty="0"/>
              <a:t>SAT</a:t>
            </a:r>
            <a:r>
              <a:rPr lang="ru-RU" dirty="0"/>
              <a:t> 2, </a:t>
            </a:r>
            <a:r>
              <a:rPr lang="en-US" dirty="0"/>
              <a:t>S</a:t>
            </a:r>
            <a:r>
              <a:rPr lang="ru-RU" dirty="0"/>
              <a:t>Е</a:t>
            </a:r>
            <a:r>
              <a:rPr lang="en-US" dirty="0"/>
              <a:t>T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31956" y="257436"/>
            <a:ext cx="7628100" cy="108012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Анализ </a:t>
            </a:r>
            <a:r>
              <a:rPr lang="ru-RU" sz="2800" b="1" dirty="0" smtClean="0">
                <a:solidFill>
                  <a:schemeClr val="tx1"/>
                </a:solidFill>
              </a:rPr>
              <a:t>информации от </a:t>
            </a:r>
            <a:r>
              <a:rPr lang="ru-RU" sz="2800" b="1" dirty="0">
                <a:solidFill>
                  <a:schemeClr val="tx1"/>
                </a:solidFill>
              </a:rPr>
              <a:t>Интеллектуальных </a:t>
            </a:r>
            <a:r>
              <a:rPr lang="ru-RU" sz="2800" b="1" dirty="0" smtClean="0">
                <a:solidFill>
                  <a:schemeClr val="tx1"/>
                </a:solidFill>
              </a:rPr>
              <a:t>школ  </a:t>
            </a:r>
            <a:endParaRPr lang="en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8" name="Straight Connector 26"/>
          <p:cNvCxnSpPr/>
          <p:nvPr/>
        </p:nvCxnSpPr>
        <p:spPr>
          <a:xfrm flipV="1">
            <a:off x="173080" y="1700808"/>
            <a:ext cx="8353263" cy="36928"/>
          </a:xfrm>
          <a:prstGeom prst="line">
            <a:avLst/>
          </a:prstGeom>
          <a:ln w="3175">
            <a:solidFill>
              <a:schemeClr val="accent4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27"/>
          <p:cNvCxnSpPr/>
          <p:nvPr/>
        </p:nvCxnSpPr>
        <p:spPr>
          <a:xfrm>
            <a:off x="94110" y="4919682"/>
            <a:ext cx="8353263" cy="0"/>
          </a:xfrm>
          <a:prstGeom prst="line">
            <a:avLst/>
          </a:prstGeom>
          <a:ln w="3175">
            <a:solidFill>
              <a:srgbClr val="F3E15F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52"/>
          <p:cNvGrpSpPr/>
          <p:nvPr/>
        </p:nvGrpSpPr>
        <p:grpSpPr>
          <a:xfrm>
            <a:off x="206859" y="1323686"/>
            <a:ext cx="8438795" cy="811531"/>
            <a:chOff x="4617506" y="93431"/>
            <a:chExt cx="2995195" cy="811531"/>
          </a:xfrm>
        </p:grpSpPr>
        <p:sp>
          <p:nvSpPr>
            <p:cNvPr id="64" name="TextBox 63"/>
            <p:cNvSpPr txBox="1"/>
            <p:nvPr/>
          </p:nvSpPr>
          <p:spPr>
            <a:xfrm>
              <a:off x="4655840" y="93431"/>
              <a:ext cx="792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cap="all" dirty="0" smtClean="0">
                  <a:solidFill>
                    <a:schemeClr val="accent4"/>
                  </a:solidFill>
                  <a:latin typeface="Arial Narrow" panose="020B0606020202030204" pitchFamily="34" charset="0"/>
                </a:rPr>
                <a:t>Единые требования</a:t>
              </a:r>
              <a:endParaRPr lang="en-US" sz="1600" b="1" cap="all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617506" y="566408"/>
              <a:ext cx="2995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>
                  <a:latin typeface="Arial Narrow" panose="020B0606020202030204" pitchFamily="34" charset="0"/>
                </a:rPr>
                <a:t>О</a:t>
              </a:r>
              <a:r>
                <a:rPr lang="ru-RU" sz="1600" dirty="0" smtClean="0">
                  <a:latin typeface="Arial Narrow" panose="020B0606020202030204" pitchFamily="34" charset="0"/>
                </a:rPr>
                <a:t>тсутствуют единые требования к разработке программ элективных </a:t>
              </a:r>
              <a:r>
                <a:rPr lang="ru-RU" sz="1600" dirty="0" smtClean="0">
                  <a:latin typeface="Arial Narrow" panose="020B0606020202030204" pitchFamily="34" charset="0"/>
                </a:rPr>
                <a:t>курсов.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66" name="Group 55"/>
          <p:cNvGrpSpPr/>
          <p:nvPr/>
        </p:nvGrpSpPr>
        <p:grpSpPr>
          <a:xfrm>
            <a:off x="96629" y="4581128"/>
            <a:ext cx="8363255" cy="923329"/>
            <a:chOff x="4655840" y="-75846"/>
            <a:chExt cx="2999683" cy="923329"/>
          </a:xfrm>
        </p:grpSpPr>
        <p:sp>
          <p:nvSpPr>
            <p:cNvPr id="67" name="TextBox 66"/>
            <p:cNvSpPr txBox="1"/>
            <p:nvPr/>
          </p:nvSpPr>
          <p:spPr>
            <a:xfrm>
              <a:off x="4655840" y="-75846"/>
              <a:ext cx="8435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cap="all" dirty="0" smtClean="0">
                  <a:solidFill>
                    <a:schemeClr val="accent2"/>
                  </a:solidFill>
                  <a:latin typeface="Arial Narrow" panose="020B0606020202030204" pitchFamily="34" charset="0"/>
                </a:rPr>
                <a:t>Продолжительность:</a:t>
              </a:r>
              <a:endParaRPr lang="en-US" sz="1600" b="1" cap="all" dirty="0">
                <a:solidFill>
                  <a:schemeClr val="accent2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660328" y="262708"/>
              <a:ext cx="29951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 smtClean="0">
                  <a:latin typeface="Arial Narrow" panose="020B0606020202030204" pitchFamily="34" charset="0"/>
                </a:rPr>
                <a:t>Продолжительность элективного курса чаще всего составляет целый учебный год, хотя некоторые  элективные курсы целесообразно проводить в течение одной четверти или полугодия. 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69" name="Shape 2554"/>
          <p:cNvSpPr/>
          <p:nvPr/>
        </p:nvSpPr>
        <p:spPr>
          <a:xfrm>
            <a:off x="463164" y="5524436"/>
            <a:ext cx="370792" cy="337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cxnSp>
        <p:nvCxnSpPr>
          <p:cNvPr id="92" name="Straight Connector 31"/>
          <p:cNvCxnSpPr/>
          <p:nvPr/>
        </p:nvCxnSpPr>
        <p:spPr>
          <a:xfrm flipV="1">
            <a:off x="158004" y="2604470"/>
            <a:ext cx="8352654" cy="33828"/>
          </a:xfrm>
          <a:prstGeom prst="line">
            <a:avLst/>
          </a:prstGeom>
          <a:ln w="3175">
            <a:solidFill>
              <a:schemeClr val="accent3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61"/>
          <p:cNvGrpSpPr/>
          <p:nvPr/>
        </p:nvGrpSpPr>
        <p:grpSpPr>
          <a:xfrm>
            <a:off x="96629" y="2297420"/>
            <a:ext cx="8378439" cy="1508446"/>
            <a:chOff x="4779781" y="78744"/>
            <a:chExt cx="2838279" cy="1797555"/>
          </a:xfrm>
        </p:grpSpPr>
        <p:sp>
          <p:nvSpPr>
            <p:cNvPr id="94" name="TextBox 93"/>
            <p:cNvSpPr txBox="1"/>
            <p:nvPr/>
          </p:nvSpPr>
          <p:spPr>
            <a:xfrm>
              <a:off x="4796685" y="78744"/>
              <a:ext cx="2660273" cy="403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cap="all" dirty="0" smtClean="0">
                  <a:solidFill>
                    <a:schemeClr val="accent3"/>
                  </a:solidFill>
                  <a:latin typeface="Arial Narrow" panose="020B0606020202030204" pitchFamily="34" charset="0"/>
                </a:rPr>
                <a:t>Ожидаемые результаты</a:t>
              </a:r>
              <a:endParaRPr lang="en-US" sz="1600" b="1" cap="all" dirty="0">
                <a:solidFill>
                  <a:schemeClr val="accent3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789163" y="549059"/>
              <a:ext cx="2828897" cy="403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 smtClean="0">
                  <a:latin typeface="Arial Narrow" panose="020B0606020202030204" pitchFamily="34" charset="0"/>
                </a:rPr>
                <a:t> Однозначно не определено, </a:t>
              </a:r>
              <a:r>
                <a:rPr lang="ru-RU" sz="1600" dirty="0" smtClean="0">
                  <a:latin typeface="Arial Narrow" panose="020B0606020202030204" pitchFamily="34" charset="0"/>
                </a:rPr>
                <a:t>какие ожидаются результаты по итогам </a:t>
              </a:r>
              <a:r>
                <a:rPr lang="ru-RU" sz="1600" dirty="0" smtClean="0">
                  <a:latin typeface="Arial Narrow" panose="020B0606020202030204" pitchFamily="34" charset="0"/>
                </a:rPr>
                <a:t>обучения элективному курсу.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17949" y="1006750"/>
              <a:ext cx="2660273" cy="403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cap="all" dirty="0" smtClean="0">
                  <a:solidFill>
                    <a:srgbClr val="7030A0"/>
                  </a:solidFill>
                  <a:latin typeface="Arial Narrow" panose="020B0606020202030204" pitchFamily="34" charset="0"/>
                </a:rPr>
                <a:t>содержание:</a:t>
              </a:r>
              <a:endParaRPr lang="en-US" sz="1600" b="1" cap="all" dirty="0">
                <a:solidFill>
                  <a:srgbClr val="7030A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79781" y="1537745"/>
              <a:ext cx="28288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43" name="Прямоугольник 142"/>
          <p:cNvSpPr/>
          <p:nvPr/>
        </p:nvSpPr>
        <p:spPr>
          <a:xfrm>
            <a:off x="267714" y="5726746"/>
            <a:ext cx="8556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/>
              <a:t>Вопросы </a:t>
            </a:r>
            <a:r>
              <a:rPr lang="kk-KZ" sz="1800" dirty="0"/>
              <a:t>в организации элективных </a:t>
            </a:r>
            <a:r>
              <a:rPr lang="kk-KZ" sz="1800" dirty="0" smtClean="0"/>
              <a:t>курсов, выявленные в ходе анализа, проводимого </a:t>
            </a:r>
            <a:r>
              <a:rPr lang="kk-KZ" sz="1800" dirty="0" smtClean="0"/>
              <a:t>ДР НИШ</a:t>
            </a:r>
            <a:endParaRPr lang="ru-RU" sz="1800" dirty="0"/>
          </a:p>
        </p:txBody>
      </p:sp>
      <p:sp>
        <p:nvSpPr>
          <p:cNvPr id="144" name="Правая фигурная скобка 143"/>
          <p:cNvSpPr/>
          <p:nvPr/>
        </p:nvSpPr>
        <p:spPr>
          <a:xfrm rot="5400000">
            <a:off x="4328731" y="1355917"/>
            <a:ext cx="328498" cy="863553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1189" y="3521763"/>
            <a:ext cx="8410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 все проводимые в школах элективные курсы </a:t>
            </a:r>
            <a:r>
              <a:rPr lang="ru-RU" dirty="0" smtClean="0"/>
              <a:t>являются актуальными; направленными на расширение и углубление  знаний учащихся, определенных учебной программой;  осуществляют профильную подготовку  по направлению школы (физико-математическое или химико-биологическое направления). </a:t>
            </a:r>
            <a:endParaRPr lang="ru-RU" dirty="0"/>
          </a:p>
        </p:txBody>
      </p:sp>
      <p:cxnSp>
        <p:nvCxnSpPr>
          <p:cNvPr id="26" name="Straight Connector 26"/>
          <p:cNvCxnSpPr/>
          <p:nvPr/>
        </p:nvCxnSpPr>
        <p:spPr>
          <a:xfrm flipV="1">
            <a:off x="96629" y="3377797"/>
            <a:ext cx="8353263" cy="36928"/>
          </a:xfrm>
          <a:prstGeom prst="line">
            <a:avLst/>
          </a:prstGeom>
          <a:ln w="3175">
            <a:solidFill>
              <a:srgbClr val="7030A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2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60758" y="404664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/>
              <a:t>Элективные курсы </a:t>
            </a:r>
            <a:endParaRPr lang="ru-RU" sz="2000" dirty="0"/>
          </a:p>
          <a:p>
            <a:pPr algn="ctr"/>
            <a:r>
              <a:rPr lang="kk-KZ" sz="2000" b="1" dirty="0"/>
              <a:t>в Назарбаев Интеллектуальных школах</a:t>
            </a:r>
            <a:endParaRPr lang="ru-RU" sz="2000" dirty="0"/>
          </a:p>
          <a:p>
            <a:pPr algn="ctr"/>
            <a:r>
              <a:rPr lang="kk-KZ" sz="2000" b="1" dirty="0"/>
              <a:t>(рекомендации </a:t>
            </a:r>
            <a:r>
              <a:rPr lang="kk-KZ" sz="2000" b="1" dirty="0" smtClean="0"/>
              <a:t>по </a:t>
            </a:r>
            <a:r>
              <a:rPr lang="kk-KZ" sz="2000" b="1" dirty="0"/>
              <a:t>направлению </a:t>
            </a:r>
            <a:r>
              <a:rPr lang="kk-KZ" sz="2000" b="1" dirty="0" smtClean="0"/>
              <a:t>тематики </a:t>
            </a:r>
            <a:r>
              <a:rPr lang="kk-KZ" sz="2000" b="1" dirty="0"/>
              <a:t>элективных </a:t>
            </a:r>
            <a:r>
              <a:rPr lang="kk-KZ" sz="2000" b="1" dirty="0" smtClean="0"/>
              <a:t>курсов и их оформлению)</a:t>
            </a:r>
            <a:endParaRPr lang="ru-RU" sz="2000" dirty="0"/>
          </a:p>
        </p:txBody>
      </p:sp>
      <p:sp>
        <p:nvSpPr>
          <p:cNvPr id="96" name="Rectangle 51"/>
          <p:cNvSpPr/>
          <p:nvPr/>
        </p:nvSpPr>
        <p:spPr>
          <a:xfrm>
            <a:off x="5692848" y="4068233"/>
            <a:ext cx="18473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122" name="Rectangle 10"/>
          <p:cNvSpPr/>
          <p:nvPr/>
        </p:nvSpPr>
        <p:spPr>
          <a:xfrm>
            <a:off x="-555538" y="4396905"/>
            <a:ext cx="935756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latin typeface="FontAwesome" pitchFamily="2" charset="0"/>
              </a:rPr>
              <a:t>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49" name="Прямоугольник с одним вырезанным углом 148"/>
          <p:cNvSpPr/>
          <p:nvPr/>
        </p:nvSpPr>
        <p:spPr>
          <a:xfrm flipV="1">
            <a:off x="307148" y="2290698"/>
            <a:ext cx="3418254" cy="1456913"/>
          </a:xfrm>
          <a:prstGeom prst="snip1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98635" y="2424312"/>
            <a:ext cx="3038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dirty="0"/>
              <a:t>Основные требования, предъявляемые </a:t>
            </a:r>
            <a:r>
              <a:rPr lang="kk-KZ" sz="1600" dirty="0" smtClean="0"/>
              <a:t>к </a:t>
            </a:r>
            <a:r>
              <a:rPr lang="kk-KZ" sz="1600" dirty="0"/>
              <a:t>элективным курсам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51" name="Прямоугольник с одним вырезанным углом 150"/>
          <p:cNvSpPr/>
          <p:nvPr/>
        </p:nvSpPr>
        <p:spPr>
          <a:xfrm flipH="1" flipV="1">
            <a:off x="5402623" y="2290698"/>
            <a:ext cx="3408528" cy="1437575"/>
          </a:xfrm>
          <a:prstGeom prst="snip1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597609" y="2424312"/>
            <a:ext cx="32135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dirty="0"/>
              <a:t>Требования к структуре и оформлению </a:t>
            </a:r>
            <a:r>
              <a:rPr lang="kk-KZ" sz="1600" dirty="0" smtClean="0"/>
              <a:t>программ </a:t>
            </a:r>
            <a:r>
              <a:rPr lang="kk-KZ" sz="1600" dirty="0"/>
              <a:t>элективных курсов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53" name="Прямоугольник с двумя вырезанными соседними углами 152"/>
          <p:cNvSpPr/>
          <p:nvPr/>
        </p:nvSpPr>
        <p:spPr>
          <a:xfrm>
            <a:off x="3240697" y="3158347"/>
            <a:ext cx="2705017" cy="1660668"/>
          </a:xfrm>
          <a:prstGeom prst="snip2SameRect">
            <a:avLst>
              <a:gd name="adj1" fmla="val 36761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Рекомендуемые направления тематики </a:t>
            </a:r>
            <a:r>
              <a:rPr lang="ru-RU" sz="1600" dirty="0"/>
              <a:t>элективных курсов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55" name="Прямая соединительная линия 154"/>
          <p:cNvCxnSpPr/>
          <p:nvPr/>
        </p:nvCxnSpPr>
        <p:spPr>
          <a:xfrm flipV="1">
            <a:off x="3725402" y="2667493"/>
            <a:ext cx="1677221" cy="9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>
            <a:endCxn id="153" idx="3"/>
          </p:cNvCxnSpPr>
          <p:nvPr/>
        </p:nvCxnSpPr>
        <p:spPr>
          <a:xfrm>
            <a:off x="4589498" y="2667493"/>
            <a:ext cx="3708" cy="490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ятиугольник 16"/>
          <p:cNvSpPr/>
          <p:nvPr/>
        </p:nvSpPr>
        <p:spPr>
          <a:xfrm>
            <a:off x="255104" y="4946038"/>
            <a:ext cx="8676203" cy="74839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Содержание элективных курсов должно иметь связь с жизнью, быть прикладного </a:t>
            </a:r>
            <a:r>
              <a:rPr lang="ru-RU" dirty="0" smtClean="0"/>
              <a:t>характера, </a:t>
            </a:r>
            <a:r>
              <a:rPr lang="kk-KZ" dirty="0" smtClean="0"/>
              <a:t>способствовать </a:t>
            </a:r>
            <a:r>
              <a:rPr lang="kk-KZ" dirty="0"/>
              <a:t>существенному дополнению и расширению </a:t>
            </a:r>
            <a:r>
              <a:rPr lang="kk-KZ" dirty="0" smtClean="0"/>
              <a:t>учебной программы, </a:t>
            </a:r>
            <a:r>
              <a:rPr lang="ru-RU" dirty="0" smtClean="0"/>
              <a:t>осуществлять профильную подготовку  </a:t>
            </a:r>
            <a:r>
              <a:rPr lang="ru-RU" dirty="0"/>
              <a:t>к поступлению в  ВУЗы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255104" y="5805264"/>
            <a:ext cx="8676203" cy="748394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Во избежание формальности в составлении и проведении элективных курсов, необходимо включить в программу развернутый учебный план (аналогичный среднесрочному </a:t>
            </a:r>
            <a:r>
              <a:rPr lang="ru-RU" dirty="0" smtClean="0"/>
              <a:t>плану). </a:t>
            </a:r>
            <a:endParaRPr lang="ru-RU" dirty="0"/>
          </a:p>
        </p:txBody>
      </p:sp>
      <p:cxnSp>
        <p:nvCxnSpPr>
          <p:cNvPr id="3" name="Прямая со стрелкой 2"/>
          <p:cNvCxnSpPr>
            <a:stCxn id="149" idx="3"/>
          </p:cNvCxnSpPr>
          <p:nvPr/>
        </p:nvCxnSpPr>
        <p:spPr>
          <a:xfrm>
            <a:off x="2016275" y="3747611"/>
            <a:ext cx="0" cy="1198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0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3700" y="274650"/>
            <a:ext cx="6462600" cy="850094"/>
          </a:xfrm>
        </p:spPr>
        <p:txBody>
          <a:bodyPr/>
          <a:lstStyle/>
          <a:p>
            <a:pPr algn="ctr"/>
            <a:r>
              <a:rPr lang="kk-KZ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Требования к структуре и оформлению программ элективных курсов</a:t>
            </a:r>
            <a:endParaRPr lang="ru-RU" sz="20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3816424" cy="2836720"/>
          </a:xfr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С</a:t>
            </a:r>
            <a:r>
              <a:rPr lang="ru-RU" dirty="0" smtClean="0">
                <a:solidFill>
                  <a:srgbClr val="0070C0"/>
                </a:solidFill>
              </a:rPr>
              <a:t>труктурные </a:t>
            </a:r>
            <a:r>
              <a:rPr lang="ru-RU" dirty="0">
                <a:solidFill>
                  <a:srgbClr val="0070C0"/>
                </a:solidFill>
              </a:rPr>
              <a:t>элементы программы: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титульный </a:t>
            </a:r>
            <a:r>
              <a:rPr lang="ru-RU" dirty="0"/>
              <a:t>лист;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пояснительная </a:t>
            </a:r>
            <a:r>
              <a:rPr lang="ru-RU" dirty="0"/>
              <a:t>записка;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календарно-тематическое </a:t>
            </a:r>
            <a:r>
              <a:rPr lang="ru-RU" dirty="0"/>
              <a:t>планирование курса;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учебный </a:t>
            </a:r>
            <a:r>
              <a:rPr lang="ru-RU" dirty="0"/>
              <a:t>план;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список </a:t>
            </a:r>
            <a:r>
              <a:rPr lang="ru-RU" dirty="0"/>
              <a:t>использованной литературы и ресурсов.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60883"/>
              </p:ext>
            </p:extLst>
          </p:nvPr>
        </p:nvGraphicFramePr>
        <p:xfrm>
          <a:off x="827584" y="4941168"/>
          <a:ext cx="7776864" cy="1226820"/>
        </p:xfrm>
        <a:graphic>
          <a:graphicData uri="http://schemas.openxmlformats.org/drawingml/2006/table">
            <a:tbl>
              <a:tblPr firstRow="1" firstCol="1" bandRow="1">
                <a:tableStyleId>{CAD52459-3E52-40A7-8E1D-94317B6743AD}</a:tableStyleId>
              </a:tblPr>
              <a:tblGrid>
                <a:gridCol w="434171"/>
                <a:gridCol w="1378127"/>
                <a:gridCol w="2851381"/>
                <a:gridCol w="1556186"/>
                <a:gridCol w="1556999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Название раздела, количество часов, отведенное на изучение раздела, краткое описание раздела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Темы уроков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Виды деятельности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Учебные ресурсы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Ожидаемые результаты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508" y="453793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Учебный план: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537930"/>
            <a:ext cx="8496944" cy="1987414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3"/>
          <p:cNvSpPr>
            <a:spLocks noGrp="1"/>
          </p:cNvSpPr>
          <p:nvPr>
            <p:ph type="body" idx="1"/>
          </p:nvPr>
        </p:nvSpPr>
        <p:spPr>
          <a:xfrm>
            <a:off x="4932040" y="1484784"/>
            <a:ext cx="3816424" cy="2836720"/>
          </a:xfrm>
          <a:ln w="38100">
            <a:solidFill>
              <a:srgbClr val="00B0F0"/>
            </a:solidFill>
            <a:prstDash val="dash"/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Пояснительная </a:t>
            </a:r>
            <a:r>
              <a:rPr lang="ru-RU" dirty="0">
                <a:solidFill>
                  <a:srgbClr val="0070C0"/>
                </a:solidFill>
              </a:rPr>
              <a:t>записка 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ru-RU" dirty="0" smtClean="0"/>
              <a:t>актуальность;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ru-RU" dirty="0" smtClean="0"/>
              <a:t>цели и задачи;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ru-RU" dirty="0" smtClean="0"/>
              <a:t>ожидаемые результаты;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ru-RU" dirty="0" smtClean="0"/>
              <a:t>сроки реализации программы;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ru-RU" dirty="0" smtClean="0"/>
              <a:t>основные </a:t>
            </a:r>
            <a:r>
              <a:rPr lang="ru-RU" dirty="0" err="1" smtClean="0"/>
              <a:t>пед.подходы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ru-RU" dirty="0" err="1"/>
              <a:t>внутрипредметные</a:t>
            </a:r>
            <a:r>
              <a:rPr lang="ru-RU" dirty="0"/>
              <a:t> и </a:t>
            </a:r>
            <a:r>
              <a:rPr lang="ru-RU" dirty="0" err="1"/>
              <a:t>межпредметные</a:t>
            </a:r>
            <a:r>
              <a:rPr lang="ru-RU" dirty="0"/>
              <a:t> </a:t>
            </a:r>
            <a:r>
              <a:rPr lang="ru-RU" dirty="0" smtClean="0"/>
              <a:t>связи;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ru-RU" dirty="0"/>
              <a:t>ресурсы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1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Уменьшение нагрузки в старшей школе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098" y="1484784"/>
            <a:ext cx="7278775" cy="74868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Частичное вынесение  целей из учебной программы старшей школы на элективные курсы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3568" y="2420888"/>
            <a:ext cx="3136800" cy="828092"/>
          </a:xfrm>
          <a:ln>
            <a:solidFill>
              <a:srgbClr val="92D05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Физика, 11 класс – Астрофизика и космология</a:t>
            </a: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4788024" y="2407495"/>
            <a:ext cx="3136800" cy="165618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Химия, 12 класс -  Производство металлов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Биология, физика. 12 класс - Биофизика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675098" y="4509120"/>
            <a:ext cx="3136800" cy="1872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 lang="ru-RU" b="1" dirty="0" smtClean="0"/>
              <a:t>Реализация в 2017-2018 учебном году</a:t>
            </a: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4932040" y="4495727"/>
            <a:ext cx="3136800" cy="1872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 lang="ru-RU" b="1" dirty="0" smtClean="0"/>
              <a:t>Реализация в 2018-2019 учебном году</a:t>
            </a:r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 flipH="1">
            <a:off x="2243498" y="3248980"/>
            <a:ext cx="8470" cy="1260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>
            <a:off x="6356424" y="4063679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4807" y="116632"/>
            <a:ext cx="8661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Рекомендуемая тематика элективных курсов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0547" y="578297"/>
            <a:ext cx="4330900" cy="72008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/>
              <a:t>Математика</a:t>
            </a:r>
            <a:endParaRPr lang="ru-RU" sz="1200" b="1" dirty="0" smtClean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60852" y="578297"/>
            <a:ext cx="4145756" cy="72008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/>
              <a:t>Информатика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56302"/>
              </p:ext>
            </p:extLst>
          </p:nvPr>
        </p:nvGraphicFramePr>
        <p:xfrm>
          <a:off x="4760852" y="1473979"/>
          <a:ext cx="4126243" cy="3353073"/>
        </p:xfrm>
        <a:graphic>
          <a:graphicData uri="http://schemas.openxmlformats.org/drawingml/2006/table">
            <a:tbl>
              <a:tblPr firstRow="1" firstCol="1" bandRow="1">
                <a:tableStyleId>{CAD52459-3E52-40A7-8E1D-94317B6743AD}</a:tableStyleId>
              </a:tblPr>
              <a:tblGrid>
                <a:gridCol w="603236"/>
                <a:gridCol w="2088232"/>
                <a:gridCol w="1434775"/>
              </a:tblGrid>
              <a:tr h="39864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Arial"/>
                        </a:rPr>
                        <a:t>класс</a:t>
                      </a:r>
                      <a:endParaRPr lang="ru-RU" sz="12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Arial"/>
                        </a:rPr>
                        <a:t>Название курса</a:t>
                      </a:r>
                      <a:endParaRPr lang="ru-RU" sz="12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Arial"/>
                        </a:rPr>
                        <a:t>Рекомендуемое время</a:t>
                      </a: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2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289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7-8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Компьютерная графика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2770" algn="l"/>
                        </a:tabLst>
                        <a:defRPr/>
                      </a:pPr>
                      <a:r>
                        <a:rPr lang="ru-RU" sz="1400" b="0" i="0" u="none" strike="noStrike" cap="non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444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7-8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Цифровая обработка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изображений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2770" algn="l"/>
                        </a:tabLst>
                        <a:defRPr/>
                      </a:pPr>
                      <a:r>
                        <a:rPr lang="ru-RU" sz="1400" b="0" i="0" u="none" strike="noStrike" cap="non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3543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7-8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Программирование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3D-моделирование и анимация.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2770" algn="l"/>
                        </a:tabLst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</a:p>
                  </a:txBody>
                  <a:tcPr marL="68580" marR="68580" marT="0" marB="0"/>
                </a:tc>
              </a:tr>
              <a:tr h="3437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создания сайтов 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2770" algn="l"/>
                        </a:tabLst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</a:p>
                  </a:txBody>
                  <a:tcPr marL="68580" marR="68580" marT="0" marB="0"/>
                </a:tc>
              </a:tr>
              <a:tr h="524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9-10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Программирование на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Javascript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PHP, HTML, CSS и SQL.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2222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Сетевые технологии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386953"/>
              </p:ext>
            </p:extLst>
          </p:nvPr>
        </p:nvGraphicFramePr>
        <p:xfrm>
          <a:off x="269641" y="1452092"/>
          <a:ext cx="4374367" cy="2286000"/>
        </p:xfrm>
        <a:graphic>
          <a:graphicData uri="http://schemas.openxmlformats.org/drawingml/2006/table">
            <a:tbl>
              <a:tblPr firstRow="1" firstCol="1" bandRow="1">
                <a:tableStyleId>{CAD52459-3E52-40A7-8E1D-94317B6743AD}</a:tableStyleId>
              </a:tblPr>
              <a:tblGrid>
                <a:gridCol w="629951"/>
                <a:gridCol w="2520280"/>
                <a:gridCol w="1224136"/>
              </a:tblGrid>
              <a:tr h="1818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Название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курса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Рекомендуемое время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7-8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Решение практических задач на проценты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четверть</a:t>
                      </a:r>
                    </a:p>
                  </a:txBody>
                  <a:tcPr marL="68580" marR="68580" marT="0" marB="0"/>
                </a:tc>
              </a:tr>
              <a:tr h="225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7-10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Экономико-математическое моделирование 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четверть</a:t>
                      </a:r>
                    </a:p>
                  </a:txBody>
                  <a:tcPr marL="68580" marR="68580" marT="0" marB="0"/>
                </a:tc>
              </a:tr>
              <a:tr h="220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9-11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Численные методы решения уравнений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2770" algn="l"/>
                        </a:tabLst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</a:p>
                  </a:txBody>
                  <a:tcPr marL="68580" marR="68580" marT="0" marB="0"/>
                </a:tc>
              </a:tr>
              <a:tr h="84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9-11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Решение текстовых задач 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2770" algn="l"/>
                        </a:tabLst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</a:p>
                  </a:txBody>
                  <a:tcPr marL="68580" marR="68580" marT="0" marB="0"/>
                </a:tc>
              </a:tr>
              <a:tr h="230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10-11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Задачи линейного программирования</a:t>
                      </a:r>
                      <a:endParaRPr lang="ru-RU" sz="14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четверть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8850" y="5085184"/>
            <a:ext cx="8439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/>
              <a:t>Элективный курс </a:t>
            </a:r>
            <a:r>
              <a:rPr lang="ru-RU" sz="2000" i="1" dirty="0" smtClean="0"/>
              <a:t>может быть </a:t>
            </a:r>
            <a:r>
              <a:rPr lang="ru-RU" sz="2000" i="1" dirty="0"/>
              <a:t>запланирован не </a:t>
            </a:r>
            <a:r>
              <a:rPr lang="ru-RU" sz="2000" i="1" dirty="0" smtClean="0"/>
              <a:t>менее, </a:t>
            </a:r>
            <a:r>
              <a:rPr lang="ru-RU" sz="2000" i="1" dirty="0"/>
              <a:t>чем на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1 четверть, </a:t>
            </a:r>
            <a:r>
              <a:rPr lang="ru-RU" sz="2000" i="1" dirty="0"/>
              <a:t>но не более чем на один учебный год</a:t>
            </a:r>
            <a:r>
              <a:rPr lang="ru-RU" i="1" dirty="0" smtClean="0"/>
              <a:t>. </a:t>
            </a:r>
            <a:r>
              <a:rPr lang="ru-RU" sz="2000" i="1" dirty="0"/>
              <a:t>Рекомендуемое </a:t>
            </a:r>
            <a:r>
              <a:rPr lang="ru-RU" sz="2000" i="1" dirty="0" smtClean="0"/>
              <a:t>время</a:t>
            </a:r>
            <a:r>
              <a:rPr lang="ru-RU" sz="2000" i="1" dirty="0"/>
              <a:t>,</a:t>
            </a:r>
            <a:r>
              <a:rPr lang="ru-RU" sz="2000" i="1" dirty="0" smtClean="0"/>
              <a:t> указанное </a:t>
            </a:r>
            <a:r>
              <a:rPr lang="ru-RU" sz="2000" i="1" dirty="0"/>
              <a:t>при планировании </a:t>
            </a:r>
            <a:r>
              <a:rPr lang="ru-RU" sz="2000" i="1" dirty="0" smtClean="0"/>
              <a:t>курса, составляет 1 </a:t>
            </a:r>
            <a:r>
              <a:rPr lang="ru-RU" sz="2000" i="1" dirty="0"/>
              <a:t>час в неделю.</a:t>
            </a:r>
          </a:p>
        </p:txBody>
      </p:sp>
    </p:spTree>
    <p:extLst>
      <p:ext uri="{BB962C8B-B14F-4D97-AF65-F5344CB8AC3E}">
        <p14:creationId xmlns:p14="http://schemas.microsoft.com/office/powerpoint/2010/main" val="29469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4807" y="116632"/>
            <a:ext cx="8661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Рекомендуемая тематика элективных курсов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0547" y="578297"/>
            <a:ext cx="4330900" cy="72008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Физика</a:t>
            </a:r>
            <a:endParaRPr lang="ru-RU" sz="1200" b="1" dirty="0" smtClean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60852" y="578297"/>
            <a:ext cx="4145756" cy="72008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Химия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58473"/>
              </p:ext>
            </p:extLst>
          </p:nvPr>
        </p:nvGraphicFramePr>
        <p:xfrm>
          <a:off x="240547" y="1700808"/>
          <a:ext cx="4319361" cy="3714931"/>
        </p:xfrm>
        <a:graphic>
          <a:graphicData uri="http://schemas.openxmlformats.org/drawingml/2006/table">
            <a:tbl>
              <a:tblPr firstRow="1" firstCol="1" bandRow="1">
                <a:tableStyleId>{CAD52459-3E52-40A7-8E1D-94317B6743AD}</a:tableStyleId>
              </a:tblPr>
              <a:tblGrid>
                <a:gridCol w="587037"/>
                <a:gridCol w="2088232"/>
                <a:gridCol w="1644092"/>
              </a:tblGrid>
              <a:tr h="237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Название</a:t>
                      </a:r>
                      <a:r>
                        <a:rPr lang="ru-RU" sz="14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курса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Рекомендуемое время</a:t>
                      </a:r>
                    </a:p>
                  </a:txBody>
                  <a:tcPr marL="68580" marR="68580" marT="0" marB="0"/>
                </a:tc>
              </a:tr>
              <a:tr h="557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8-9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 решения качественных и количественных задач на уроках физики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2770" algn="l"/>
                        </a:tabLst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572770" algn="l"/>
                        </a:tabLst>
                      </a:pP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2373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8-9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Принципы работы различных видов бытовой техники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2770" algn="l"/>
                        </a:tabLst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</a:p>
                  </a:txBody>
                  <a:tcPr marL="68580" marR="68580" marT="0" marB="0"/>
                </a:tc>
              </a:tr>
              <a:tr h="557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11-12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Современная ядерная физика на стыке с другими науками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572770" algn="l"/>
                        </a:tabLst>
                      </a:pPr>
                      <a:r>
                        <a:rPr lang="ru-RU" sz="1400" b="0" i="0" u="none" strike="noStrike" cap="non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четверть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301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11-12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Астрономия и физика космоса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572770" algn="l"/>
                        </a:tabLst>
                      </a:pPr>
                      <a:r>
                        <a:rPr lang="ru-RU" sz="1400" b="0" i="0" u="none" strike="noStrike" cap="non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четверть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301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11-12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Теория относительности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572770" algn="l"/>
                        </a:tabLst>
                      </a:pPr>
                      <a:r>
                        <a:rPr lang="ru-RU" sz="1400" b="0" i="0" u="none" strike="noStrike" cap="non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четверть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  <a:tr h="301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11-12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Биофизика. Медицинская физика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572770" algn="l"/>
                        </a:tabLst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четверть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20557"/>
              </p:ext>
            </p:extLst>
          </p:nvPr>
        </p:nvGraphicFramePr>
        <p:xfrm>
          <a:off x="4792402" y="1556792"/>
          <a:ext cx="4114206" cy="4566285"/>
        </p:xfrm>
        <a:graphic>
          <a:graphicData uri="http://schemas.openxmlformats.org/drawingml/2006/table">
            <a:tbl>
              <a:tblPr firstRow="1" firstCol="1" bandRow="1">
                <a:tableStyleId>{CAD52459-3E52-40A7-8E1D-94317B6743AD}</a:tableStyleId>
              </a:tblPr>
              <a:tblGrid>
                <a:gridCol w="715702"/>
                <a:gridCol w="2016224"/>
                <a:gridCol w="1382280"/>
              </a:tblGrid>
              <a:tr h="29272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класс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Название курса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Рекомендуемое </a:t>
                      </a:r>
                      <a:r>
                        <a:rPr lang="kk-KZ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время</a:t>
                      </a:r>
                      <a:endParaRPr lang="ru-RU" sz="1400" b="1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280928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7-8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Исследование пищевых продуктов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 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</a:t>
                      </a: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213014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7-10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Решение расчетных задач по химии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139415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8-9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Химия и сельское хозяйство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280928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9-10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Роль химической науки в решении глобальных проблем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Учебный год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139415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10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Химическая промышленность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139415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10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Нанотехнология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2 полугодие 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237719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11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Основы химической термодинамики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280928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11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Введение в аналитическую 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химию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2 полугодие 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  <a:tr h="211616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12</a:t>
                      </a:r>
                      <a:endParaRPr lang="ru-RU" sz="1400" b="0" i="0" u="none" strike="noStrike" cap="none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Производство металлов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75565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полугодие</a:t>
                      </a:r>
                      <a:endParaRPr lang="ru-RU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780</Words>
  <Application>Microsoft Office PowerPoint</Application>
  <PresentationFormat>Экран (4:3)</PresentationFormat>
  <Paragraphs>206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Times New Roman</vt:lpstr>
      <vt:lpstr>Raleway</vt:lpstr>
      <vt:lpstr>Calibri</vt:lpstr>
      <vt:lpstr>Arial Narrow</vt:lpstr>
      <vt:lpstr>FontAwesome</vt:lpstr>
      <vt:lpstr>Gill Sans</vt:lpstr>
      <vt:lpstr>Lato</vt:lpstr>
      <vt:lpstr>Antonio template</vt:lpstr>
      <vt:lpstr>Рекомендации  по организации элективных курсов</vt:lpstr>
      <vt:lpstr>Презентация PowerPoint</vt:lpstr>
      <vt:lpstr>Презентация PowerPoint</vt:lpstr>
      <vt:lpstr>Анализ информации от Интеллектуальных школ  </vt:lpstr>
      <vt:lpstr>Презентация PowerPoint</vt:lpstr>
      <vt:lpstr>Требования к структуре и оформлению программ элективных курсов</vt:lpstr>
      <vt:lpstr>Уменьшение нагрузки в старшей школе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проектированию домашнего задания в условиях обновления содержания среднего образования</dc:title>
  <dc:creator>Azhar Kabdulinova</dc:creator>
  <cp:lastModifiedBy>Вьюшкова Е.А.</cp:lastModifiedBy>
  <cp:revision>100</cp:revision>
  <dcterms:modified xsi:type="dcterms:W3CDTF">2017-08-17T08:51:55Z</dcterms:modified>
</cp:coreProperties>
</file>