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75" r:id="rId4"/>
    <p:sldId id="263" r:id="rId5"/>
    <p:sldId id="269" r:id="rId6"/>
    <p:sldId id="265" r:id="rId7"/>
    <p:sldId id="268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23B71-764E-4229-AECB-73F0551BEA3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1BFC4A-B0FE-4318-AD44-F4693617803C}">
      <dgm:prSet/>
      <dgm:spPr/>
      <dgm:t>
        <a:bodyPr/>
        <a:lstStyle/>
        <a:p>
          <a:pPr algn="l"/>
          <a:r>
            <a:rPr lang="ru-RU" dirty="0">
              <a:latin typeface="Arial Narrow" panose="020B0606020202030204" pitchFamily="34" charset="0"/>
            </a:rPr>
            <a:t>1. Средний возраст педагогов составляет 30-40 лет.
2. В плане 4-6 педагогов каждой группы в среднем:
- осуществлен выбор методов обучения, способствующих достижению цели урока;
- разработаны задания, способствующие развитию функциональной грамотности.</a:t>
          </a:r>
          <a:endParaRPr lang="en-US" dirty="0">
            <a:latin typeface="Arial Narrow" panose="020B0606020202030204" pitchFamily="34" charset="0"/>
          </a:endParaRPr>
        </a:p>
      </dgm:t>
    </dgm:pt>
    <dgm:pt modelId="{18E11C9C-EFAB-44D0-82CC-2E87232CDBDA}" type="parTrans" cxnId="{F3FED4EB-A6D9-4551-893A-DD20B4A2FACE}">
      <dgm:prSet/>
      <dgm:spPr/>
      <dgm:t>
        <a:bodyPr/>
        <a:lstStyle/>
        <a:p>
          <a:endParaRPr lang="en-US"/>
        </a:p>
      </dgm:t>
    </dgm:pt>
    <dgm:pt modelId="{C94FB7BE-F05B-4323-B80D-269EF9A2DE40}" type="sibTrans" cxnId="{F3FED4EB-A6D9-4551-893A-DD20B4A2FACE}">
      <dgm:prSet/>
      <dgm:spPr/>
      <dgm:t>
        <a:bodyPr/>
        <a:lstStyle/>
        <a:p>
          <a:endParaRPr lang="en-US"/>
        </a:p>
      </dgm:t>
    </dgm:pt>
    <dgm:pt modelId="{A4AB117F-1C1F-4EA9-A4B1-373C493AEB0C}">
      <dgm:prSet custT="1"/>
      <dgm:spPr/>
      <dgm:t>
        <a:bodyPr/>
        <a:lstStyle/>
        <a:p>
          <a:pPr algn="l"/>
          <a:r>
            <a:rPr lang="ru-RU" sz="1200" b="1" dirty="0">
              <a:latin typeface="Arial Narrow" panose="020B0606020202030204" pitchFamily="34" charset="0"/>
            </a:rPr>
            <a:t>План урока:
-в 80% планах педагогов не учитываются потребности учащихся;
- педагоги одной группы выбирают одинаковые методы обучения;
- задания шаблонные (взяты из учебника), не разработаны самим педагогом.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3485986B-2FB6-49DB-A967-C39ABB171D50}" type="parTrans" cxnId="{C164A51E-6C73-4CAC-9DE8-6AF52AEB4604}">
      <dgm:prSet/>
      <dgm:spPr/>
      <dgm:t>
        <a:bodyPr/>
        <a:lstStyle/>
        <a:p>
          <a:endParaRPr lang="en-US"/>
        </a:p>
      </dgm:t>
    </dgm:pt>
    <dgm:pt modelId="{2E1F23F2-B969-4080-8A15-4BC6D019BC79}" type="sibTrans" cxnId="{C164A51E-6C73-4CAC-9DE8-6AF52AEB4604}">
      <dgm:prSet/>
      <dgm:spPr/>
      <dgm:t>
        <a:bodyPr/>
        <a:lstStyle/>
        <a:p>
          <a:endParaRPr lang="en-US"/>
        </a:p>
      </dgm:t>
    </dgm:pt>
    <dgm:pt modelId="{D141868F-BB17-45D4-AA6A-5DBC69C52004}">
      <dgm:prSet/>
      <dgm:spPr/>
      <dgm:t>
        <a:bodyPr/>
        <a:lstStyle/>
        <a:p>
          <a:pPr algn="l"/>
          <a:r>
            <a:rPr lang="ru-RU" b="1" dirty="0">
              <a:latin typeface="Arial Narrow" panose="020B0606020202030204" pitchFamily="34" charset="0"/>
            </a:rPr>
            <a:t>Вопросы тренеров связаны с:  
- разработка заданий функциональной грамотности;
 - недостаточностью учебных материалов по учету особых образовательных потребностей учащихся.</a:t>
          </a:r>
          <a:endParaRPr lang="en-US" dirty="0">
            <a:latin typeface="Arial Narrow" panose="020B0606020202030204" pitchFamily="34" charset="0"/>
          </a:endParaRPr>
        </a:p>
      </dgm:t>
    </dgm:pt>
    <dgm:pt modelId="{1972BC99-6BAC-4CED-8FAA-2DFE3BB4F2AE}" type="parTrans" cxnId="{9C6C5875-EEB0-4C91-9BC1-94DD82C469CC}">
      <dgm:prSet/>
      <dgm:spPr/>
      <dgm:t>
        <a:bodyPr/>
        <a:lstStyle/>
        <a:p>
          <a:endParaRPr lang="ru-RU"/>
        </a:p>
      </dgm:t>
    </dgm:pt>
    <dgm:pt modelId="{0A01AC14-A407-4A35-A2FC-8557C8F1CF1E}" type="sibTrans" cxnId="{9C6C5875-EEB0-4C91-9BC1-94DD82C469CC}">
      <dgm:prSet/>
      <dgm:spPr/>
      <dgm:t>
        <a:bodyPr/>
        <a:lstStyle/>
        <a:p>
          <a:endParaRPr lang="ru-RU"/>
        </a:p>
      </dgm:t>
    </dgm:pt>
    <dgm:pt modelId="{9A3869FC-DC56-494A-BFD6-9E910D917445}">
      <dgm:prSet/>
      <dgm:spPr/>
      <dgm:t>
        <a:bodyPr/>
        <a:lstStyle/>
        <a:p>
          <a:pPr algn="l"/>
          <a:r>
            <a:rPr lang="ru-RU" b="1" dirty="0">
              <a:latin typeface="Arial Narrow" panose="020B0606020202030204" pitchFamily="34" charset="0"/>
              <a:cs typeface="Times New Roman" panose="02020603050405020304" pitchFamily="18" charset="0"/>
            </a:rPr>
            <a:t>Полностью согласен: 
- развитие навыков использования практики слушателей в качестве обучения-52%; 
- развитие навыков организации учебного процесса с учетом потребностей слушателей-43%</a:t>
          </a:r>
          <a:endParaRPr lang="kk-KZ" b="1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39645E0-2B98-4D94-BF7F-4613195A6DD4}" type="parTrans" cxnId="{8E37A17E-1F7E-4C37-9845-BE7FE6E3636E}">
      <dgm:prSet/>
      <dgm:spPr/>
      <dgm:t>
        <a:bodyPr/>
        <a:lstStyle/>
        <a:p>
          <a:endParaRPr lang="ru-RU"/>
        </a:p>
      </dgm:t>
    </dgm:pt>
    <dgm:pt modelId="{038E6D50-6FDC-4CBB-8433-5358670580F9}" type="sibTrans" cxnId="{8E37A17E-1F7E-4C37-9845-BE7FE6E3636E}">
      <dgm:prSet/>
      <dgm:spPr/>
      <dgm:t>
        <a:bodyPr/>
        <a:lstStyle/>
        <a:p>
          <a:endParaRPr lang="ru-RU"/>
        </a:p>
      </dgm:t>
    </dgm:pt>
    <dgm:pt modelId="{1857D68A-5636-494B-B5F4-A6628B7720D6}" type="pres">
      <dgm:prSet presAssocID="{B2723B71-764E-4229-AECB-73F0551BEA36}" presName="Name0" presStyleCnt="0">
        <dgm:presLayoutVars>
          <dgm:dir/>
          <dgm:resizeHandles val="exact"/>
        </dgm:presLayoutVars>
      </dgm:prSet>
      <dgm:spPr/>
    </dgm:pt>
    <dgm:pt modelId="{D4E5EB35-ACD7-463B-9B5B-51C8A05A41CD}" type="pres">
      <dgm:prSet presAssocID="{2C1BFC4A-B0FE-4318-AD44-F4693617803C}" presName="node" presStyleLbl="node1" presStyleIdx="0" presStyleCnt="4">
        <dgm:presLayoutVars>
          <dgm:bulletEnabled val="1"/>
        </dgm:presLayoutVars>
      </dgm:prSet>
      <dgm:spPr/>
    </dgm:pt>
    <dgm:pt modelId="{60B20B6F-7B09-4C63-B997-C015D64D0A7D}" type="pres">
      <dgm:prSet presAssocID="{C94FB7BE-F05B-4323-B80D-269EF9A2DE40}" presName="sibTrans" presStyleLbl="sibTrans1D1" presStyleIdx="0" presStyleCnt="3"/>
      <dgm:spPr/>
    </dgm:pt>
    <dgm:pt modelId="{A1B046DC-2523-4E43-AB1C-7A27211B2E7C}" type="pres">
      <dgm:prSet presAssocID="{C94FB7BE-F05B-4323-B80D-269EF9A2DE40}" presName="connectorText" presStyleLbl="sibTrans1D1" presStyleIdx="0" presStyleCnt="3"/>
      <dgm:spPr/>
    </dgm:pt>
    <dgm:pt modelId="{F8FF0C43-11E2-41A4-AD49-03BFAB99B712}" type="pres">
      <dgm:prSet presAssocID="{A4AB117F-1C1F-4EA9-A4B1-373C493AEB0C}" presName="node" presStyleLbl="node1" presStyleIdx="1" presStyleCnt="4">
        <dgm:presLayoutVars>
          <dgm:bulletEnabled val="1"/>
        </dgm:presLayoutVars>
      </dgm:prSet>
      <dgm:spPr/>
    </dgm:pt>
    <dgm:pt modelId="{3C6D6257-D11D-4324-900C-4E1E7B91CFF7}" type="pres">
      <dgm:prSet presAssocID="{2E1F23F2-B969-4080-8A15-4BC6D019BC79}" presName="sibTrans" presStyleLbl="sibTrans1D1" presStyleIdx="1" presStyleCnt="3"/>
      <dgm:spPr/>
    </dgm:pt>
    <dgm:pt modelId="{2E3309A6-2556-45EA-A00D-1AFCC1ABB9C4}" type="pres">
      <dgm:prSet presAssocID="{2E1F23F2-B969-4080-8A15-4BC6D019BC79}" presName="connectorText" presStyleLbl="sibTrans1D1" presStyleIdx="1" presStyleCnt="3"/>
      <dgm:spPr/>
    </dgm:pt>
    <dgm:pt modelId="{C0092F1C-FA1A-42E5-BDEF-69CCF2428F96}" type="pres">
      <dgm:prSet presAssocID="{D141868F-BB17-45D4-AA6A-5DBC69C52004}" presName="node" presStyleLbl="node1" presStyleIdx="2" presStyleCnt="4">
        <dgm:presLayoutVars>
          <dgm:bulletEnabled val="1"/>
        </dgm:presLayoutVars>
      </dgm:prSet>
      <dgm:spPr/>
    </dgm:pt>
    <dgm:pt modelId="{2D95E152-AF7B-4A5E-9805-980E8E107354}" type="pres">
      <dgm:prSet presAssocID="{0A01AC14-A407-4A35-A2FC-8557C8F1CF1E}" presName="sibTrans" presStyleLbl="sibTrans1D1" presStyleIdx="2" presStyleCnt="3"/>
      <dgm:spPr/>
    </dgm:pt>
    <dgm:pt modelId="{D8077971-38F4-459C-8B0B-2A367570AE85}" type="pres">
      <dgm:prSet presAssocID="{0A01AC14-A407-4A35-A2FC-8557C8F1CF1E}" presName="connectorText" presStyleLbl="sibTrans1D1" presStyleIdx="2" presStyleCnt="3"/>
      <dgm:spPr/>
    </dgm:pt>
    <dgm:pt modelId="{C866264D-763D-4E8F-BE52-9D33CB4DA8AF}" type="pres">
      <dgm:prSet presAssocID="{9A3869FC-DC56-494A-BFD6-9E910D917445}" presName="node" presStyleLbl="node1" presStyleIdx="3" presStyleCnt="4">
        <dgm:presLayoutVars>
          <dgm:bulletEnabled val="1"/>
        </dgm:presLayoutVars>
      </dgm:prSet>
      <dgm:spPr/>
    </dgm:pt>
  </dgm:ptLst>
  <dgm:cxnLst>
    <dgm:cxn modelId="{67863F17-2923-4D45-AE71-428135212D6C}" type="presOf" srcId="{B2723B71-764E-4229-AECB-73F0551BEA36}" destId="{1857D68A-5636-494B-B5F4-A6628B7720D6}" srcOrd="0" destOrd="0" presId="urn:microsoft.com/office/officeart/2016/7/layout/RepeatingBendingProcessNew"/>
    <dgm:cxn modelId="{C164A51E-6C73-4CAC-9DE8-6AF52AEB4604}" srcId="{B2723B71-764E-4229-AECB-73F0551BEA36}" destId="{A4AB117F-1C1F-4EA9-A4B1-373C493AEB0C}" srcOrd="1" destOrd="0" parTransId="{3485986B-2FB6-49DB-A967-C39ABB171D50}" sibTransId="{2E1F23F2-B969-4080-8A15-4BC6D019BC79}"/>
    <dgm:cxn modelId="{2EE88938-4FCF-4A4A-B82C-899460CF650E}" type="presOf" srcId="{2E1F23F2-B969-4080-8A15-4BC6D019BC79}" destId="{2E3309A6-2556-45EA-A00D-1AFCC1ABB9C4}" srcOrd="1" destOrd="0" presId="urn:microsoft.com/office/officeart/2016/7/layout/RepeatingBendingProcessNew"/>
    <dgm:cxn modelId="{6355E453-5A86-4E20-971D-11050D8460FB}" type="presOf" srcId="{D141868F-BB17-45D4-AA6A-5DBC69C52004}" destId="{C0092F1C-FA1A-42E5-BDEF-69CCF2428F96}" srcOrd="0" destOrd="0" presId="urn:microsoft.com/office/officeart/2016/7/layout/RepeatingBendingProcessNew"/>
    <dgm:cxn modelId="{9C6C5875-EEB0-4C91-9BC1-94DD82C469CC}" srcId="{B2723B71-764E-4229-AECB-73F0551BEA36}" destId="{D141868F-BB17-45D4-AA6A-5DBC69C52004}" srcOrd="2" destOrd="0" parTransId="{1972BC99-6BAC-4CED-8FAA-2DFE3BB4F2AE}" sibTransId="{0A01AC14-A407-4A35-A2FC-8557C8F1CF1E}"/>
    <dgm:cxn modelId="{8E37A17E-1F7E-4C37-9845-BE7FE6E3636E}" srcId="{B2723B71-764E-4229-AECB-73F0551BEA36}" destId="{9A3869FC-DC56-494A-BFD6-9E910D917445}" srcOrd="3" destOrd="0" parTransId="{339645E0-2B98-4D94-BF7F-4613195A6DD4}" sibTransId="{038E6D50-6FDC-4CBB-8433-5358670580F9}"/>
    <dgm:cxn modelId="{50DA1FA8-D3D2-41D9-B05E-A8301FF8A673}" type="presOf" srcId="{C94FB7BE-F05B-4323-B80D-269EF9A2DE40}" destId="{60B20B6F-7B09-4C63-B997-C015D64D0A7D}" srcOrd="0" destOrd="0" presId="urn:microsoft.com/office/officeart/2016/7/layout/RepeatingBendingProcessNew"/>
    <dgm:cxn modelId="{55A065AB-5BC8-4F9C-A4A3-655446684864}" type="presOf" srcId="{9A3869FC-DC56-494A-BFD6-9E910D917445}" destId="{C866264D-763D-4E8F-BE52-9D33CB4DA8AF}" srcOrd="0" destOrd="0" presId="urn:microsoft.com/office/officeart/2016/7/layout/RepeatingBendingProcessNew"/>
    <dgm:cxn modelId="{9C5C00B2-B9F6-4686-9940-963CF678009B}" type="presOf" srcId="{0A01AC14-A407-4A35-A2FC-8557C8F1CF1E}" destId="{2D95E152-AF7B-4A5E-9805-980E8E107354}" srcOrd="0" destOrd="0" presId="urn:microsoft.com/office/officeart/2016/7/layout/RepeatingBendingProcessNew"/>
    <dgm:cxn modelId="{EF4322C3-8003-4177-BE2F-E7E811F39EDE}" type="presOf" srcId="{2E1F23F2-B969-4080-8A15-4BC6D019BC79}" destId="{3C6D6257-D11D-4324-900C-4E1E7B91CFF7}" srcOrd="0" destOrd="0" presId="urn:microsoft.com/office/officeart/2016/7/layout/RepeatingBendingProcessNew"/>
    <dgm:cxn modelId="{5C9CC0CC-7ABA-465E-B48D-5E3B56662208}" type="presOf" srcId="{A4AB117F-1C1F-4EA9-A4B1-373C493AEB0C}" destId="{F8FF0C43-11E2-41A4-AD49-03BFAB99B712}" srcOrd="0" destOrd="0" presId="urn:microsoft.com/office/officeart/2016/7/layout/RepeatingBendingProcessNew"/>
    <dgm:cxn modelId="{A332D4D8-DC65-4838-A9F6-93D8F01C0340}" type="presOf" srcId="{C94FB7BE-F05B-4323-B80D-269EF9A2DE40}" destId="{A1B046DC-2523-4E43-AB1C-7A27211B2E7C}" srcOrd="1" destOrd="0" presId="urn:microsoft.com/office/officeart/2016/7/layout/RepeatingBendingProcessNew"/>
    <dgm:cxn modelId="{9D03C4E6-2492-4A00-8870-C39F8FC5FF60}" type="presOf" srcId="{0A01AC14-A407-4A35-A2FC-8557C8F1CF1E}" destId="{D8077971-38F4-459C-8B0B-2A367570AE85}" srcOrd="1" destOrd="0" presId="urn:microsoft.com/office/officeart/2016/7/layout/RepeatingBendingProcessNew"/>
    <dgm:cxn modelId="{576A4EE9-A80B-4085-B9F9-A543F29D6F5A}" type="presOf" srcId="{2C1BFC4A-B0FE-4318-AD44-F4693617803C}" destId="{D4E5EB35-ACD7-463B-9B5B-51C8A05A41CD}" srcOrd="0" destOrd="0" presId="urn:microsoft.com/office/officeart/2016/7/layout/RepeatingBendingProcessNew"/>
    <dgm:cxn modelId="{F3FED4EB-A6D9-4551-893A-DD20B4A2FACE}" srcId="{B2723B71-764E-4229-AECB-73F0551BEA36}" destId="{2C1BFC4A-B0FE-4318-AD44-F4693617803C}" srcOrd="0" destOrd="0" parTransId="{18E11C9C-EFAB-44D0-82CC-2E87232CDBDA}" sibTransId="{C94FB7BE-F05B-4323-B80D-269EF9A2DE40}"/>
    <dgm:cxn modelId="{34AEFC2F-E08D-4A71-8863-4C5A47ABEE13}" type="presParOf" srcId="{1857D68A-5636-494B-B5F4-A6628B7720D6}" destId="{D4E5EB35-ACD7-463B-9B5B-51C8A05A41CD}" srcOrd="0" destOrd="0" presId="urn:microsoft.com/office/officeart/2016/7/layout/RepeatingBendingProcessNew"/>
    <dgm:cxn modelId="{031D5FA1-C15B-48EE-BF24-115C2E4F25F0}" type="presParOf" srcId="{1857D68A-5636-494B-B5F4-A6628B7720D6}" destId="{60B20B6F-7B09-4C63-B997-C015D64D0A7D}" srcOrd="1" destOrd="0" presId="urn:microsoft.com/office/officeart/2016/7/layout/RepeatingBendingProcessNew"/>
    <dgm:cxn modelId="{1D352264-9858-40B7-B667-27D8FB263E34}" type="presParOf" srcId="{60B20B6F-7B09-4C63-B997-C015D64D0A7D}" destId="{A1B046DC-2523-4E43-AB1C-7A27211B2E7C}" srcOrd="0" destOrd="0" presId="urn:microsoft.com/office/officeart/2016/7/layout/RepeatingBendingProcessNew"/>
    <dgm:cxn modelId="{58AC152F-81B0-4A1B-9D1C-A5798D1F638D}" type="presParOf" srcId="{1857D68A-5636-494B-B5F4-A6628B7720D6}" destId="{F8FF0C43-11E2-41A4-AD49-03BFAB99B712}" srcOrd="2" destOrd="0" presId="urn:microsoft.com/office/officeart/2016/7/layout/RepeatingBendingProcessNew"/>
    <dgm:cxn modelId="{7E7D72BD-07B4-4AEB-943E-126E7F7356BF}" type="presParOf" srcId="{1857D68A-5636-494B-B5F4-A6628B7720D6}" destId="{3C6D6257-D11D-4324-900C-4E1E7B91CFF7}" srcOrd="3" destOrd="0" presId="urn:microsoft.com/office/officeart/2016/7/layout/RepeatingBendingProcessNew"/>
    <dgm:cxn modelId="{F5A403ED-7E7F-4341-866C-295918CEE164}" type="presParOf" srcId="{3C6D6257-D11D-4324-900C-4E1E7B91CFF7}" destId="{2E3309A6-2556-45EA-A00D-1AFCC1ABB9C4}" srcOrd="0" destOrd="0" presId="urn:microsoft.com/office/officeart/2016/7/layout/RepeatingBendingProcessNew"/>
    <dgm:cxn modelId="{F108673D-3CF2-471C-A18C-D33BD31D1F04}" type="presParOf" srcId="{1857D68A-5636-494B-B5F4-A6628B7720D6}" destId="{C0092F1C-FA1A-42E5-BDEF-69CCF2428F96}" srcOrd="4" destOrd="0" presId="urn:microsoft.com/office/officeart/2016/7/layout/RepeatingBendingProcessNew"/>
    <dgm:cxn modelId="{A7C5C4AE-0B25-4437-AAE1-789B42D9368C}" type="presParOf" srcId="{1857D68A-5636-494B-B5F4-A6628B7720D6}" destId="{2D95E152-AF7B-4A5E-9805-980E8E107354}" srcOrd="5" destOrd="0" presId="urn:microsoft.com/office/officeart/2016/7/layout/RepeatingBendingProcessNew"/>
    <dgm:cxn modelId="{5397A572-5C1F-4D8B-BDAE-9C9986895EC5}" type="presParOf" srcId="{2D95E152-AF7B-4A5E-9805-980E8E107354}" destId="{D8077971-38F4-459C-8B0B-2A367570AE85}" srcOrd="0" destOrd="0" presId="urn:microsoft.com/office/officeart/2016/7/layout/RepeatingBendingProcessNew"/>
    <dgm:cxn modelId="{1B16A360-6A19-4913-BB08-6BB0F0D9F2DC}" type="presParOf" srcId="{1857D68A-5636-494B-B5F4-A6628B7720D6}" destId="{C866264D-763D-4E8F-BE52-9D33CB4DA8AF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0B6F-7B09-4C63-B997-C015D64D0A7D}">
      <dsp:nvSpPr>
        <dsp:cNvPr id="0" name=""/>
        <dsp:cNvSpPr/>
      </dsp:nvSpPr>
      <dsp:spPr>
        <a:xfrm>
          <a:off x="3297500" y="868705"/>
          <a:ext cx="668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0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4226" y="910930"/>
        <a:ext cx="34950" cy="6990"/>
      </dsp:txXfrm>
    </dsp:sp>
    <dsp:sp modelId="{D4E5EB35-ACD7-463B-9B5B-51C8A05A41CD}">
      <dsp:nvSpPr>
        <dsp:cNvPr id="0" name=""/>
        <dsp:cNvSpPr/>
      </dsp:nvSpPr>
      <dsp:spPr>
        <a:xfrm>
          <a:off x="260159" y="2682"/>
          <a:ext cx="3039141" cy="18234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0" tIns="156318" rIns="148920" bIns="15631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1. Средний возраст педагогов составляет 30-40 лет.
2. В плане 4-6 педагогов каждой группы в среднем:
- осуществлен выбор методов обучения, способствующих достижению цели урока;
- разработаны задания, способствующие развитию функциональной грамотности.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260159" y="2682"/>
        <a:ext cx="3039141" cy="1823484"/>
      </dsp:txXfrm>
    </dsp:sp>
    <dsp:sp modelId="{3C6D6257-D11D-4324-900C-4E1E7B91CFF7}">
      <dsp:nvSpPr>
        <dsp:cNvPr id="0" name=""/>
        <dsp:cNvSpPr/>
      </dsp:nvSpPr>
      <dsp:spPr>
        <a:xfrm>
          <a:off x="7035644" y="868705"/>
          <a:ext cx="668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02" y="45720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52370" y="910930"/>
        <a:ext cx="34950" cy="6990"/>
      </dsp:txXfrm>
    </dsp:sp>
    <dsp:sp modelId="{F8FF0C43-11E2-41A4-AD49-03BFAB99B712}">
      <dsp:nvSpPr>
        <dsp:cNvPr id="0" name=""/>
        <dsp:cNvSpPr/>
      </dsp:nvSpPr>
      <dsp:spPr>
        <a:xfrm>
          <a:off x="3998303" y="2682"/>
          <a:ext cx="3039141" cy="182348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0" tIns="156318" rIns="148920" bIns="15631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anose="020B0606020202030204" pitchFamily="34" charset="0"/>
            </a:rPr>
            <a:t>План урока:
-в 80% планах педагогов не учитываются потребности учащихся;
- педагоги одной группы выбирают одинаковые методы обучения;
- задания шаблонные (взяты из учебника), не разработаны самим педагогом.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3998303" y="2682"/>
        <a:ext cx="3039141" cy="1823484"/>
      </dsp:txXfrm>
    </dsp:sp>
    <dsp:sp modelId="{2D95E152-AF7B-4A5E-9805-980E8E107354}">
      <dsp:nvSpPr>
        <dsp:cNvPr id="0" name=""/>
        <dsp:cNvSpPr/>
      </dsp:nvSpPr>
      <dsp:spPr>
        <a:xfrm>
          <a:off x="1779729" y="1824367"/>
          <a:ext cx="7476288" cy="668402"/>
        </a:xfrm>
        <a:custGeom>
          <a:avLst/>
          <a:gdLst/>
          <a:ahLst/>
          <a:cxnLst/>
          <a:rect l="0" t="0" r="0" b="0"/>
          <a:pathLst>
            <a:path>
              <a:moveTo>
                <a:pt x="7476288" y="0"/>
              </a:moveTo>
              <a:lnTo>
                <a:pt x="7476288" y="351301"/>
              </a:lnTo>
              <a:lnTo>
                <a:pt x="0" y="351301"/>
              </a:lnTo>
              <a:lnTo>
                <a:pt x="0" y="668402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330151" y="2155073"/>
        <a:ext cx="375444" cy="6990"/>
      </dsp:txXfrm>
    </dsp:sp>
    <dsp:sp modelId="{C0092F1C-FA1A-42E5-BDEF-69CCF2428F96}">
      <dsp:nvSpPr>
        <dsp:cNvPr id="0" name=""/>
        <dsp:cNvSpPr/>
      </dsp:nvSpPr>
      <dsp:spPr>
        <a:xfrm>
          <a:off x="7736447" y="2682"/>
          <a:ext cx="3039141" cy="182348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0" tIns="156318" rIns="148920" bIns="15631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anose="020B0606020202030204" pitchFamily="34" charset="0"/>
            </a:rPr>
            <a:t>Вопросы тренеров связаны с:  
- разработка заданий функциональной грамотности;
 - недостаточностью учебных материалов по учету особых образовательных потребностей учащихся.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7736447" y="2682"/>
        <a:ext cx="3039141" cy="1823484"/>
      </dsp:txXfrm>
    </dsp:sp>
    <dsp:sp modelId="{C866264D-763D-4E8F-BE52-9D33CB4DA8AF}">
      <dsp:nvSpPr>
        <dsp:cNvPr id="0" name=""/>
        <dsp:cNvSpPr/>
      </dsp:nvSpPr>
      <dsp:spPr>
        <a:xfrm>
          <a:off x="260159" y="2525170"/>
          <a:ext cx="3039141" cy="18234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0" tIns="156318" rIns="148920" bIns="156318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Полностью согласен: 
- развитие навыков использования практики слушателей в качестве обучения-52%; 
- развитие навыков организации учебного процесса с учетом потребностей слушателей-43%</a:t>
          </a:r>
          <a:endParaRPr lang="kk-KZ" sz="1200" b="1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60159" y="2525170"/>
        <a:ext cx="3039141" cy="1823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98691-050E-4B61-9419-219A236C5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02D75D-53D7-4FB6-B7D5-CC34F571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C72E8-EEB7-4DC3-B622-E18708EE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A392E-A955-4B7C-B60F-8E199620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A25B0-83B1-4B46-A04D-DA8CCB55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3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45C7C-E7A0-4C0A-B5AB-90210C78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8BD4E1-288F-45D9-A4C8-7B7EC1F0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7A0C1-CAF5-46A8-89D6-D8858050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3FEF0-2F5A-4809-A272-A12973FA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1EBDA-E777-443C-B1AE-B6070DC9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7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886AB0-A769-4E27-9E2F-03F571549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D59D3-AE42-4E5E-B396-789C8ECAA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B623A-DDDB-4757-A3D8-30E5F57E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CAD55-16BC-46C6-AFB0-4DC7A0D2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E43BC-9DD8-4137-BB4B-BA990FC5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9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DB545-5F1F-42F8-B30C-DC70FCD2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D2D84-0EAB-41B6-A446-2586A8EE0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64095-DED6-41DE-8BAD-01FD97E7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2491C-5F3E-4D76-AD21-164A7ECB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B8762-298A-41D9-B4D3-49DF7F22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2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9D830-E7E3-48E1-93CD-EFEB58A1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D489EB-8BC4-48C0-A918-8BA9B2F3B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DC66F-475E-4DB3-942B-947C3451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C529-607F-4364-B3DD-A61D0AE0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45BC7-6CC9-479D-9436-AAEF8496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3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96224-F10C-490F-8BC1-06CA6C82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E807C-6197-4C86-BC9A-5A97A8D5B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BA6A69-CDF2-431C-944C-E55CC2F4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539D9F-19E5-4E34-9204-7F3AA518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870E55-CEA7-4D8E-83E2-49DA43C4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8B997-6EB2-458A-AE38-1008E10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0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F4472-F34D-4D59-8803-EF9D0C46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D64475-57AE-4250-8CCF-92BFA9CB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EDB67-87BD-4822-8715-FD692920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C5E712-A083-4582-906D-DC9C7954D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75F38D-49CA-4AF9-8062-69BC1B0DB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0727CF-D249-4024-9F08-A7D1CA4F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B71C59-B9B7-44DD-9928-8693D241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39A606-E62A-468C-8EAF-0CF1C35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1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6ABE2-DE97-4A08-8BCD-5310DFF3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C4EED2-E0BD-4E1A-8254-D00F2EC0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D39B72-C47D-4A16-B6A2-BDEEA86C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C94B69-BD7B-40DF-BEBB-74CC60E8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4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664753-ABEA-4E55-9DB9-3EDD46A7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1DEE86-73ED-4299-9E62-ED9387CE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FC8E4E-19CD-4585-97C7-CE8F5377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0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D2E47-76B7-46CD-B1D7-1CDBCE48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98AC3-DA66-4D4A-9D61-27DACD3C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447A81-EC3C-4812-800D-D5E2C2790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6DB0C-AA05-42D4-9EB4-1B51D0CD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C673F-8C29-4DFB-9D77-27AFE3A2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5520E-E00E-44AF-920C-D341F372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9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5F66-0875-4B49-B018-1E1803A9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2D6E98-535E-4080-9941-921F2B327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31B8F-9903-491B-98AA-ECEDF625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E598C-1D87-4811-9A0B-0350B9DC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0B183-109C-4B83-BAB3-FFD2DBDC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6D346-9E0D-4BDB-9D71-5487F7EB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15622-5E40-453C-9628-6A66EDD8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7AFE7-DF87-4ED3-B239-8B96077E0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6B80F-535A-4563-B374-FF448E2BF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1D1F-4FD8-4E42-8BE1-F888B44958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688D3-32FE-4EDB-A1AF-ED5C5FF43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680BE-F955-4E44-B529-F1722947E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F620-DDDA-4F5D-B5DE-9EB2422A8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ople working on ideas">
            <a:extLst>
              <a:ext uri="{FF2B5EF4-FFF2-40B4-BE49-F238E27FC236}">
                <a16:creationId xmlns:a16="http://schemas.microsoft.com/office/drawing/2014/main" id="{A9700579-D002-4EC0-F92F-730EDC855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7" r="24734" b="11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50167-19C0-4062-BA8C-4E48AB0F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k-KZ" sz="2800" dirty="0">
                <a:latin typeface="Arial Narrow" panose="020B0606020202030204" pitchFamily="34" charset="0"/>
              </a:rPr>
              <a:t>Определение приоритетов профессионального развития тренеров на основе анализа результатов оценивания в рамках курсов повышения квалификации</a:t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kk-KZ" sz="2600" dirty="0">
              <a:latin typeface="Arial Narrow" panose="020B0606020202030204" pitchFamily="34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CA350-4C07-4AB8-AD26-1ADCB479E3DE}"/>
              </a:ext>
            </a:extLst>
          </p:cNvPr>
          <p:cNvSpPr txBox="1"/>
          <p:nvPr/>
        </p:nvSpPr>
        <p:spPr>
          <a:xfrm>
            <a:off x="477981" y="478563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Arial Narrow" panose="020B0606020202030204" pitchFamily="34" charset="0"/>
              </a:rPr>
              <a:t>Ильясова М.Ж.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C4EE8-8B69-4CDF-8F85-612E413F4070}"/>
              </a:ext>
            </a:extLst>
          </p:cNvPr>
          <p:cNvSpPr txBox="1"/>
          <p:nvPr/>
        </p:nvSpPr>
        <p:spPr>
          <a:xfrm>
            <a:off x="5261191" y="6151991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Астана</a:t>
            </a:r>
            <a:r>
              <a:rPr lang="en-US" dirty="0">
                <a:latin typeface="Arial Narrow" panose="020B0606020202030204" pitchFamily="34" charset="0"/>
              </a:rPr>
              <a:t>,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2022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1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7AD08B-551A-41DE-923D-F1C1B606BB1E}"/>
              </a:ext>
            </a:extLst>
          </p:cNvPr>
          <p:cNvSpPr/>
          <p:nvPr/>
        </p:nvSpPr>
        <p:spPr>
          <a:xfrm>
            <a:off x="642938" y="639763"/>
            <a:ext cx="6569075" cy="16954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latin typeface="Arial Narrow" panose="020B0606020202030204" pitchFamily="34" charset="0"/>
              </a:rPr>
              <a:t>Профессиональное развитие </a:t>
            </a:r>
            <a:r>
              <a:rPr lang="en-US" sz="2800" dirty="0">
                <a:latin typeface="Arial Narrow" panose="020B0606020202030204" pitchFamily="34" charset="0"/>
              </a:rPr>
              <a:t>–</a:t>
            </a:r>
            <a:r>
              <a:rPr lang="ru-RU" sz="2800" dirty="0">
                <a:latin typeface="Arial Narrow" panose="020B0606020202030204" pitchFamily="34" charset="0"/>
              </a:rPr>
              <a:t> важный фактор повышения качества образования</a:t>
            </a:r>
          </a:p>
          <a:p>
            <a:pPr algn="r">
              <a:spcAft>
                <a:spcPts val="600"/>
              </a:spcAft>
            </a:pPr>
            <a:r>
              <a:rPr lang="kk-KZ" sz="1100" i="1" dirty="0">
                <a:latin typeface="Arial Narrow" panose="020B0606020202030204" pitchFamily="34" charset="0"/>
              </a:rPr>
              <a:t>Dunn, R., Hattie, J., &amp; Bowles, T. (2019)</a:t>
            </a:r>
            <a:endParaRPr lang="ru-RU" sz="1600" i="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81B3C3-E285-43E4-ADDC-EE96F5EFE72D}"/>
              </a:ext>
            </a:extLst>
          </p:cNvPr>
          <p:cNvSpPr/>
          <p:nvPr/>
        </p:nvSpPr>
        <p:spPr>
          <a:xfrm>
            <a:off x="642938" y="2403475"/>
            <a:ext cx="6569075" cy="381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</a:rPr>
              <a:t>Профессиональное развитие вносит изменения в педагогическую практику учителей и положительно влияет на успеваемость и обучение учащихся</a:t>
            </a:r>
          </a:p>
          <a:p>
            <a:pPr algn="r"/>
            <a:r>
              <a:rPr lang="en-US" sz="1100" i="1" dirty="0">
                <a:latin typeface="Arial Narrow" panose="020B0606020202030204" pitchFamily="34" charset="0"/>
              </a:rPr>
              <a:t>Hilda </a:t>
            </a:r>
            <a:r>
              <a:rPr lang="en-US" sz="1100" i="1" dirty="0" err="1">
                <a:latin typeface="Arial Narrow" panose="020B0606020202030204" pitchFamily="34" charset="0"/>
              </a:rPr>
              <a:t>Borko</a:t>
            </a:r>
            <a:r>
              <a:rPr lang="ru-RU" sz="1100" i="1" dirty="0">
                <a:latin typeface="Arial Narrow" panose="020B0606020202030204" pitchFamily="34" charset="0"/>
              </a:rPr>
              <a:t> (2004)</a:t>
            </a:r>
            <a:endParaRPr lang="kk-KZ" sz="2800" dirty="0">
              <a:latin typeface="Arial Narrow" panose="020B0606020202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4C3E65-0188-4FA6-B03C-CD4D180F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892827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Профессиональное развитие</a:t>
            </a:r>
            <a:endParaRPr lang="en-US" sz="3200" b="1" kern="12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3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4C3E65-0188-4FA6-B03C-CD4D180F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>
                <a:latin typeface="Arial Narrow" panose="020B0606020202030204" pitchFamily="34" charset="0"/>
              </a:rPr>
              <a:t>Методология исследования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7AD08B-551A-41DE-923D-F1C1B606BB1E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Arial Narrow" panose="020B0606020202030204" pitchFamily="34" charset="0"/>
              </a:rPr>
              <a:t>Определение приоритетов профессионального развития тренеров основывалось на принципах </a:t>
            </a:r>
            <a:r>
              <a:rPr lang="ru-RU" sz="1700" dirty="0" err="1">
                <a:latin typeface="Arial Narrow" panose="020B0606020202030204" pitchFamily="34" charset="0"/>
              </a:rPr>
              <a:t>андрагогики</a:t>
            </a:r>
            <a:r>
              <a:rPr lang="ru-RU" sz="1700" dirty="0">
                <a:latin typeface="Arial Narrow" panose="020B060602020203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Arial Narrow" panose="020B0606020202030204" pitchFamily="34" charset="0"/>
              </a:rPr>
              <a:t> В качестве выборки выбраны результаты оценивания презентации педагогов математики и информатики (80 групп).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Arial Narrow" panose="020B0606020202030204" pitchFamily="34" charset="0"/>
              </a:rPr>
              <a:t>Проведен статистический анализ результатов оценивания презентации педагогов.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Arial Narrow" panose="020B0606020202030204" pitchFamily="34" charset="0"/>
              </a:rPr>
              <a:t>Проведен качественный анализ результатов оценивания.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latin typeface="Arial Narrow" panose="020B0606020202030204" pitchFamily="34" charset="0"/>
              </a:rPr>
              <a:t>Рассмотрены данные анкетирования, полученные методом </a:t>
            </a:r>
            <a:r>
              <a:rPr lang="ru-RU" sz="1700" dirty="0" err="1">
                <a:latin typeface="Arial Narrow" panose="020B0606020202030204" pitchFamily="34" charset="0"/>
              </a:rPr>
              <a:t>Лайкерта</a:t>
            </a:r>
            <a:r>
              <a:rPr lang="ru-RU" sz="1700" dirty="0">
                <a:latin typeface="Arial Narrow" panose="020B0606020202030204" pitchFamily="34" charset="0"/>
              </a:rPr>
              <a:t>.</a:t>
            </a:r>
            <a:endParaRPr lang="en-US" sz="1700" dirty="0">
              <a:latin typeface="Arial Narrow" panose="020B060602020203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1273B-C9FF-48E3-4E8A-878BF4E37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" r="4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E8F44-899F-4866-A355-617F6D0E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Результаты оценивания</a:t>
            </a:r>
            <a:endParaRPr lang="en-US" b="1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DDD0D3-24FF-40D4-B59C-7A59B2F0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63913"/>
              </p:ext>
            </p:extLst>
          </p:nvPr>
        </p:nvGraphicFramePr>
        <p:xfrm>
          <a:off x="259022" y="2089582"/>
          <a:ext cx="11669357" cy="3502776"/>
        </p:xfrm>
        <a:graphic>
          <a:graphicData uri="http://schemas.openxmlformats.org/drawingml/2006/table">
            <a:tbl>
              <a:tblPr/>
              <a:tblGrid>
                <a:gridCol w="795129">
                  <a:extLst>
                    <a:ext uri="{9D8B030D-6E8A-4147-A177-3AD203B41FA5}">
                      <a16:colId xmlns:a16="http://schemas.microsoft.com/office/drawing/2014/main" val="2482195490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108265823"/>
                    </a:ext>
                  </a:extLst>
                </a:gridCol>
                <a:gridCol w="1272448">
                  <a:extLst>
                    <a:ext uri="{9D8B030D-6E8A-4147-A177-3AD203B41FA5}">
                      <a16:colId xmlns:a16="http://schemas.microsoft.com/office/drawing/2014/main" val="4081109765"/>
                    </a:ext>
                  </a:extLst>
                </a:gridCol>
                <a:gridCol w="1111613">
                  <a:extLst>
                    <a:ext uri="{9D8B030D-6E8A-4147-A177-3AD203B41FA5}">
                      <a16:colId xmlns:a16="http://schemas.microsoft.com/office/drawing/2014/main" val="3220363454"/>
                    </a:ext>
                  </a:extLst>
                </a:gridCol>
                <a:gridCol w="1111613">
                  <a:extLst>
                    <a:ext uri="{9D8B030D-6E8A-4147-A177-3AD203B41FA5}">
                      <a16:colId xmlns:a16="http://schemas.microsoft.com/office/drawing/2014/main" val="3308882058"/>
                    </a:ext>
                  </a:extLst>
                </a:gridCol>
                <a:gridCol w="1109771">
                  <a:extLst>
                    <a:ext uri="{9D8B030D-6E8A-4147-A177-3AD203B41FA5}">
                      <a16:colId xmlns:a16="http://schemas.microsoft.com/office/drawing/2014/main" val="361474310"/>
                    </a:ext>
                  </a:extLst>
                </a:gridCol>
                <a:gridCol w="1413842">
                  <a:extLst>
                    <a:ext uri="{9D8B030D-6E8A-4147-A177-3AD203B41FA5}">
                      <a16:colId xmlns:a16="http://schemas.microsoft.com/office/drawing/2014/main" val="39933909"/>
                    </a:ext>
                  </a:extLst>
                </a:gridCol>
                <a:gridCol w="1205599">
                  <a:extLst>
                    <a:ext uri="{9D8B030D-6E8A-4147-A177-3AD203B41FA5}">
                      <a16:colId xmlns:a16="http://schemas.microsoft.com/office/drawing/2014/main" val="1998111994"/>
                    </a:ext>
                  </a:extLst>
                </a:gridCol>
                <a:gridCol w="1270099">
                  <a:extLst>
                    <a:ext uri="{9D8B030D-6E8A-4147-A177-3AD203B41FA5}">
                      <a16:colId xmlns:a16="http://schemas.microsoft.com/office/drawing/2014/main" val="2923809354"/>
                    </a:ext>
                  </a:extLst>
                </a:gridCol>
                <a:gridCol w="1279313">
                  <a:extLst>
                    <a:ext uri="{9D8B030D-6E8A-4147-A177-3AD203B41FA5}">
                      <a16:colId xmlns:a16="http://schemas.microsoft.com/office/drawing/2014/main" val="18980113"/>
                    </a:ext>
                  </a:extLst>
                </a:gridCol>
              </a:tblGrid>
              <a:tr h="462414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Цели</a:t>
                      </a:r>
                      <a:endParaRPr lang="ru-R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Методы обучения</a:t>
                      </a:r>
                      <a:endParaRPr lang="ru-R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Задания</a:t>
                      </a:r>
                      <a:endParaRPr lang="ru-R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81441"/>
                  </a:ext>
                </a:extLst>
              </a:tr>
              <a:tr h="1834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цели обучения соответствуют учебной программе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цели урока соответствуют целям обучения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цели урока сформулированы в формате SMART в соответствии с уровнем развития мыслительных навыков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способствуют достижению целей обучения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способствуют вовлечению всех обучающихся в процесс обучения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поддерживают обучение обучающихся в соответствии с индивидуальными и особыми потребностями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соответствуют критериям оценивания и уровням мыслительных навыков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способствуют развитию функциональной грамотности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соответствуют индивидуальным и особым образовательным потребностям обучающихся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307987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балл</a:t>
                      </a:r>
                      <a:endParaRPr lang="ru-RU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" marR="10943" marT="10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97,4%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88,7%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25,4%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60,8%</a:t>
                      </a:r>
                      <a:endParaRPr lang="ru-RU" sz="2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48,1%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22,0%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35,8%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28,1%</a:t>
                      </a:r>
                      <a:endParaRPr lang="ru-RU" sz="2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18,7%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21559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балл</a:t>
                      </a:r>
                      <a:endParaRPr lang="ru-RU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" marR="10943" marT="10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9,1%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70,5%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33,9%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48,2%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72,3%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61,2%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66,8%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75,9%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70587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балл</a:t>
                      </a:r>
                      <a:endParaRPr lang="ru-RU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" marR="10943" marT="10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1,3%</a:t>
                      </a:r>
                      <a:endParaRPr lang="ru-RU" sz="2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4,0%</a:t>
                      </a:r>
                      <a:endParaRPr lang="ru-RU" sz="2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5,3%</a:t>
                      </a:r>
                      <a:endParaRPr lang="ru-RU" sz="2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3,7%</a:t>
                      </a:r>
                      <a:endParaRPr lang="ru-RU" sz="2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5,7%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5,4%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943" marR="10943" marT="10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5458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5D2D8E-0AE2-4208-B6F7-F79AC36CA2D5}"/>
              </a:ext>
            </a:extLst>
          </p:cNvPr>
          <p:cNvSpPr/>
          <p:nvPr/>
        </p:nvSpPr>
        <p:spPr>
          <a:xfrm>
            <a:off x="7741592" y="5809680"/>
            <a:ext cx="4186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1200" i="1" dirty="0">
                <a:ea typeface="Calibri" panose="020F0502020204030204" pitchFamily="34" charset="0"/>
              </a:rPr>
              <a:t>Педагоги по </a:t>
            </a:r>
            <a:r>
              <a:rPr lang="ru-RU" sz="1200" i="1" dirty="0">
                <a:ea typeface="Calibri" panose="020F0502020204030204" pitchFamily="34" charset="0"/>
              </a:rPr>
              <a:t>предмету «</a:t>
            </a:r>
            <a:r>
              <a:rPr lang="kk-KZ" sz="1200" i="1" dirty="0">
                <a:ea typeface="Calibri" panose="020F0502020204030204" pitchFamily="34" charset="0"/>
              </a:rPr>
              <a:t>Математика»,  1195 презентаций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26399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58177-5F09-4D35-9FA1-38BB4D320BC8}"/>
              </a:ext>
            </a:extLst>
          </p:cNvPr>
          <p:cNvSpPr txBox="1"/>
          <p:nvPr/>
        </p:nvSpPr>
        <p:spPr>
          <a:xfrm>
            <a:off x="1116498" y="655128"/>
            <a:ext cx="4613919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300" b="1" dirty="0">
                <a:latin typeface="Arial Narrow" panose="020B0606020202030204" pitchFamily="34" charset="0"/>
                <a:ea typeface="+mj-ea"/>
                <a:cs typeface="+mj-cs"/>
              </a:rPr>
              <a:t>Результаты оценивания презентации педагогов по предметам «Математика» и «Информатика»</a:t>
            </a:r>
            <a:endParaRPr lang="en-US" sz="2300" b="1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45341-D6C1-4E66-A8DC-93E9C789A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71" y="3372283"/>
            <a:ext cx="5752113" cy="3233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478ABC-D102-429B-B0BE-14C5699E6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13" y="246888"/>
            <a:ext cx="5752114" cy="3233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49DBAC-5AB0-470E-B75A-D5E0FC82E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17" y="3480873"/>
            <a:ext cx="5647609" cy="31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92D61B-792B-43F1-A642-D07FDAAA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 sz="3700" b="1" dirty="0">
                <a:latin typeface="Arial Narrow" panose="020B0606020202030204" pitchFamily="34" charset="0"/>
              </a:rPr>
              <a:t>Результаты оценивания по группам</a:t>
            </a:r>
            <a:endParaRPr lang="kk-KZ" sz="3700" b="1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365E84-5074-4BB6-9178-C92AE02FC0E2}"/>
              </a:ext>
            </a:extLst>
          </p:cNvPr>
          <p:cNvSpPr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</a:rPr>
              <a:t>Из 8</a:t>
            </a:r>
            <a:r>
              <a:rPr lang="en-US" sz="2000" dirty="0">
                <a:latin typeface="Arial Narrow" panose="020B0606020202030204" pitchFamily="34" charset="0"/>
              </a:rPr>
              <a:t>0</a:t>
            </a:r>
            <a:r>
              <a:rPr lang="ru-RU" sz="2000" dirty="0">
                <a:latin typeface="Arial Narrow" panose="020B0606020202030204" pitchFamily="34" charset="0"/>
              </a:rPr>
              <a:t> групп 43% имеют презентации, в которых было принято решение «незачет»</a:t>
            </a:r>
            <a:r>
              <a:rPr lang="kk-KZ" sz="20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</a:rPr>
              <a:t>Из них 9 групп показывают низкий показатель по результатам оценивания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3C04CD-BCE9-4B2D-A31C-2AA3AB41B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94" y="1019338"/>
            <a:ext cx="6052175" cy="48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E8F44-899F-4866-A355-617F6D0E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Результаты оценивания</a:t>
            </a:r>
            <a:endParaRPr lang="en-US" b="1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DDD0D3-24FF-40D4-B59C-7A59B2F0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56687"/>
              </p:ext>
            </p:extLst>
          </p:nvPr>
        </p:nvGraphicFramePr>
        <p:xfrm>
          <a:off x="259022" y="1772263"/>
          <a:ext cx="11669357" cy="3502776"/>
        </p:xfrm>
        <a:graphic>
          <a:graphicData uri="http://schemas.openxmlformats.org/drawingml/2006/table">
            <a:tbl>
              <a:tblPr/>
              <a:tblGrid>
                <a:gridCol w="795129">
                  <a:extLst>
                    <a:ext uri="{9D8B030D-6E8A-4147-A177-3AD203B41FA5}">
                      <a16:colId xmlns:a16="http://schemas.microsoft.com/office/drawing/2014/main" val="2482195490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108265823"/>
                    </a:ext>
                  </a:extLst>
                </a:gridCol>
                <a:gridCol w="1272448">
                  <a:extLst>
                    <a:ext uri="{9D8B030D-6E8A-4147-A177-3AD203B41FA5}">
                      <a16:colId xmlns:a16="http://schemas.microsoft.com/office/drawing/2014/main" val="4081109765"/>
                    </a:ext>
                  </a:extLst>
                </a:gridCol>
                <a:gridCol w="1111613">
                  <a:extLst>
                    <a:ext uri="{9D8B030D-6E8A-4147-A177-3AD203B41FA5}">
                      <a16:colId xmlns:a16="http://schemas.microsoft.com/office/drawing/2014/main" val="3220363454"/>
                    </a:ext>
                  </a:extLst>
                </a:gridCol>
                <a:gridCol w="1111613">
                  <a:extLst>
                    <a:ext uri="{9D8B030D-6E8A-4147-A177-3AD203B41FA5}">
                      <a16:colId xmlns:a16="http://schemas.microsoft.com/office/drawing/2014/main" val="3308882058"/>
                    </a:ext>
                  </a:extLst>
                </a:gridCol>
                <a:gridCol w="1109771">
                  <a:extLst>
                    <a:ext uri="{9D8B030D-6E8A-4147-A177-3AD203B41FA5}">
                      <a16:colId xmlns:a16="http://schemas.microsoft.com/office/drawing/2014/main" val="361474310"/>
                    </a:ext>
                  </a:extLst>
                </a:gridCol>
                <a:gridCol w="1413842">
                  <a:extLst>
                    <a:ext uri="{9D8B030D-6E8A-4147-A177-3AD203B41FA5}">
                      <a16:colId xmlns:a16="http://schemas.microsoft.com/office/drawing/2014/main" val="39933909"/>
                    </a:ext>
                  </a:extLst>
                </a:gridCol>
                <a:gridCol w="1205599">
                  <a:extLst>
                    <a:ext uri="{9D8B030D-6E8A-4147-A177-3AD203B41FA5}">
                      <a16:colId xmlns:a16="http://schemas.microsoft.com/office/drawing/2014/main" val="1998111994"/>
                    </a:ext>
                  </a:extLst>
                </a:gridCol>
                <a:gridCol w="1270099">
                  <a:extLst>
                    <a:ext uri="{9D8B030D-6E8A-4147-A177-3AD203B41FA5}">
                      <a16:colId xmlns:a16="http://schemas.microsoft.com/office/drawing/2014/main" val="2923809354"/>
                    </a:ext>
                  </a:extLst>
                </a:gridCol>
                <a:gridCol w="1279313">
                  <a:extLst>
                    <a:ext uri="{9D8B030D-6E8A-4147-A177-3AD203B41FA5}">
                      <a16:colId xmlns:a16="http://schemas.microsoft.com/office/drawing/2014/main" val="18980113"/>
                    </a:ext>
                  </a:extLst>
                </a:gridCol>
              </a:tblGrid>
              <a:tr h="462414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  <a:endParaRPr lang="kk-KZ" sz="14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Цели</a:t>
                      </a:r>
                      <a:endParaRPr lang="ru-R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Методы обучения</a:t>
                      </a:r>
                      <a:endParaRPr lang="ru-R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Задания</a:t>
                      </a:r>
                      <a:endParaRPr lang="ru-RU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053" marR="105053" marT="52526" marB="525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81441"/>
                  </a:ext>
                </a:extLst>
              </a:tr>
              <a:tr h="1834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цели обучения соответствуют учебной программе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цели урока соответствуют целям обучения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цели урока сформулированы в формате SMART в соответствии с уровнем развития мыслительных навыков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способствуют достижению целей обучения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способствуют вовлечению всех обучающихся в процесс обучения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поддерживают обучение обучающихся в соответствии с индивидуальными и особыми потребностями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соответствуют критериям оценивания и уровням мыслительных навыков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способствуют развитию функциональной грамотности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соответствуют индивидуальным и особым образовательным потребностям обучающихся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307987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балл</a:t>
                      </a:r>
                      <a:endParaRPr lang="ru-RU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" marR="10943" marT="10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21559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балл</a:t>
                      </a:r>
                      <a:endParaRPr lang="ru-RU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" marR="10943" marT="10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70587"/>
                  </a:ext>
                </a:extLst>
              </a:tr>
              <a:tr h="37019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балл</a:t>
                      </a:r>
                      <a:endParaRPr lang="ru-RU" sz="2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" marR="10943" marT="10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5458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5D2D8E-0AE2-4208-B6F7-F79AC36CA2D5}"/>
              </a:ext>
            </a:extLst>
          </p:cNvPr>
          <p:cNvSpPr/>
          <p:nvPr/>
        </p:nvSpPr>
        <p:spPr>
          <a:xfrm>
            <a:off x="7558261" y="5762035"/>
            <a:ext cx="4515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ea typeface="Calibri" panose="020F0502020204030204" pitchFamily="34" charset="0"/>
              </a:rPr>
              <a:t>Результаты оценивания групп, показавших низкие результаты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60537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B9CF1B-7857-47BC-A762-6CD979ED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k-KZ" sz="3600" b="1" dirty="0"/>
              <a:t>Качественный анализ результатов оценивания и анкетирования. Выводы. </a:t>
            </a:r>
            <a:endParaRPr lang="kk-KZ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extBox 7">
            <a:extLst>
              <a:ext uri="{FF2B5EF4-FFF2-40B4-BE49-F238E27FC236}">
                <a16:creationId xmlns:a16="http://schemas.microsoft.com/office/drawing/2014/main" id="{2D1FC979-43F1-0C37-CC04-444E58539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667256"/>
              </p:ext>
            </p:extLst>
          </p:nvPr>
        </p:nvGraphicFramePr>
        <p:xfrm>
          <a:off x="838200" y="1825625"/>
          <a:ext cx="1103574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3CD551-E7F2-41DE-88BB-DEE4844EC707}"/>
              </a:ext>
            </a:extLst>
          </p:cNvPr>
          <p:cNvSpPr txBox="1"/>
          <p:nvPr/>
        </p:nvSpPr>
        <p:spPr>
          <a:xfrm>
            <a:off x="5234609" y="4449141"/>
            <a:ext cx="5671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Приоритеты профессионального развития тренеров: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разработка заданий, способствующих развитию функциональной грамотности;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использование опыта педагогов в обучении;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обучение с учетом потребностей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4013922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606</Words>
  <Application>Microsoft Office PowerPoint</Application>
  <PresentationFormat>Широкоэкранный</PresentationFormat>
  <Paragraphs>127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Wingdings</vt:lpstr>
      <vt:lpstr>Тема Office</vt:lpstr>
      <vt:lpstr>Определение приоритетов профессионального развития тренеров на основе анализа результатов оценивания в рамках курсов повышения квалификации </vt:lpstr>
      <vt:lpstr>Профессиональное развитие</vt:lpstr>
      <vt:lpstr>Методология исследования</vt:lpstr>
      <vt:lpstr>Результаты оценивания</vt:lpstr>
      <vt:lpstr>Презентация PowerPoint</vt:lpstr>
      <vt:lpstr>Результаты оценивания по группам</vt:lpstr>
      <vt:lpstr>Результаты оценивания</vt:lpstr>
      <vt:lpstr>Качественный анализ результатов оценивания и анкетирования. Выводы.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приоритетов профессионального развития тренеров на основе анализа результатов оценивания в рамках курсов повышения квалификации </dc:title>
  <dc:creator>Ильясова Мирамкул Жайшылыккызы</dc:creator>
  <cp:lastModifiedBy>Ильясова Мирамкул Жайшылыккызы</cp:lastModifiedBy>
  <cp:revision>15</cp:revision>
  <dcterms:created xsi:type="dcterms:W3CDTF">2022-10-11T08:21:54Z</dcterms:created>
  <dcterms:modified xsi:type="dcterms:W3CDTF">2022-10-12T11:19:11Z</dcterms:modified>
</cp:coreProperties>
</file>