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74" r:id="rId3"/>
    <p:sldId id="275" r:id="rId4"/>
    <p:sldId id="263" r:id="rId5"/>
    <p:sldId id="269" r:id="rId6"/>
    <p:sldId id="277" r:id="rId7"/>
    <p:sldId id="268" r:id="rId8"/>
    <p:sldId id="27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inimized">
    <p:restoredLeft sz="19706" autoAdjust="0"/>
    <p:restoredTop sz="0" autoAdjust="0"/>
  </p:normalViewPr>
  <p:slideViewPr>
    <p:cSldViewPr snapToGrid="0">
      <p:cViewPr varScale="1">
        <p:scale>
          <a:sx n="19" d="100"/>
          <a:sy n="19" d="100"/>
        </p:scale>
        <p:origin x="250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is\Desktop\26%20&#1089;&#1077;&#1085;&#1090;&#1103;&#1073;&#1088;&#1103;\&#1060;&#1086;&#1088;&#1084;&#1072;%20&#1076;&#1072;&#1085;&#1085;&#1099;&#1093;%20&#1087;&#1086;%20&#1052;&#1072;&#1090;&#1077;&#1084;&#1072;&#1090;&#1080;&#1082;&#1077;%20&#1080;%20&#1048;&#1085;&#1092;&#1086;&#1088;&#1084;&#1072;&#1090;&#1080;&#1082;&#1077;%20(1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Лист3!$D$2:$L$2</c:f>
              <c:strCache>
                <c:ptCount val="9"/>
                <c:pt idx="0">
                  <c:v>Gr. 1</c:v>
                </c:pt>
                <c:pt idx="1">
                  <c:v>Gr. 2</c:v>
                </c:pt>
                <c:pt idx="2">
                  <c:v>Gr. 3</c:v>
                </c:pt>
                <c:pt idx="3">
                  <c:v>Gr. 4</c:v>
                </c:pt>
                <c:pt idx="4">
                  <c:v>Gr. 5</c:v>
                </c:pt>
                <c:pt idx="5">
                  <c:v>Gr. 6</c:v>
                </c:pt>
                <c:pt idx="6">
                  <c:v>Gr. 7</c:v>
                </c:pt>
                <c:pt idx="7">
                  <c:v>Gr. 8</c:v>
                </c:pt>
                <c:pt idx="8">
                  <c:v>Gr. 9</c:v>
                </c:pt>
              </c:strCache>
            </c:strRef>
          </c:cat>
          <c:val>
            <c:numRef>
              <c:f>Лист3!$D$3:$L$3</c:f>
              <c:numCache>
                <c:formatCode>0%</c:formatCode>
                <c:ptCount val="9"/>
                <c:pt idx="0">
                  <c:v>0.67</c:v>
                </c:pt>
                <c:pt idx="1">
                  <c:v>0.22</c:v>
                </c:pt>
                <c:pt idx="2">
                  <c:v>0.38</c:v>
                </c:pt>
                <c:pt idx="3">
                  <c:v>0.3</c:v>
                </c:pt>
                <c:pt idx="4">
                  <c:v>0.24</c:v>
                </c:pt>
                <c:pt idx="5">
                  <c:v>0.41</c:v>
                </c:pt>
                <c:pt idx="6">
                  <c:v>0.27</c:v>
                </c:pt>
                <c:pt idx="7">
                  <c:v>0.42</c:v>
                </c:pt>
                <c:pt idx="8">
                  <c:v>0.32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BE-4169-AFD4-B16574197B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87124456"/>
        <c:axId val="587416048"/>
      </c:barChart>
      <c:catAx>
        <c:axId val="5871244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587416048"/>
        <c:crosses val="autoZero"/>
        <c:auto val="1"/>
        <c:lblAlgn val="ctr"/>
        <c:lblOffset val="100"/>
        <c:noMultiLvlLbl val="0"/>
      </c:catAx>
      <c:valAx>
        <c:axId val="587416048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587124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723B71-764E-4229-AECB-73F0551BEA36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C1BFC4A-B0FE-4318-AD44-F4693617803C}">
      <dgm:prSet/>
      <dgm:spPr/>
      <dgm:t>
        <a:bodyPr/>
        <a:lstStyle/>
        <a:p>
          <a:pPr algn="l"/>
          <a:r>
            <a:rPr lang="en-US" dirty="0">
              <a:latin typeface="Arial Narrow" panose="020B0606020202030204" pitchFamily="34" charset="0"/>
            </a:rPr>
            <a:t>1. The average age of teachers is 30-40 years.
2. Each group has an average of 4-6 teachers:
- select teaching methods that contribute to the achievement of the lesson goal;
- tasks are being developed that contribute to the development of functional literacy.</a:t>
          </a:r>
        </a:p>
      </dgm:t>
    </dgm:pt>
    <dgm:pt modelId="{18E11C9C-EFAB-44D0-82CC-2E87232CDBDA}" type="parTrans" cxnId="{F3FED4EB-A6D9-4551-893A-DD20B4A2FACE}">
      <dgm:prSet/>
      <dgm:spPr/>
      <dgm:t>
        <a:bodyPr/>
        <a:lstStyle/>
        <a:p>
          <a:endParaRPr lang="en-US"/>
        </a:p>
      </dgm:t>
    </dgm:pt>
    <dgm:pt modelId="{C94FB7BE-F05B-4323-B80D-269EF9A2DE40}" type="sibTrans" cxnId="{F3FED4EB-A6D9-4551-893A-DD20B4A2FACE}">
      <dgm:prSet/>
      <dgm:spPr/>
      <dgm:t>
        <a:bodyPr/>
        <a:lstStyle/>
        <a:p>
          <a:endParaRPr lang="en-US"/>
        </a:p>
      </dgm:t>
    </dgm:pt>
    <dgm:pt modelId="{A4AB117F-1C1F-4EA9-A4B1-373C493AEB0C}">
      <dgm:prSet/>
      <dgm:spPr/>
      <dgm:t>
        <a:bodyPr/>
        <a:lstStyle/>
        <a:p>
          <a:pPr algn="l"/>
          <a:r>
            <a:rPr lang="en-US" b="1" dirty="0">
              <a:latin typeface="Arial Narrow" panose="020B0606020202030204" pitchFamily="34" charset="0"/>
            </a:rPr>
            <a:t>Lesson plan:
-80% of the plan does not take into account the needs of students;
- teachers of the same group choose the same teaching methods;
- the tasks are standard, not developed by the teacher himself.</a:t>
          </a:r>
          <a:endParaRPr lang="en-US" dirty="0">
            <a:latin typeface="Arial Narrow" panose="020B0606020202030204" pitchFamily="34" charset="0"/>
          </a:endParaRPr>
        </a:p>
      </dgm:t>
    </dgm:pt>
    <dgm:pt modelId="{3485986B-2FB6-49DB-A967-C39ABB171D50}" type="parTrans" cxnId="{C164A51E-6C73-4CAC-9DE8-6AF52AEB4604}">
      <dgm:prSet/>
      <dgm:spPr/>
      <dgm:t>
        <a:bodyPr/>
        <a:lstStyle/>
        <a:p>
          <a:endParaRPr lang="en-US"/>
        </a:p>
      </dgm:t>
    </dgm:pt>
    <dgm:pt modelId="{2E1F23F2-B969-4080-8A15-4BC6D019BC79}" type="sibTrans" cxnId="{C164A51E-6C73-4CAC-9DE8-6AF52AEB4604}">
      <dgm:prSet/>
      <dgm:spPr/>
      <dgm:t>
        <a:bodyPr/>
        <a:lstStyle/>
        <a:p>
          <a:endParaRPr lang="en-US"/>
        </a:p>
      </dgm:t>
    </dgm:pt>
    <dgm:pt modelId="{D141868F-BB17-45D4-AA6A-5DBC69C52004}">
      <dgm:prSet/>
      <dgm:spPr/>
      <dgm:t>
        <a:bodyPr/>
        <a:lstStyle/>
        <a:p>
          <a:pPr algn="l"/>
          <a:r>
            <a:rPr lang="en-US" b="1" dirty="0">
              <a:latin typeface="Arial Narrow" panose="020B0606020202030204" pitchFamily="34" charset="0"/>
            </a:rPr>
            <a:t>I completely agree: 
- development of skills of using students' experience as the basis of learning-52%; 
- development of skills in organizing the educational process taking into account the needs of students-43%</a:t>
          </a:r>
          <a:endParaRPr lang="en-US" dirty="0">
            <a:latin typeface="Arial Narrow" panose="020B0606020202030204" pitchFamily="34" charset="0"/>
          </a:endParaRPr>
        </a:p>
      </dgm:t>
    </dgm:pt>
    <dgm:pt modelId="{1972BC99-6BAC-4CED-8FAA-2DFE3BB4F2AE}" type="parTrans" cxnId="{9C6C5875-EEB0-4C91-9BC1-94DD82C469CC}">
      <dgm:prSet/>
      <dgm:spPr/>
      <dgm:t>
        <a:bodyPr/>
        <a:lstStyle/>
        <a:p>
          <a:endParaRPr lang="ru-RU"/>
        </a:p>
      </dgm:t>
    </dgm:pt>
    <dgm:pt modelId="{0A01AC14-A407-4A35-A2FC-8557C8F1CF1E}" type="sibTrans" cxnId="{9C6C5875-EEB0-4C91-9BC1-94DD82C469CC}">
      <dgm:prSet/>
      <dgm:spPr/>
      <dgm:t>
        <a:bodyPr/>
        <a:lstStyle/>
        <a:p>
          <a:endParaRPr lang="ru-RU"/>
        </a:p>
      </dgm:t>
    </dgm:pt>
    <dgm:pt modelId="{9A3869FC-DC56-494A-BFD6-9E910D917445}">
      <dgm:prSet/>
      <dgm:spPr/>
      <dgm:t>
        <a:bodyPr/>
        <a:lstStyle/>
        <a:p>
          <a:pPr algn="l"/>
          <a:r>
            <a:rPr lang="en-US" b="1" dirty="0">
              <a:latin typeface="Times New Roman" panose="02020603050405020304" pitchFamily="18" charset="0"/>
              <a:cs typeface="Times New Roman" panose="02020603050405020304" pitchFamily="18" charset="0"/>
            </a:rPr>
            <a:t>I</a:t>
          </a:r>
          <a:r>
            <a:rPr lang="en-US" b="1" dirty="0">
              <a:latin typeface="Arial Narrow" panose="020B0606020202030204" pitchFamily="34" charset="0"/>
              <a:cs typeface="Times New Roman" panose="02020603050405020304" pitchFamily="18" charset="0"/>
            </a:rPr>
            <a:t> completely agree: 
- development of skills of using students' experience as the basis of learning-52%; 
- development of skills in organizing the educational process taking into account the needs of students-43%</a:t>
          </a:r>
          <a:endParaRPr lang="kk-KZ" b="1" dirty="0">
            <a:latin typeface="Arial Narrow" panose="020B0606020202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339645E0-2B98-4D94-BF7F-4613195A6DD4}" type="parTrans" cxnId="{8E37A17E-1F7E-4C37-9845-BE7FE6E3636E}">
      <dgm:prSet/>
      <dgm:spPr/>
      <dgm:t>
        <a:bodyPr/>
        <a:lstStyle/>
        <a:p>
          <a:endParaRPr lang="ru-RU"/>
        </a:p>
      </dgm:t>
    </dgm:pt>
    <dgm:pt modelId="{038E6D50-6FDC-4CBB-8433-5358670580F9}" type="sibTrans" cxnId="{8E37A17E-1F7E-4C37-9845-BE7FE6E3636E}">
      <dgm:prSet/>
      <dgm:spPr/>
      <dgm:t>
        <a:bodyPr/>
        <a:lstStyle/>
        <a:p>
          <a:endParaRPr lang="ru-RU"/>
        </a:p>
      </dgm:t>
    </dgm:pt>
    <dgm:pt modelId="{1857D68A-5636-494B-B5F4-A6628B7720D6}" type="pres">
      <dgm:prSet presAssocID="{B2723B71-764E-4229-AECB-73F0551BEA36}" presName="Name0" presStyleCnt="0">
        <dgm:presLayoutVars>
          <dgm:dir/>
          <dgm:resizeHandles val="exact"/>
        </dgm:presLayoutVars>
      </dgm:prSet>
      <dgm:spPr/>
    </dgm:pt>
    <dgm:pt modelId="{D4E5EB35-ACD7-463B-9B5B-51C8A05A41CD}" type="pres">
      <dgm:prSet presAssocID="{2C1BFC4A-B0FE-4318-AD44-F4693617803C}" presName="node" presStyleLbl="node1" presStyleIdx="0" presStyleCnt="4">
        <dgm:presLayoutVars>
          <dgm:bulletEnabled val="1"/>
        </dgm:presLayoutVars>
      </dgm:prSet>
      <dgm:spPr/>
    </dgm:pt>
    <dgm:pt modelId="{60B20B6F-7B09-4C63-B997-C015D64D0A7D}" type="pres">
      <dgm:prSet presAssocID="{C94FB7BE-F05B-4323-B80D-269EF9A2DE40}" presName="sibTrans" presStyleLbl="sibTrans1D1" presStyleIdx="0" presStyleCnt="3"/>
      <dgm:spPr/>
    </dgm:pt>
    <dgm:pt modelId="{A1B046DC-2523-4E43-AB1C-7A27211B2E7C}" type="pres">
      <dgm:prSet presAssocID="{C94FB7BE-F05B-4323-B80D-269EF9A2DE40}" presName="connectorText" presStyleLbl="sibTrans1D1" presStyleIdx="0" presStyleCnt="3"/>
      <dgm:spPr/>
    </dgm:pt>
    <dgm:pt modelId="{F8FF0C43-11E2-41A4-AD49-03BFAB99B712}" type="pres">
      <dgm:prSet presAssocID="{A4AB117F-1C1F-4EA9-A4B1-373C493AEB0C}" presName="node" presStyleLbl="node1" presStyleIdx="1" presStyleCnt="4">
        <dgm:presLayoutVars>
          <dgm:bulletEnabled val="1"/>
        </dgm:presLayoutVars>
      </dgm:prSet>
      <dgm:spPr/>
    </dgm:pt>
    <dgm:pt modelId="{3C6D6257-D11D-4324-900C-4E1E7B91CFF7}" type="pres">
      <dgm:prSet presAssocID="{2E1F23F2-B969-4080-8A15-4BC6D019BC79}" presName="sibTrans" presStyleLbl="sibTrans1D1" presStyleIdx="1" presStyleCnt="3"/>
      <dgm:spPr/>
    </dgm:pt>
    <dgm:pt modelId="{2E3309A6-2556-45EA-A00D-1AFCC1ABB9C4}" type="pres">
      <dgm:prSet presAssocID="{2E1F23F2-B969-4080-8A15-4BC6D019BC79}" presName="connectorText" presStyleLbl="sibTrans1D1" presStyleIdx="1" presStyleCnt="3"/>
      <dgm:spPr/>
    </dgm:pt>
    <dgm:pt modelId="{C0092F1C-FA1A-42E5-BDEF-69CCF2428F96}" type="pres">
      <dgm:prSet presAssocID="{D141868F-BB17-45D4-AA6A-5DBC69C52004}" presName="node" presStyleLbl="node1" presStyleIdx="2" presStyleCnt="4">
        <dgm:presLayoutVars>
          <dgm:bulletEnabled val="1"/>
        </dgm:presLayoutVars>
      </dgm:prSet>
      <dgm:spPr/>
    </dgm:pt>
    <dgm:pt modelId="{2D95E152-AF7B-4A5E-9805-980E8E107354}" type="pres">
      <dgm:prSet presAssocID="{0A01AC14-A407-4A35-A2FC-8557C8F1CF1E}" presName="sibTrans" presStyleLbl="sibTrans1D1" presStyleIdx="2" presStyleCnt="3"/>
      <dgm:spPr/>
    </dgm:pt>
    <dgm:pt modelId="{D8077971-38F4-459C-8B0B-2A367570AE85}" type="pres">
      <dgm:prSet presAssocID="{0A01AC14-A407-4A35-A2FC-8557C8F1CF1E}" presName="connectorText" presStyleLbl="sibTrans1D1" presStyleIdx="2" presStyleCnt="3"/>
      <dgm:spPr/>
    </dgm:pt>
    <dgm:pt modelId="{C866264D-763D-4E8F-BE52-9D33CB4DA8AF}" type="pres">
      <dgm:prSet presAssocID="{9A3869FC-DC56-494A-BFD6-9E910D917445}" presName="node" presStyleLbl="node1" presStyleIdx="3" presStyleCnt="4">
        <dgm:presLayoutVars>
          <dgm:bulletEnabled val="1"/>
        </dgm:presLayoutVars>
      </dgm:prSet>
      <dgm:spPr/>
    </dgm:pt>
  </dgm:ptLst>
  <dgm:cxnLst>
    <dgm:cxn modelId="{67863F17-2923-4D45-AE71-428135212D6C}" type="presOf" srcId="{B2723B71-764E-4229-AECB-73F0551BEA36}" destId="{1857D68A-5636-494B-B5F4-A6628B7720D6}" srcOrd="0" destOrd="0" presId="urn:microsoft.com/office/officeart/2016/7/layout/RepeatingBendingProcessNew"/>
    <dgm:cxn modelId="{C164A51E-6C73-4CAC-9DE8-6AF52AEB4604}" srcId="{B2723B71-764E-4229-AECB-73F0551BEA36}" destId="{A4AB117F-1C1F-4EA9-A4B1-373C493AEB0C}" srcOrd="1" destOrd="0" parTransId="{3485986B-2FB6-49DB-A967-C39ABB171D50}" sibTransId="{2E1F23F2-B969-4080-8A15-4BC6D019BC79}"/>
    <dgm:cxn modelId="{2EE88938-4FCF-4A4A-B82C-899460CF650E}" type="presOf" srcId="{2E1F23F2-B969-4080-8A15-4BC6D019BC79}" destId="{2E3309A6-2556-45EA-A00D-1AFCC1ABB9C4}" srcOrd="1" destOrd="0" presId="urn:microsoft.com/office/officeart/2016/7/layout/RepeatingBendingProcessNew"/>
    <dgm:cxn modelId="{6355E453-5A86-4E20-971D-11050D8460FB}" type="presOf" srcId="{D141868F-BB17-45D4-AA6A-5DBC69C52004}" destId="{C0092F1C-FA1A-42E5-BDEF-69CCF2428F96}" srcOrd="0" destOrd="0" presId="urn:microsoft.com/office/officeart/2016/7/layout/RepeatingBendingProcessNew"/>
    <dgm:cxn modelId="{9C6C5875-EEB0-4C91-9BC1-94DD82C469CC}" srcId="{B2723B71-764E-4229-AECB-73F0551BEA36}" destId="{D141868F-BB17-45D4-AA6A-5DBC69C52004}" srcOrd="2" destOrd="0" parTransId="{1972BC99-6BAC-4CED-8FAA-2DFE3BB4F2AE}" sibTransId="{0A01AC14-A407-4A35-A2FC-8557C8F1CF1E}"/>
    <dgm:cxn modelId="{8E37A17E-1F7E-4C37-9845-BE7FE6E3636E}" srcId="{B2723B71-764E-4229-AECB-73F0551BEA36}" destId="{9A3869FC-DC56-494A-BFD6-9E910D917445}" srcOrd="3" destOrd="0" parTransId="{339645E0-2B98-4D94-BF7F-4613195A6DD4}" sibTransId="{038E6D50-6FDC-4CBB-8433-5358670580F9}"/>
    <dgm:cxn modelId="{50DA1FA8-D3D2-41D9-B05E-A8301FF8A673}" type="presOf" srcId="{C94FB7BE-F05B-4323-B80D-269EF9A2DE40}" destId="{60B20B6F-7B09-4C63-B997-C015D64D0A7D}" srcOrd="0" destOrd="0" presId="urn:microsoft.com/office/officeart/2016/7/layout/RepeatingBendingProcessNew"/>
    <dgm:cxn modelId="{55A065AB-5BC8-4F9C-A4A3-655446684864}" type="presOf" srcId="{9A3869FC-DC56-494A-BFD6-9E910D917445}" destId="{C866264D-763D-4E8F-BE52-9D33CB4DA8AF}" srcOrd="0" destOrd="0" presId="urn:microsoft.com/office/officeart/2016/7/layout/RepeatingBendingProcessNew"/>
    <dgm:cxn modelId="{9C5C00B2-B9F6-4686-9940-963CF678009B}" type="presOf" srcId="{0A01AC14-A407-4A35-A2FC-8557C8F1CF1E}" destId="{2D95E152-AF7B-4A5E-9805-980E8E107354}" srcOrd="0" destOrd="0" presId="urn:microsoft.com/office/officeart/2016/7/layout/RepeatingBendingProcessNew"/>
    <dgm:cxn modelId="{EF4322C3-8003-4177-BE2F-E7E811F39EDE}" type="presOf" srcId="{2E1F23F2-B969-4080-8A15-4BC6D019BC79}" destId="{3C6D6257-D11D-4324-900C-4E1E7B91CFF7}" srcOrd="0" destOrd="0" presId="urn:microsoft.com/office/officeart/2016/7/layout/RepeatingBendingProcessNew"/>
    <dgm:cxn modelId="{5C9CC0CC-7ABA-465E-B48D-5E3B56662208}" type="presOf" srcId="{A4AB117F-1C1F-4EA9-A4B1-373C493AEB0C}" destId="{F8FF0C43-11E2-41A4-AD49-03BFAB99B712}" srcOrd="0" destOrd="0" presId="urn:microsoft.com/office/officeart/2016/7/layout/RepeatingBendingProcessNew"/>
    <dgm:cxn modelId="{A332D4D8-DC65-4838-A9F6-93D8F01C0340}" type="presOf" srcId="{C94FB7BE-F05B-4323-B80D-269EF9A2DE40}" destId="{A1B046DC-2523-4E43-AB1C-7A27211B2E7C}" srcOrd="1" destOrd="0" presId="urn:microsoft.com/office/officeart/2016/7/layout/RepeatingBendingProcessNew"/>
    <dgm:cxn modelId="{9D03C4E6-2492-4A00-8870-C39F8FC5FF60}" type="presOf" srcId="{0A01AC14-A407-4A35-A2FC-8557C8F1CF1E}" destId="{D8077971-38F4-459C-8B0B-2A367570AE85}" srcOrd="1" destOrd="0" presId="urn:microsoft.com/office/officeart/2016/7/layout/RepeatingBendingProcessNew"/>
    <dgm:cxn modelId="{576A4EE9-A80B-4085-B9F9-A543F29D6F5A}" type="presOf" srcId="{2C1BFC4A-B0FE-4318-AD44-F4693617803C}" destId="{D4E5EB35-ACD7-463B-9B5B-51C8A05A41CD}" srcOrd="0" destOrd="0" presId="urn:microsoft.com/office/officeart/2016/7/layout/RepeatingBendingProcessNew"/>
    <dgm:cxn modelId="{F3FED4EB-A6D9-4551-893A-DD20B4A2FACE}" srcId="{B2723B71-764E-4229-AECB-73F0551BEA36}" destId="{2C1BFC4A-B0FE-4318-AD44-F4693617803C}" srcOrd="0" destOrd="0" parTransId="{18E11C9C-EFAB-44D0-82CC-2E87232CDBDA}" sibTransId="{C94FB7BE-F05B-4323-B80D-269EF9A2DE40}"/>
    <dgm:cxn modelId="{34AEFC2F-E08D-4A71-8863-4C5A47ABEE13}" type="presParOf" srcId="{1857D68A-5636-494B-B5F4-A6628B7720D6}" destId="{D4E5EB35-ACD7-463B-9B5B-51C8A05A41CD}" srcOrd="0" destOrd="0" presId="urn:microsoft.com/office/officeart/2016/7/layout/RepeatingBendingProcessNew"/>
    <dgm:cxn modelId="{031D5FA1-C15B-48EE-BF24-115C2E4F25F0}" type="presParOf" srcId="{1857D68A-5636-494B-B5F4-A6628B7720D6}" destId="{60B20B6F-7B09-4C63-B997-C015D64D0A7D}" srcOrd="1" destOrd="0" presId="urn:microsoft.com/office/officeart/2016/7/layout/RepeatingBendingProcessNew"/>
    <dgm:cxn modelId="{1D352264-9858-40B7-B667-27D8FB263E34}" type="presParOf" srcId="{60B20B6F-7B09-4C63-B997-C015D64D0A7D}" destId="{A1B046DC-2523-4E43-AB1C-7A27211B2E7C}" srcOrd="0" destOrd="0" presId="urn:microsoft.com/office/officeart/2016/7/layout/RepeatingBendingProcessNew"/>
    <dgm:cxn modelId="{58AC152F-81B0-4A1B-9D1C-A5798D1F638D}" type="presParOf" srcId="{1857D68A-5636-494B-B5F4-A6628B7720D6}" destId="{F8FF0C43-11E2-41A4-AD49-03BFAB99B712}" srcOrd="2" destOrd="0" presId="urn:microsoft.com/office/officeart/2016/7/layout/RepeatingBendingProcessNew"/>
    <dgm:cxn modelId="{7E7D72BD-07B4-4AEB-943E-126E7F7356BF}" type="presParOf" srcId="{1857D68A-5636-494B-B5F4-A6628B7720D6}" destId="{3C6D6257-D11D-4324-900C-4E1E7B91CFF7}" srcOrd="3" destOrd="0" presId="urn:microsoft.com/office/officeart/2016/7/layout/RepeatingBendingProcessNew"/>
    <dgm:cxn modelId="{F5A403ED-7E7F-4341-866C-295918CEE164}" type="presParOf" srcId="{3C6D6257-D11D-4324-900C-4E1E7B91CFF7}" destId="{2E3309A6-2556-45EA-A00D-1AFCC1ABB9C4}" srcOrd="0" destOrd="0" presId="urn:microsoft.com/office/officeart/2016/7/layout/RepeatingBendingProcessNew"/>
    <dgm:cxn modelId="{F108673D-3CF2-471C-A18C-D33BD31D1F04}" type="presParOf" srcId="{1857D68A-5636-494B-B5F4-A6628B7720D6}" destId="{C0092F1C-FA1A-42E5-BDEF-69CCF2428F96}" srcOrd="4" destOrd="0" presId="urn:microsoft.com/office/officeart/2016/7/layout/RepeatingBendingProcessNew"/>
    <dgm:cxn modelId="{A7C5C4AE-0B25-4437-AAE1-789B42D9368C}" type="presParOf" srcId="{1857D68A-5636-494B-B5F4-A6628B7720D6}" destId="{2D95E152-AF7B-4A5E-9805-980E8E107354}" srcOrd="5" destOrd="0" presId="urn:microsoft.com/office/officeart/2016/7/layout/RepeatingBendingProcessNew"/>
    <dgm:cxn modelId="{5397A572-5C1F-4D8B-BDAE-9C9986895EC5}" type="presParOf" srcId="{2D95E152-AF7B-4A5E-9805-980E8E107354}" destId="{D8077971-38F4-459C-8B0B-2A367570AE85}" srcOrd="0" destOrd="0" presId="urn:microsoft.com/office/officeart/2016/7/layout/RepeatingBendingProcessNew"/>
    <dgm:cxn modelId="{1B16A360-6A19-4913-BB08-6BB0F0D9F2DC}" type="presParOf" srcId="{1857D68A-5636-494B-B5F4-A6628B7720D6}" destId="{C866264D-763D-4E8F-BE52-9D33CB4DA8AF}" srcOrd="6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B20B6F-7B09-4C63-B997-C015D64D0A7D}">
      <dsp:nvSpPr>
        <dsp:cNvPr id="0" name=""/>
        <dsp:cNvSpPr/>
      </dsp:nvSpPr>
      <dsp:spPr>
        <a:xfrm>
          <a:off x="3297500" y="868705"/>
          <a:ext cx="66840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68402" y="45720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614226" y="910930"/>
        <a:ext cx="34950" cy="6990"/>
      </dsp:txXfrm>
    </dsp:sp>
    <dsp:sp modelId="{D4E5EB35-ACD7-463B-9B5B-51C8A05A41CD}">
      <dsp:nvSpPr>
        <dsp:cNvPr id="0" name=""/>
        <dsp:cNvSpPr/>
      </dsp:nvSpPr>
      <dsp:spPr>
        <a:xfrm>
          <a:off x="260159" y="2682"/>
          <a:ext cx="3039141" cy="182348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920" tIns="156318" rIns="148920" bIns="156318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Arial Narrow" panose="020B0606020202030204" pitchFamily="34" charset="0"/>
            </a:rPr>
            <a:t>1. The average age of teachers is 30-40 years.
2. Each group has an average of 4-6 teachers:
- select teaching methods that contribute to the achievement of the lesson goal;
- tasks are being developed that contribute to the development of functional literacy.</a:t>
          </a:r>
        </a:p>
      </dsp:txBody>
      <dsp:txXfrm>
        <a:off x="260159" y="2682"/>
        <a:ext cx="3039141" cy="1823484"/>
      </dsp:txXfrm>
    </dsp:sp>
    <dsp:sp modelId="{3C6D6257-D11D-4324-900C-4E1E7B91CFF7}">
      <dsp:nvSpPr>
        <dsp:cNvPr id="0" name=""/>
        <dsp:cNvSpPr/>
      </dsp:nvSpPr>
      <dsp:spPr>
        <a:xfrm>
          <a:off x="7035644" y="868705"/>
          <a:ext cx="66840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68402" y="45720"/>
              </a:lnTo>
            </a:path>
          </a:pathLst>
        </a:custGeom>
        <a:noFill/>
        <a:ln w="635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352370" y="910930"/>
        <a:ext cx="34950" cy="6990"/>
      </dsp:txXfrm>
    </dsp:sp>
    <dsp:sp modelId="{F8FF0C43-11E2-41A4-AD49-03BFAB99B712}">
      <dsp:nvSpPr>
        <dsp:cNvPr id="0" name=""/>
        <dsp:cNvSpPr/>
      </dsp:nvSpPr>
      <dsp:spPr>
        <a:xfrm>
          <a:off x="3998303" y="2682"/>
          <a:ext cx="3039141" cy="1823484"/>
        </a:xfrm>
        <a:prstGeom prst="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920" tIns="156318" rIns="148920" bIns="156318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latin typeface="Arial Narrow" panose="020B0606020202030204" pitchFamily="34" charset="0"/>
            </a:rPr>
            <a:t>Lesson plan:
-80% of the plan does not take into account the needs of students;
- teachers of the same group choose the same teaching methods;
- the tasks are standard, not developed by the teacher himself.</a:t>
          </a:r>
          <a:endParaRPr lang="en-US" sz="1200" kern="1200" dirty="0">
            <a:latin typeface="Arial Narrow" panose="020B0606020202030204" pitchFamily="34" charset="0"/>
          </a:endParaRPr>
        </a:p>
      </dsp:txBody>
      <dsp:txXfrm>
        <a:off x="3998303" y="2682"/>
        <a:ext cx="3039141" cy="1823484"/>
      </dsp:txXfrm>
    </dsp:sp>
    <dsp:sp modelId="{2D95E152-AF7B-4A5E-9805-980E8E107354}">
      <dsp:nvSpPr>
        <dsp:cNvPr id="0" name=""/>
        <dsp:cNvSpPr/>
      </dsp:nvSpPr>
      <dsp:spPr>
        <a:xfrm>
          <a:off x="1779729" y="1824367"/>
          <a:ext cx="7476288" cy="668402"/>
        </a:xfrm>
        <a:custGeom>
          <a:avLst/>
          <a:gdLst/>
          <a:ahLst/>
          <a:cxnLst/>
          <a:rect l="0" t="0" r="0" b="0"/>
          <a:pathLst>
            <a:path>
              <a:moveTo>
                <a:pt x="7476288" y="0"/>
              </a:moveTo>
              <a:lnTo>
                <a:pt x="7476288" y="351301"/>
              </a:lnTo>
              <a:lnTo>
                <a:pt x="0" y="351301"/>
              </a:lnTo>
              <a:lnTo>
                <a:pt x="0" y="668402"/>
              </a:lnTo>
            </a:path>
          </a:pathLst>
        </a:custGeom>
        <a:noFill/>
        <a:ln w="635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5330151" y="2155073"/>
        <a:ext cx="375444" cy="6990"/>
      </dsp:txXfrm>
    </dsp:sp>
    <dsp:sp modelId="{C0092F1C-FA1A-42E5-BDEF-69CCF2428F96}">
      <dsp:nvSpPr>
        <dsp:cNvPr id="0" name=""/>
        <dsp:cNvSpPr/>
      </dsp:nvSpPr>
      <dsp:spPr>
        <a:xfrm>
          <a:off x="7736447" y="2682"/>
          <a:ext cx="3039141" cy="1823484"/>
        </a:xfrm>
        <a:prstGeom prst="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920" tIns="156318" rIns="148920" bIns="156318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latin typeface="Arial Narrow" panose="020B0606020202030204" pitchFamily="34" charset="0"/>
            </a:rPr>
            <a:t>I completely agree: 
- development of skills of using students' experience as the basis of learning-52%; 
- development of skills in organizing the educational process taking into account the needs of students-43%</a:t>
          </a:r>
          <a:endParaRPr lang="en-US" sz="1200" kern="1200" dirty="0">
            <a:latin typeface="Arial Narrow" panose="020B0606020202030204" pitchFamily="34" charset="0"/>
          </a:endParaRPr>
        </a:p>
      </dsp:txBody>
      <dsp:txXfrm>
        <a:off x="7736447" y="2682"/>
        <a:ext cx="3039141" cy="1823484"/>
      </dsp:txXfrm>
    </dsp:sp>
    <dsp:sp modelId="{C866264D-763D-4E8F-BE52-9D33CB4DA8AF}">
      <dsp:nvSpPr>
        <dsp:cNvPr id="0" name=""/>
        <dsp:cNvSpPr/>
      </dsp:nvSpPr>
      <dsp:spPr>
        <a:xfrm>
          <a:off x="260159" y="2525170"/>
          <a:ext cx="3039141" cy="1823484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920" tIns="156318" rIns="148920" bIns="156318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</a:t>
          </a:r>
          <a:r>
            <a:rPr lang="en-US" sz="1200" b="1" kern="1200" dirty="0">
              <a:latin typeface="Arial Narrow" panose="020B0606020202030204" pitchFamily="34" charset="0"/>
              <a:cs typeface="Times New Roman" panose="02020603050405020304" pitchFamily="18" charset="0"/>
            </a:rPr>
            <a:t> completely agree: 
- development of skills of using students' experience as the basis of learning-52%; 
- development of skills in organizing the educational process taking into account the needs of students-43%</a:t>
          </a:r>
          <a:endParaRPr lang="kk-KZ" sz="1200" b="1" kern="1200" dirty="0">
            <a:latin typeface="Arial Narrow" panose="020B0606020202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260159" y="2525170"/>
        <a:ext cx="3039141" cy="18234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898691-050E-4B61-9419-219A236C51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002D75D-53D7-4FB6-B7D5-CC34F57133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B9C72E8-EEB7-4DC3-B622-E18708EE7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11D1F-4FD8-4E42-8BE1-F888B4495823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02A392E-A955-4B7C-B60F-8E199620B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C4A25B0-83B1-4B46-A04D-DA8CCB553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7F620-DDDA-4F5D-B5DE-9EB2422A82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832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345C7C-E7A0-4C0A-B5AB-90210C786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98BD4E1-288F-45D9-A4C8-7B7EC1F0C9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167A0C1-CAF5-46A8-89D6-D8858050C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11D1F-4FD8-4E42-8BE1-F888B4495823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513FEF0-2F5A-4809-A272-A12973FAF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851EBDA-E777-443C-B1AE-B6070DC96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7F620-DDDA-4F5D-B5DE-9EB2422A82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878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A886AB0-A769-4E27-9E2F-03F5715490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8CD59D3-AE42-4E5E-B396-789C8ECAAC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33B623A-DDDB-4757-A3D8-30E5F57E3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11D1F-4FD8-4E42-8BE1-F888B4495823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64CAD55-16BC-46C6-AFB0-4DC7A0D2A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48E43BC-9DD8-4137-BB4B-BA990FC59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7F620-DDDA-4F5D-B5DE-9EB2422A82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8192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1DB545-5F1F-42F8-B30C-DC70FCD26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22D2D84-0EAB-41B6-A446-2586A8EE02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9C64095-DED6-41DE-8BAD-01FD97E79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11D1F-4FD8-4E42-8BE1-F888B4495823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782491C-5F3E-4D76-AD21-164A7ECB9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1B8762-298A-41D9-B4D3-49DF7F222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7F620-DDDA-4F5D-B5DE-9EB2422A82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120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89D830-E7E3-48E1-93CD-EFEB58A15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2D489EB-8BC4-48C0-A918-8BA9B2F3B5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3DDC66F-475E-4DB3-942B-947C34511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11D1F-4FD8-4E42-8BE1-F888B4495823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5FCC529-607F-4364-B3DD-A61D0AE07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5545BC7-6CC9-479D-9436-AAEF84964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7F620-DDDA-4F5D-B5DE-9EB2422A82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136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C96224-F10C-490F-8BC1-06CA6C82D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6AE807C-6197-4C86-BC9A-5A97A8D5B9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3BA6A69-CDF2-431C-944C-E55CC2F44B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1539D9F-19E5-4E34-9204-7F3AA518F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11D1F-4FD8-4E42-8BE1-F888B4495823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A870E55-CEA7-4D8E-83E2-49DA43C4F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F18B997-6EB2-458A-AE38-1008E1021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7F620-DDDA-4F5D-B5DE-9EB2422A82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3701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6F4472-F34D-4D59-8803-EF9D0C46F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1D64475-57AE-4250-8CCF-92BFA9CBA2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62EDB67-87BD-4822-8715-FD69292032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4C5E712-A083-4582-906D-DC9C7954D7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875F38D-49CA-4AF9-8062-69BC1B0DB4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90727CF-D249-4024-9F08-A7D1CA4FF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11D1F-4FD8-4E42-8BE1-F888B4495823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3B71C59-B9B7-44DD-9928-8693D241D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F39A606-E62A-468C-8EAF-0CF1C3587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7F620-DDDA-4F5D-B5DE-9EB2422A82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013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D6ABE2-DE97-4A08-8BCD-5310DFF34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4C4EED2-E0BD-4E1A-8254-D00F2EC08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11D1F-4FD8-4E42-8BE1-F888B4495823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FD39B72-C47D-4A16-B6A2-BDEEA86C2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BC94B69-BD7B-40DF-BEBB-74CC60E82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7F620-DDDA-4F5D-B5DE-9EB2422A82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3845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B664753-ABEA-4E55-9DB9-3EDD46A74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11D1F-4FD8-4E42-8BE1-F888B4495823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01DEE86-73ED-4299-9E62-ED9387CEE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FFC8E4E-19CD-4585-97C7-CE8F53776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7F620-DDDA-4F5D-B5DE-9EB2422A82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8102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BD2E47-76B7-46CD-B1D7-1CDBCE480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398AC3-DA66-4D4A-9D61-27DACD3C22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1447A81-EC3C-4812-800D-D5E2C27903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836DB0C-AA05-42D4-9EB4-1B51D0CDF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11D1F-4FD8-4E42-8BE1-F888B4495823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D2C673F-8C29-4DFB-9D77-27AFE3A2A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1D5520E-E00E-44AF-920C-D341F372F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7F620-DDDA-4F5D-B5DE-9EB2422A82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1097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B95F66-0875-4B49-B018-1E1803A92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62D6E98-535E-4080-9941-921F2B3278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D631B8F-9903-491B-98AA-ECEDF625CE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73E598C-1D87-4811-9A0B-0350B9DC5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11D1F-4FD8-4E42-8BE1-F888B4495823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6D0B183-109C-4B83-BAB3-FFD2DBDCD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ED6D346-9E0D-4BDB-9D71-5487F7EB8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7F620-DDDA-4F5D-B5DE-9EB2422A82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00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C15622-5E40-453C-9628-6A66EDD84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4A7AFE7-DF87-4ED3-B239-8B96077E03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E76B80F-535A-4563-B374-FF448E2BF9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11D1F-4FD8-4E42-8BE1-F888B4495823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86688D3-32FE-4EDB-A1AF-ED5C5FF43A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1F680BE-F955-4E44-B529-F1722947E6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7F620-DDDA-4F5D-B5DE-9EB2422A82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25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18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People working on ideas">
            <a:extLst>
              <a:ext uri="{FF2B5EF4-FFF2-40B4-BE49-F238E27FC236}">
                <a16:creationId xmlns:a16="http://schemas.microsoft.com/office/drawing/2014/main" id="{A9700579-D002-4EC0-F92F-730EDC855E6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897" r="24734" b="1194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8" name="Rectangle 20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D50167-19C0-4062-BA8C-4E48AB0F9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800" dirty="0">
                <a:latin typeface="Arial Narrow" panose="020B0606020202030204" pitchFamily="34" charset="0"/>
              </a:rPr>
              <a:t>Determining the priorities of trainers professional development based on the analysis of assessment results in the framework of professional development courses</a:t>
            </a:r>
            <a:br>
              <a:rPr lang="ru-RU" sz="2800" dirty="0">
                <a:latin typeface="Arial Narrow" panose="020B0606020202030204" pitchFamily="34" charset="0"/>
              </a:rPr>
            </a:br>
            <a:endParaRPr lang="kk-KZ" sz="2600" dirty="0">
              <a:latin typeface="Arial Narrow" panose="020B0606020202030204" pitchFamily="34" charset="0"/>
            </a:endParaRPr>
          </a:p>
        </p:txBody>
      </p:sp>
      <p:sp>
        <p:nvSpPr>
          <p:cNvPr id="29" name="Rectangle 2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0" name="Rectangle 2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16CA350-4C07-4AB8-AD26-1ADCB479E3DE}"/>
              </a:ext>
            </a:extLst>
          </p:cNvPr>
          <p:cNvSpPr txBox="1"/>
          <p:nvPr/>
        </p:nvSpPr>
        <p:spPr>
          <a:xfrm>
            <a:off x="477981" y="4785631"/>
            <a:ext cx="1237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Arial Narrow" panose="020B0606020202030204" pitchFamily="34" charset="0"/>
              </a:rPr>
              <a:t>Ilyassova</a:t>
            </a:r>
            <a:r>
              <a:rPr lang="ru-RU" i="1" dirty="0">
                <a:latin typeface="Arial Narrow" panose="020B0606020202030204" pitchFamily="34" charset="0"/>
              </a:rPr>
              <a:t> </a:t>
            </a:r>
            <a:r>
              <a:rPr lang="en-US" i="1" dirty="0">
                <a:latin typeface="Arial Narrow" panose="020B0606020202030204" pitchFamily="34" charset="0"/>
              </a:rPr>
              <a:t>M</a:t>
            </a:r>
            <a:r>
              <a:rPr lang="ru-RU" i="1" dirty="0">
                <a:latin typeface="Arial Narrow" panose="020B0606020202030204" pitchFamily="34" charset="0"/>
              </a:rPr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02C4EE8-8B69-4CDF-8F85-612E413F4070}"/>
              </a:ext>
            </a:extLst>
          </p:cNvPr>
          <p:cNvSpPr txBox="1"/>
          <p:nvPr/>
        </p:nvSpPr>
        <p:spPr>
          <a:xfrm>
            <a:off x="5261191" y="6151991"/>
            <a:ext cx="1305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 Narrow" panose="020B0606020202030204" pitchFamily="34" charset="0"/>
              </a:rPr>
              <a:t>Astana,</a:t>
            </a:r>
            <a:r>
              <a:rPr lang="ru-RU" dirty="0">
                <a:latin typeface="Arial Narrow" panose="020B0606020202030204" pitchFamily="34" charset="0"/>
              </a:rPr>
              <a:t> </a:t>
            </a:r>
            <a:r>
              <a:rPr lang="en-US" dirty="0">
                <a:latin typeface="Arial Narrow" panose="020B0606020202030204" pitchFamily="34" charset="0"/>
              </a:rPr>
              <a:t>2022</a:t>
            </a:r>
            <a:endParaRPr lang="ru-RU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116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Rectangle 92">
            <a:extLst>
              <a:ext uri="{FF2B5EF4-FFF2-40B4-BE49-F238E27FC236}">
                <a16:creationId xmlns:a16="http://schemas.microsoft.com/office/drawing/2014/main" id="{02D44074-0B69-4F0C-A7B3-5645CE40D8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0"/>
            <a:ext cx="465734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47AD08B-551A-41DE-923D-F1C1B606BB1E}"/>
              </a:ext>
            </a:extLst>
          </p:cNvPr>
          <p:cNvSpPr/>
          <p:nvPr/>
        </p:nvSpPr>
        <p:spPr>
          <a:xfrm>
            <a:off x="642938" y="639763"/>
            <a:ext cx="6569075" cy="169545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800" dirty="0">
                <a:latin typeface="Arial Narrow" panose="020B0606020202030204" pitchFamily="34" charset="0"/>
              </a:rPr>
              <a:t>Professional development is an important factor in improving the quality of education</a:t>
            </a:r>
          </a:p>
          <a:p>
            <a:pPr algn="r">
              <a:spcAft>
                <a:spcPts val="600"/>
              </a:spcAft>
            </a:pPr>
            <a:r>
              <a:rPr lang="kk-KZ" sz="1100" i="1" dirty="0">
                <a:latin typeface="Arial Narrow" panose="020B0606020202030204" pitchFamily="34" charset="0"/>
              </a:rPr>
              <a:t>Dunn, R., Hattie, J., &amp; Bowles, T. (2019)</a:t>
            </a:r>
            <a:endParaRPr lang="ru-RU" sz="1600" i="1" dirty="0">
              <a:latin typeface="Arial Narrow" panose="020B0606020202030204" pitchFamily="34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800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081B3C3-E285-43E4-ADDC-EE96F5EFE72D}"/>
              </a:ext>
            </a:extLst>
          </p:cNvPr>
          <p:cNvSpPr/>
          <p:nvPr/>
        </p:nvSpPr>
        <p:spPr>
          <a:xfrm>
            <a:off x="642938" y="2403475"/>
            <a:ext cx="6569075" cy="3810000"/>
          </a:xfrm>
          <a:prstGeom prst="rect">
            <a:avLst/>
          </a:prstGeom>
        </p:spPr>
        <p:txBody>
          <a:bodyPr wrap="square" anchor="t">
            <a:normAutofit/>
          </a:bodyPr>
          <a:lstStyle/>
          <a:p>
            <a:pPr algn="just">
              <a:spcAft>
                <a:spcPts val="600"/>
              </a:spcAft>
            </a:pPr>
            <a:r>
              <a:rPr lang="en-US" sz="2800" dirty="0">
                <a:latin typeface="Arial Narrow" panose="020B0606020202030204" pitchFamily="34" charset="0"/>
              </a:rPr>
              <a:t>Professional development change the teaching practices of teachers and can positively affect achievement and learning of the students</a:t>
            </a:r>
          </a:p>
          <a:p>
            <a:pPr algn="r">
              <a:spcAft>
                <a:spcPts val="600"/>
              </a:spcAft>
            </a:pPr>
            <a:r>
              <a:rPr lang="en-US" sz="1100" i="1" dirty="0">
                <a:latin typeface="Arial Narrow" panose="020B0606020202030204" pitchFamily="34" charset="0"/>
              </a:rPr>
              <a:t>Hilda </a:t>
            </a:r>
            <a:r>
              <a:rPr lang="en-US" sz="1100" i="1" dirty="0" err="1">
                <a:latin typeface="Arial Narrow" panose="020B0606020202030204" pitchFamily="34" charset="0"/>
              </a:rPr>
              <a:t>Borko</a:t>
            </a:r>
            <a:r>
              <a:rPr lang="ru-RU" sz="1100" i="1" dirty="0">
                <a:latin typeface="Arial Narrow" panose="020B0606020202030204" pitchFamily="34" charset="0"/>
              </a:rPr>
              <a:t> (2004</a:t>
            </a:r>
            <a:r>
              <a:rPr lang="en-US" sz="1100" i="1" dirty="0">
                <a:latin typeface="Arial Narrow" panose="020B0606020202030204" pitchFamily="34" charset="0"/>
              </a:rPr>
              <a:t>)</a:t>
            </a:r>
            <a:endParaRPr lang="kk-KZ" sz="1100" i="1" dirty="0">
              <a:latin typeface="Arial Narrow" panose="020B0606020202030204" pitchFamily="34" charset="0"/>
            </a:endParaRPr>
          </a:p>
          <a:p>
            <a:pPr>
              <a:spcAft>
                <a:spcPts val="600"/>
              </a:spcAft>
            </a:pPr>
            <a:endParaRPr lang="kk-KZ" sz="2800" dirty="0">
              <a:latin typeface="Arial Narrow" panose="020B0606020202030204" pitchFamily="34" charset="0"/>
            </a:endParaRP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614C3E65-0188-4FA6-B03C-CD4D180F1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3399" y="640081"/>
            <a:ext cx="3892827" cy="557445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tr-TR" sz="3200" b="1" dirty="0">
                <a:solidFill>
                  <a:srgbClr val="FFFFFF"/>
                </a:solidFill>
                <a:latin typeface="Arial Narrow" panose="020B0606020202030204" pitchFamily="34" charset="0"/>
              </a:rPr>
              <a:t>Professional development</a:t>
            </a:r>
            <a:endParaRPr lang="en-US" sz="3200" b="1" kern="1200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237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614C3E65-0188-4FA6-B03C-CD4D180F1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z="4000" dirty="0">
                <a:latin typeface="Arial Narrow" panose="020B0606020202030204" pitchFamily="34" charset="0"/>
              </a:rPr>
              <a:t>Research methodology</a:t>
            </a:r>
            <a:endParaRPr lang="en-US" sz="4000" dirty="0">
              <a:latin typeface="Arial Narrow" panose="020B0606020202030204" pitchFamily="34" charset="0"/>
            </a:endParaRP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9" name="Rectangle 78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47AD08B-551A-41DE-923D-F1C1B606BB1E}"/>
              </a:ext>
            </a:extLst>
          </p:cNvPr>
          <p:cNvSpPr/>
          <p:nvPr/>
        </p:nvSpPr>
        <p:spPr>
          <a:xfrm>
            <a:off x="590719" y="2330505"/>
            <a:ext cx="4559425" cy="39795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>
                <a:latin typeface="Arial Narrow" panose="020B0606020202030204" pitchFamily="34" charset="0"/>
              </a:rPr>
              <a:t>Determining the priorities of trainers’ professional development was based on the principles of andragogy. 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>
                <a:latin typeface="Arial Narrow" panose="020B0606020202030204" pitchFamily="34" charset="0"/>
              </a:rPr>
              <a:t>The assessment results of the mathematics and computer science teachers’ presentation (80 groups) were selected as a sample.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>
                <a:latin typeface="Arial Narrow" panose="020B0606020202030204" pitchFamily="34" charset="0"/>
              </a:rPr>
              <a:t>A statistical analysis of the assessment results of teachers' presentations was carried out.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>
                <a:latin typeface="Arial Narrow" panose="020B0606020202030204" pitchFamily="34" charset="0"/>
              </a:rPr>
              <a:t>A qualitative analysis of the assessment results was carried out.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>
                <a:latin typeface="Arial Narrow" panose="020B0606020202030204" pitchFamily="34" charset="0"/>
              </a:rPr>
              <a:t>The survey data obtained by the Likert method are considered.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511273B-C9FF-48E3-4E8A-878BF4E3769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76" r="4" b="3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87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CED4D40-4B67-4331-AC48-79B82B4A4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2E8F44-899F-4866-A355-617F6D0E4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1" y="417576"/>
            <a:ext cx="10909640" cy="124939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b="1" dirty="0">
                <a:latin typeface="Arial Narrow" panose="020B0606020202030204" pitchFamily="34" charset="0"/>
              </a:rPr>
              <a:t>Assessment</a:t>
            </a:r>
            <a:r>
              <a:rPr lang="tr-TR" b="1" dirty="0">
                <a:latin typeface="Arial Narrow" panose="020B0606020202030204" pitchFamily="34" charset="0"/>
              </a:rPr>
              <a:t> results</a:t>
            </a:r>
            <a:endParaRPr lang="en-US" b="1" kern="12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670CEDEF-4F34-412E-84EE-329C1E936A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7702" y="1733454"/>
            <a:ext cx="4572000" cy="18288"/>
          </a:xfrm>
          <a:custGeom>
            <a:avLst/>
            <a:gdLst>
              <a:gd name="connsiteX0" fmla="*/ 0 w 4572000"/>
              <a:gd name="connsiteY0" fmla="*/ 0 h 18288"/>
              <a:gd name="connsiteX1" fmla="*/ 515983 w 4572000"/>
              <a:gd name="connsiteY1" fmla="*/ 0 h 18288"/>
              <a:gd name="connsiteX2" fmla="*/ 1031966 w 4572000"/>
              <a:gd name="connsiteY2" fmla="*/ 0 h 18288"/>
              <a:gd name="connsiteX3" fmla="*/ 1639389 w 4572000"/>
              <a:gd name="connsiteY3" fmla="*/ 0 h 18288"/>
              <a:gd name="connsiteX4" fmla="*/ 2383971 w 4572000"/>
              <a:gd name="connsiteY4" fmla="*/ 0 h 18288"/>
              <a:gd name="connsiteX5" fmla="*/ 2945674 w 4572000"/>
              <a:gd name="connsiteY5" fmla="*/ 0 h 18288"/>
              <a:gd name="connsiteX6" fmla="*/ 3507377 w 4572000"/>
              <a:gd name="connsiteY6" fmla="*/ 0 h 18288"/>
              <a:gd name="connsiteX7" fmla="*/ 4572000 w 4572000"/>
              <a:gd name="connsiteY7" fmla="*/ 0 h 18288"/>
              <a:gd name="connsiteX8" fmla="*/ 4572000 w 4572000"/>
              <a:gd name="connsiteY8" fmla="*/ 18288 h 18288"/>
              <a:gd name="connsiteX9" fmla="*/ 3873137 w 4572000"/>
              <a:gd name="connsiteY9" fmla="*/ 18288 h 18288"/>
              <a:gd name="connsiteX10" fmla="*/ 3311434 w 4572000"/>
              <a:gd name="connsiteY10" fmla="*/ 18288 h 18288"/>
              <a:gd name="connsiteX11" fmla="*/ 2749731 w 4572000"/>
              <a:gd name="connsiteY11" fmla="*/ 18288 h 18288"/>
              <a:gd name="connsiteX12" fmla="*/ 2050869 w 4572000"/>
              <a:gd name="connsiteY12" fmla="*/ 18288 h 18288"/>
              <a:gd name="connsiteX13" fmla="*/ 1306286 w 4572000"/>
              <a:gd name="connsiteY13" fmla="*/ 18288 h 18288"/>
              <a:gd name="connsiteX14" fmla="*/ 790303 w 4572000"/>
              <a:gd name="connsiteY14" fmla="*/ 18288 h 18288"/>
              <a:gd name="connsiteX15" fmla="*/ 0 w 4572000"/>
              <a:gd name="connsiteY15" fmla="*/ 18288 h 18288"/>
              <a:gd name="connsiteX16" fmla="*/ 0 w 45720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18288" fill="none" extrusionOk="0">
                <a:moveTo>
                  <a:pt x="0" y="0"/>
                </a:moveTo>
                <a:cubicBezTo>
                  <a:pt x="105156" y="-20963"/>
                  <a:pt x="340432" y="822"/>
                  <a:pt x="515983" y="0"/>
                </a:cubicBezTo>
                <a:cubicBezTo>
                  <a:pt x="691534" y="-822"/>
                  <a:pt x="850679" y="16479"/>
                  <a:pt x="1031966" y="0"/>
                </a:cubicBezTo>
                <a:cubicBezTo>
                  <a:pt x="1213253" y="-16479"/>
                  <a:pt x="1443646" y="-18730"/>
                  <a:pt x="1639389" y="0"/>
                </a:cubicBezTo>
                <a:cubicBezTo>
                  <a:pt x="1835132" y="18730"/>
                  <a:pt x="2159975" y="18531"/>
                  <a:pt x="2383971" y="0"/>
                </a:cubicBezTo>
                <a:cubicBezTo>
                  <a:pt x="2607967" y="-18531"/>
                  <a:pt x="2719096" y="-12030"/>
                  <a:pt x="2945674" y="0"/>
                </a:cubicBezTo>
                <a:cubicBezTo>
                  <a:pt x="3172252" y="12030"/>
                  <a:pt x="3269167" y="27666"/>
                  <a:pt x="3507377" y="0"/>
                </a:cubicBezTo>
                <a:cubicBezTo>
                  <a:pt x="3745587" y="-27666"/>
                  <a:pt x="4116741" y="18705"/>
                  <a:pt x="4572000" y="0"/>
                </a:cubicBezTo>
                <a:cubicBezTo>
                  <a:pt x="4572895" y="8974"/>
                  <a:pt x="4571454" y="9359"/>
                  <a:pt x="4572000" y="18288"/>
                </a:cubicBezTo>
                <a:cubicBezTo>
                  <a:pt x="4374698" y="3942"/>
                  <a:pt x="4098874" y="-11042"/>
                  <a:pt x="3873137" y="18288"/>
                </a:cubicBezTo>
                <a:cubicBezTo>
                  <a:pt x="3647400" y="47618"/>
                  <a:pt x="3517055" y="5421"/>
                  <a:pt x="3311434" y="18288"/>
                </a:cubicBezTo>
                <a:cubicBezTo>
                  <a:pt x="3105813" y="31155"/>
                  <a:pt x="3025168" y="17856"/>
                  <a:pt x="2749731" y="18288"/>
                </a:cubicBezTo>
                <a:cubicBezTo>
                  <a:pt x="2474294" y="18720"/>
                  <a:pt x="2291766" y="-14168"/>
                  <a:pt x="2050869" y="18288"/>
                </a:cubicBezTo>
                <a:cubicBezTo>
                  <a:pt x="1809972" y="50744"/>
                  <a:pt x="1540276" y="46798"/>
                  <a:pt x="1306286" y="18288"/>
                </a:cubicBezTo>
                <a:cubicBezTo>
                  <a:pt x="1072296" y="-10222"/>
                  <a:pt x="972445" y="19645"/>
                  <a:pt x="790303" y="18288"/>
                </a:cubicBezTo>
                <a:cubicBezTo>
                  <a:pt x="608161" y="16931"/>
                  <a:pt x="200981" y="8241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572000" h="18288" stroke="0" extrusionOk="0">
                <a:moveTo>
                  <a:pt x="0" y="0"/>
                </a:moveTo>
                <a:cubicBezTo>
                  <a:pt x="143285" y="-9565"/>
                  <a:pt x="327959" y="-11498"/>
                  <a:pt x="561703" y="0"/>
                </a:cubicBezTo>
                <a:cubicBezTo>
                  <a:pt x="795447" y="11498"/>
                  <a:pt x="838260" y="18255"/>
                  <a:pt x="1077686" y="0"/>
                </a:cubicBezTo>
                <a:cubicBezTo>
                  <a:pt x="1317112" y="-18255"/>
                  <a:pt x="1437472" y="23514"/>
                  <a:pt x="1639389" y="0"/>
                </a:cubicBezTo>
                <a:cubicBezTo>
                  <a:pt x="1841306" y="-23514"/>
                  <a:pt x="2037142" y="-12551"/>
                  <a:pt x="2292531" y="0"/>
                </a:cubicBezTo>
                <a:cubicBezTo>
                  <a:pt x="2547920" y="12551"/>
                  <a:pt x="2810436" y="-20352"/>
                  <a:pt x="2991394" y="0"/>
                </a:cubicBezTo>
                <a:cubicBezTo>
                  <a:pt x="3172352" y="20352"/>
                  <a:pt x="3530025" y="-13347"/>
                  <a:pt x="3735977" y="0"/>
                </a:cubicBezTo>
                <a:cubicBezTo>
                  <a:pt x="3941929" y="13347"/>
                  <a:pt x="4161497" y="34086"/>
                  <a:pt x="4572000" y="0"/>
                </a:cubicBezTo>
                <a:cubicBezTo>
                  <a:pt x="4571545" y="6162"/>
                  <a:pt x="4571903" y="11775"/>
                  <a:pt x="4572000" y="18288"/>
                </a:cubicBezTo>
                <a:cubicBezTo>
                  <a:pt x="4228040" y="36490"/>
                  <a:pt x="4199736" y="42557"/>
                  <a:pt x="3873137" y="18288"/>
                </a:cubicBezTo>
                <a:cubicBezTo>
                  <a:pt x="3546538" y="-5981"/>
                  <a:pt x="3472124" y="16809"/>
                  <a:pt x="3128554" y="18288"/>
                </a:cubicBezTo>
                <a:cubicBezTo>
                  <a:pt x="2784984" y="19767"/>
                  <a:pt x="2735896" y="-17781"/>
                  <a:pt x="2383971" y="18288"/>
                </a:cubicBezTo>
                <a:cubicBezTo>
                  <a:pt x="2032046" y="54357"/>
                  <a:pt x="2019324" y="2920"/>
                  <a:pt x="1867989" y="18288"/>
                </a:cubicBezTo>
                <a:cubicBezTo>
                  <a:pt x="1716654" y="33656"/>
                  <a:pt x="1418675" y="32575"/>
                  <a:pt x="1169126" y="18288"/>
                </a:cubicBezTo>
                <a:cubicBezTo>
                  <a:pt x="919577" y="4001"/>
                  <a:pt x="798537" y="16165"/>
                  <a:pt x="561703" y="18288"/>
                </a:cubicBezTo>
                <a:cubicBezTo>
                  <a:pt x="324869" y="20411"/>
                  <a:pt x="221395" y="-912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D6DDD0D3-24FF-40D4-B59C-7A59B2F082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803350"/>
              </p:ext>
            </p:extLst>
          </p:nvPr>
        </p:nvGraphicFramePr>
        <p:xfrm>
          <a:off x="83890" y="2120454"/>
          <a:ext cx="11990352" cy="3407485"/>
        </p:xfrm>
        <a:graphic>
          <a:graphicData uri="http://schemas.openxmlformats.org/drawingml/2006/table">
            <a:tbl>
              <a:tblPr/>
              <a:tblGrid>
                <a:gridCol w="1107347">
                  <a:extLst>
                    <a:ext uri="{9D8B030D-6E8A-4147-A177-3AD203B41FA5}">
                      <a16:colId xmlns:a16="http://schemas.microsoft.com/office/drawing/2014/main" val="2482195490"/>
                    </a:ext>
                  </a:extLst>
                </a:gridCol>
                <a:gridCol w="957412">
                  <a:extLst>
                    <a:ext uri="{9D8B030D-6E8A-4147-A177-3AD203B41FA5}">
                      <a16:colId xmlns:a16="http://schemas.microsoft.com/office/drawing/2014/main" val="3108265823"/>
                    </a:ext>
                  </a:extLst>
                </a:gridCol>
                <a:gridCol w="1189879">
                  <a:extLst>
                    <a:ext uri="{9D8B030D-6E8A-4147-A177-3AD203B41FA5}">
                      <a16:colId xmlns:a16="http://schemas.microsoft.com/office/drawing/2014/main" val="4081109765"/>
                    </a:ext>
                  </a:extLst>
                </a:gridCol>
                <a:gridCol w="1142190">
                  <a:extLst>
                    <a:ext uri="{9D8B030D-6E8A-4147-A177-3AD203B41FA5}">
                      <a16:colId xmlns:a16="http://schemas.microsoft.com/office/drawing/2014/main" val="3220363454"/>
                    </a:ext>
                  </a:extLst>
                </a:gridCol>
                <a:gridCol w="1142190">
                  <a:extLst>
                    <a:ext uri="{9D8B030D-6E8A-4147-A177-3AD203B41FA5}">
                      <a16:colId xmlns:a16="http://schemas.microsoft.com/office/drawing/2014/main" val="3308882058"/>
                    </a:ext>
                  </a:extLst>
                </a:gridCol>
                <a:gridCol w="1140297">
                  <a:extLst>
                    <a:ext uri="{9D8B030D-6E8A-4147-A177-3AD203B41FA5}">
                      <a16:colId xmlns:a16="http://schemas.microsoft.com/office/drawing/2014/main" val="361474310"/>
                    </a:ext>
                  </a:extLst>
                </a:gridCol>
                <a:gridCol w="1452734">
                  <a:extLst>
                    <a:ext uri="{9D8B030D-6E8A-4147-A177-3AD203B41FA5}">
                      <a16:colId xmlns:a16="http://schemas.microsoft.com/office/drawing/2014/main" val="39933909"/>
                    </a:ext>
                  </a:extLst>
                </a:gridCol>
                <a:gridCol w="1238762">
                  <a:extLst>
                    <a:ext uri="{9D8B030D-6E8A-4147-A177-3AD203B41FA5}">
                      <a16:colId xmlns:a16="http://schemas.microsoft.com/office/drawing/2014/main" val="1998111994"/>
                    </a:ext>
                  </a:extLst>
                </a:gridCol>
                <a:gridCol w="1305037">
                  <a:extLst>
                    <a:ext uri="{9D8B030D-6E8A-4147-A177-3AD203B41FA5}">
                      <a16:colId xmlns:a16="http://schemas.microsoft.com/office/drawing/2014/main" val="2923809354"/>
                    </a:ext>
                  </a:extLst>
                </a:gridCol>
                <a:gridCol w="1314504">
                  <a:extLst>
                    <a:ext uri="{9D8B030D-6E8A-4147-A177-3AD203B41FA5}">
                      <a16:colId xmlns:a16="http://schemas.microsoft.com/office/drawing/2014/main" val="18980113"/>
                    </a:ext>
                  </a:extLst>
                </a:gridCol>
              </a:tblGrid>
              <a:tr h="462414"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Assessment</a:t>
                      </a:r>
                      <a:endParaRPr lang="ru-RU" sz="1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5053" marR="105053" marT="52526" marB="5252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Goals</a:t>
                      </a:r>
                      <a:endParaRPr lang="ru-RU" sz="32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5053" marR="105053" marT="52526" marB="5252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Teaching methods</a:t>
                      </a:r>
                      <a:endParaRPr lang="ru-RU" sz="32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5053" marR="105053" marT="52526" marB="5252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Tasks</a:t>
                      </a:r>
                      <a:endParaRPr lang="ru-RU" sz="32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5053" marR="105053" marT="52526" marB="5252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0381441"/>
                  </a:ext>
                </a:extLst>
              </a:tr>
              <a:tr h="18344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the learning objectives correspond to the curriculum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the lesson objectives correspond to the learning objectives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the objectives of the lesson are formulated in the SMART format in accordance with the level of development of thinking skills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contribute to the achievement of learning goals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promote the involvement of all students in the learning process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support the training of students in accordance with individual and special needs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meet the assessment criteria and levels of thinking skills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contribute to the development of functional literacy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meet the individual and special educational needs of students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0307987"/>
                  </a:ext>
                </a:extLst>
              </a:tr>
              <a:tr h="370199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tr-T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</a:t>
                      </a:r>
                      <a:endParaRPr lang="ru-RU" sz="2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43" marR="10943" marT="109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97,4%</a:t>
                      </a:r>
                      <a:endParaRPr lang="ru-RU" sz="2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943" marR="10943" marT="109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88,7%</a:t>
                      </a:r>
                      <a:endParaRPr lang="ru-RU" sz="2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943" marR="10943" marT="109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25,4%</a:t>
                      </a:r>
                      <a:endParaRPr lang="ru-RU" sz="2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943" marR="10943" marT="109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60,8%</a:t>
                      </a:r>
                      <a:endParaRPr lang="ru-RU" sz="2400" b="0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943" marR="10943" marT="109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48,1%</a:t>
                      </a:r>
                      <a:endParaRPr lang="ru-RU" sz="2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943" marR="10943" marT="109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22,0%</a:t>
                      </a:r>
                      <a:endParaRPr lang="ru-RU" sz="2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943" marR="10943" marT="109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35,8%</a:t>
                      </a:r>
                      <a:endParaRPr lang="ru-RU" sz="2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943" marR="10943" marT="109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28,1%</a:t>
                      </a:r>
                      <a:endParaRPr lang="ru-RU" sz="2400" b="0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943" marR="10943" marT="109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18,7%</a:t>
                      </a:r>
                      <a:endParaRPr lang="ru-RU" sz="2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943" marR="10943" marT="109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1121559"/>
                  </a:ext>
                </a:extLst>
              </a:tr>
              <a:tr h="370199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tr-T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</a:t>
                      </a:r>
                      <a:endParaRPr lang="ru-RU" sz="2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43" marR="10943" marT="109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1,2%</a:t>
                      </a:r>
                      <a:endParaRPr lang="ru-RU" sz="2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943" marR="10943" marT="109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9,1%</a:t>
                      </a:r>
                      <a:endParaRPr lang="ru-RU" sz="2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943" marR="10943" marT="109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70,5%</a:t>
                      </a:r>
                      <a:endParaRPr lang="ru-RU" sz="2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943" marR="10943" marT="109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33,9%</a:t>
                      </a:r>
                      <a:endParaRPr lang="ru-RU" sz="2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943" marR="10943" marT="109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48,2%</a:t>
                      </a:r>
                      <a:endParaRPr lang="ru-RU" sz="2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943" marR="10943" marT="109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72,3%</a:t>
                      </a:r>
                      <a:endParaRPr lang="ru-RU" sz="2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943" marR="10943" marT="109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61,2%</a:t>
                      </a:r>
                      <a:endParaRPr lang="ru-RU" sz="2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943" marR="10943" marT="109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66,8%</a:t>
                      </a:r>
                      <a:endParaRPr lang="ru-RU" sz="2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943" marR="10943" marT="109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75,9%</a:t>
                      </a:r>
                      <a:endParaRPr lang="ru-RU" sz="2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943" marR="10943" marT="109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1670587"/>
                  </a:ext>
                </a:extLst>
              </a:tr>
              <a:tr h="370199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  <a:r>
                        <a:rPr lang="tr-T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</a:t>
                      </a:r>
                      <a:endParaRPr lang="ru-RU" sz="2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43" marR="10943" marT="109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1,3%</a:t>
                      </a:r>
                      <a:endParaRPr lang="ru-RU" sz="2400" b="0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943" marR="10943" marT="109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2,2%</a:t>
                      </a:r>
                      <a:endParaRPr lang="ru-RU" sz="2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943" marR="10943" marT="109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4,0%</a:t>
                      </a:r>
                      <a:endParaRPr lang="ru-RU" sz="2400" b="0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943" marR="10943" marT="109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5,3%</a:t>
                      </a:r>
                      <a:endParaRPr lang="ru-RU" sz="2400" b="0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943" marR="10943" marT="109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3,7%</a:t>
                      </a:r>
                      <a:endParaRPr lang="ru-RU" sz="2400" b="0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943" marR="10943" marT="109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5,7%</a:t>
                      </a:r>
                      <a:endParaRPr lang="ru-RU" sz="2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943" marR="10943" marT="109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3,0%</a:t>
                      </a:r>
                      <a:endParaRPr lang="ru-RU" sz="2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943" marR="10943" marT="109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5,2%</a:t>
                      </a:r>
                      <a:endParaRPr lang="ru-RU" sz="2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943" marR="10943" marT="109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5,4%</a:t>
                      </a:r>
                      <a:endParaRPr lang="ru-RU" sz="2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943" marR="10943" marT="109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185458"/>
                  </a:ext>
                </a:extLst>
              </a:tr>
            </a:tbl>
          </a:graphicData>
        </a:graphic>
      </p:graphicFrame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C5D2D8E-0AE2-4208-B6F7-F79AC36CA2D5}"/>
              </a:ext>
            </a:extLst>
          </p:cNvPr>
          <p:cNvSpPr/>
          <p:nvPr/>
        </p:nvSpPr>
        <p:spPr>
          <a:xfrm>
            <a:off x="9067264" y="5762035"/>
            <a:ext cx="30069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i="1" dirty="0">
                <a:ea typeface="Calibri" panose="020F0502020204030204" pitchFamily="34" charset="0"/>
              </a:rPr>
              <a:t>Teachers of mathematics, 1195 presentations</a:t>
            </a:r>
            <a:endParaRPr lang="ru-RU" sz="1200" i="1" dirty="0"/>
          </a:p>
        </p:txBody>
      </p:sp>
    </p:spTree>
    <p:extLst>
      <p:ext uri="{BB962C8B-B14F-4D97-AF65-F5344CB8AC3E}">
        <p14:creationId xmlns:p14="http://schemas.microsoft.com/office/powerpoint/2010/main" val="3263990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7316481C-0A49-4796-812B-0D64F063B7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E58177-5F09-4D35-9FA1-38BB4D320BC8}"/>
              </a:ext>
            </a:extLst>
          </p:cNvPr>
          <p:cNvSpPr txBox="1"/>
          <p:nvPr/>
        </p:nvSpPr>
        <p:spPr>
          <a:xfrm>
            <a:off x="1116498" y="655128"/>
            <a:ext cx="4613919" cy="14996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300" b="1" dirty="0">
                <a:latin typeface="Arial Narrow" panose="020B0606020202030204" pitchFamily="34" charset="0"/>
                <a:ea typeface="+mj-ea"/>
                <a:cs typeface="+mj-cs"/>
              </a:rPr>
              <a:t>Assessment results of the presentation of mathematics and computer science teachers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1F49CE81-B2F4-47B2-9D4A-886DCE0A84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7763256" y="73152"/>
            <a:chExt cx="1178966" cy="232963"/>
          </a:xfrm>
        </p:grpSpPr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4BE32177-3EAD-42DA-997C-8DAE1BFEE5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A0DEE160-9825-4DB5-8188-911AC13EA7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9C5FEDB5-0AEE-40E4-9CA6-6718B956D9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1A11DF2D-1D4B-45DA-906B-2A1F84C99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B6A5BAC0-9806-4124-A584-7F924A6589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A8F6BFA3-38BE-4F0A-94D9-EF0E6EA01A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BE6BCF21-959F-419E-BCA4-B20AF92EF4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54B6E037-E222-42EB-9AEB-C45EF2090A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4">
              <a:extLst>
                <a:ext uri="{FF2B5EF4-FFF2-40B4-BE49-F238E27FC236}">
                  <a16:creationId xmlns:a16="http://schemas.microsoft.com/office/drawing/2014/main" id="{A0494426-372E-42B8-87E1-170F1B5969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6">
              <a:extLst>
                <a:ext uri="{FF2B5EF4-FFF2-40B4-BE49-F238E27FC236}">
                  <a16:creationId xmlns:a16="http://schemas.microsoft.com/office/drawing/2014/main" id="{14DB5AB5-5D73-4375-8CF4-DF4B7A5D7F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B2A6E-6D36-4A9A-AFAA-CF4D859147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85DC0718-B29F-47A6-931F-F0EF9FA995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64">
              <a:extLst>
                <a:ext uri="{FF2B5EF4-FFF2-40B4-BE49-F238E27FC236}">
                  <a16:creationId xmlns:a16="http://schemas.microsoft.com/office/drawing/2014/main" id="{AAED958D-AFCC-4BEF-818A-EFF7E41D17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66">
              <a:extLst>
                <a:ext uri="{FF2B5EF4-FFF2-40B4-BE49-F238E27FC236}">
                  <a16:creationId xmlns:a16="http://schemas.microsoft.com/office/drawing/2014/main" id="{C216DD5A-D1AE-429E-937E-456A50345E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4">
              <a:extLst>
                <a:ext uri="{FF2B5EF4-FFF2-40B4-BE49-F238E27FC236}">
                  <a16:creationId xmlns:a16="http://schemas.microsoft.com/office/drawing/2014/main" id="{A845B253-9DEE-45AC-AADA-FAA6812C39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6">
              <a:extLst>
                <a:ext uri="{FF2B5EF4-FFF2-40B4-BE49-F238E27FC236}">
                  <a16:creationId xmlns:a16="http://schemas.microsoft.com/office/drawing/2014/main" id="{CE7B6CBF-757B-4B55-84CB-062B712D38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4">
              <a:extLst>
                <a:ext uri="{FF2B5EF4-FFF2-40B4-BE49-F238E27FC236}">
                  <a16:creationId xmlns:a16="http://schemas.microsoft.com/office/drawing/2014/main" id="{2CC28C7A-EF33-43D3-90CD-DCAC92546A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66">
              <a:extLst>
                <a:ext uri="{FF2B5EF4-FFF2-40B4-BE49-F238E27FC236}">
                  <a16:creationId xmlns:a16="http://schemas.microsoft.com/office/drawing/2014/main" id="{BC0C9DCF-F15B-4B7A-A16B-37B4335E6B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64">
              <a:extLst>
                <a:ext uri="{FF2B5EF4-FFF2-40B4-BE49-F238E27FC236}">
                  <a16:creationId xmlns:a16="http://schemas.microsoft.com/office/drawing/2014/main" id="{94991FD1-406A-4958-87D4-8DFA9FEA4C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6">
              <a:extLst>
                <a:ext uri="{FF2B5EF4-FFF2-40B4-BE49-F238E27FC236}">
                  <a16:creationId xmlns:a16="http://schemas.microsoft.com/office/drawing/2014/main" id="{5CD32F69-27AD-4088-877C-E2A40F8B07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8" name="Rectangle 47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0FE9364-0F60-4E2A-B491-6787785276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971" y="3233983"/>
            <a:ext cx="5752113" cy="3233984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53ED1D8-1773-4B7B-B263-8BCE334190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4214" y="195015"/>
            <a:ext cx="5752111" cy="3233984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F63D6E1B-A15B-49DD-B650-C1BE3E6E0E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3613" y="3371951"/>
            <a:ext cx="5608184" cy="3153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129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FD92D61B-792B-43F1-A642-D07FDAAAD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505495" cy="162232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z="3700" b="1" dirty="0">
                <a:latin typeface="Arial Narrow" panose="020B0606020202030204" pitchFamily="34" charset="0"/>
              </a:rPr>
              <a:t>Assessment results by groups</a:t>
            </a:r>
            <a:endParaRPr lang="en-US" sz="37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E0365E84-5074-4BB6-9178-C92AE02FC0E2}"/>
              </a:ext>
            </a:extLst>
          </p:cNvPr>
          <p:cNvSpPr/>
          <p:nvPr/>
        </p:nvSpPr>
        <p:spPr>
          <a:xfrm>
            <a:off x="648931" y="2438400"/>
            <a:ext cx="3505494" cy="3785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latin typeface="Arial Narrow" panose="020B0606020202030204" pitchFamily="34" charset="0"/>
              </a:rPr>
              <a:t>Of the 80 groups, 43% have presentations in which the decision was made to </a:t>
            </a:r>
            <a:r>
              <a:rPr lang="kk-KZ" sz="2000" dirty="0">
                <a:latin typeface="Arial Narrow" panose="020B0606020202030204" pitchFamily="34" charset="0"/>
              </a:rPr>
              <a:t>«</a:t>
            </a:r>
            <a:r>
              <a:rPr lang="en-US" sz="2000" dirty="0">
                <a:latin typeface="Arial Narrow" panose="020B0606020202030204" pitchFamily="34" charset="0"/>
              </a:rPr>
              <a:t>Fail</a:t>
            </a:r>
            <a:r>
              <a:rPr lang="kk-KZ" sz="2000" dirty="0">
                <a:latin typeface="Arial Narrow" panose="020B0606020202030204" pitchFamily="34" charset="0"/>
              </a:rPr>
              <a:t>»;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latin typeface="Arial Narrow" panose="020B0606020202030204" pitchFamily="34" charset="0"/>
              </a:rPr>
              <a:t>Of these, the assessment results of 9 groups show a low indicator</a:t>
            </a:r>
            <a:r>
              <a:rPr lang="kk-KZ" sz="2000" dirty="0">
                <a:latin typeface="Arial Narrow" panose="020B0606020202030204" pitchFamily="34" charset="0"/>
              </a:rPr>
              <a:t>.</a:t>
            </a: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AD1EE4FE-9B09-4430-8BD0-4CE9F0B3B47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2651999"/>
              </p:ext>
            </p:extLst>
          </p:nvPr>
        </p:nvGraphicFramePr>
        <p:xfrm>
          <a:off x="5405862" y="807593"/>
          <a:ext cx="6019331" cy="5239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83181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2E8F44-899F-4866-A355-617F6D0E4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1" y="417576"/>
            <a:ext cx="10909640" cy="124939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b="1" kern="1200" dirty="0">
                <a:solidFill>
                  <a:schemeClr val="tx1"/>
                </a:solidFill>
                <a:latin typeface="Arial Narrow" panose="020B0606020202030204" pitchFamily="34" charset="0"/>
              </a:rPr>
              <a:t>Assessment results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D6DDD0D3-24FF-40D4-B59C-7A59B2F082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1523042"/>
              </p:ext>
            </p:extLst>
          </p:nvPr>
        </p:nvGraphicFramePr>
        <p:xfrm>
          <a:off x="259022" y="1772263"/>
          <a:ext cx="11669357" cy="3407485"/>
        </p:xfrm>
        <a:graphic>
          <a:graphicData uri="http://schemas.openxmlformats.org/drawingml/2006/table">
            <a:tbl>
              <a:tblPr/>
              <a:tblGrid>
                <a:gridCol w="795129">
                  <a:extLst>
                    <a:ext uri="{9D8B030D-6E8A-4147-A177-3AD203B41FA5}">
                      <a16:colId xmlns:a16="http://schemas.microsoft.com/office/drawing/2014/main" val="2482195490"/>
                    </a:ext>
                  </a:extLst>
                </a:gridCol>
                <a:gridCol w="1099930">
                  <a:extLst>
                    <a:ext uri="{9D8B030D-6E8A-4147-A177-3AD203B41FA5}">
                      <a16:colId xmlns:a16="http://schemas.microsoft.com/office/drawing/2014/main" val="3108265823"/>
                    </a:ext>
                  </a:extLst>
                </a:gridCol>
                <a:gridCol w="1272448">
                  <a:extLst>
                    <a:ext uri="{9D8B030D-6E8A-4147-A177-3AD203B41FA5}">
                      <a16:colId xmlns:a16="http://schemas.microsoft.com/office/drawing/2014/main" val="4081109765"/>
                    </a:ext>
                  </a:extLst>
                </a:gridCol>
                <a:gridCol w="1111613">
                  <a:extLst>
                    <a:ext uri="{9D8B030D-6E8A-4147-A177-3AD203B41FA5}">
                      <a16:colId xmlns:a16="http://schemas.microsoft.com/office/drawing/2014/main" val="3220363454"/>
                    </a:ext>
                  </a:extLst>
                </a:gridCol>
                <a:gridCol w="1111613">
                  <a:extLst>
                    <a:ext uri="{9D8B030D-6E8A-4147-A177-3AD203B41FA5}">
                      <a16:colId xmlns:a16="http://schemas.microsoft.com/office/drawing/2014/main" val="3308882058"/>
                    </a:ext>
                  </a:extLst>
                </a:gridCol>
                <a:gridCol w="1109771">
                  <a:extLst>
                    <a:ext uri="{9D8B030D-6E8A-4147-A177-3AD203B41FA5}">
                      <a16:colId xmlns:a16="http://schemas.microsoft.com/office/drawing/2014/main" val="361474310"/>
                    </a:ext>
                  </a:extLst>
                </a:gridCol>
                <a:gridCol w="1413842">
                  <a:extLst>
                    <a:ext uri="{9D8B030D-6E8A-4147-A177-3AD203B41FA5}">
                      <a16:colId xmlns:a16="http://schemas.microsoft.com/office/drawing/2014/main" val="39933909"/>
                    </a:ext>
                  </a:extLst>
                </a:gridCol>
                <a:gridCol w="1205599">
                  <a:extLst>
                    <a:ext uri="{9D8B030D-6E8A-4147-A177-3AD203B41FA5}">
                      <a16:colId xmlns:a16="http://schemas.microsoft.com/office/drawing/2014/main" val="1998111994"/>
                    </a:ext>
                  </a:extLst>
                </a:gridCol>
                <a:gridCol w="1270099">
                  <a:extLst>
                    <a:ext uri="{9D8B030D-6E8A-4147-A177-3AD203B41FA5}">
                      <a16:colId xmlns:a16="http://schemas.microsoft.com/office/drawing/2014/main" val="2923809354"/>
                    </a:ext>
                  </a:extLst>
                </a:gridCol>
                <a:gridCol w="1279313">
                  <a:extLst>
                    <a:ext uri="{9D8B030D-6E8A-4147-A177-3AD203B41FA5}">
                      <a16:colId xmlns:a16="http://schemas.microsoft.com/office/drawing/2014/main" val="18980113"/>
                    </a:ext>
                  </a:extLst>
                </a:gridCol>
              </a:tblGrid>
              <a:tr h="462414"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Assessment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5053" marR="105053" marT="52526" marB="5252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Goals</a:t>
                      </a:r>
                      <a:endParaRPr lang="ru-RU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5053" marR="105053" marT="52526" marB="5252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Teaching methods</a:t>
                      </a:r>
                      <a:endParaRPr lang="ru-RU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5053" marR="105053" marT="52526" marB="5252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Tasks</a:t>
                      </a:r>
                      <a:endParaRPr lang="ru-RU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5053" marR="105053" marT="52526" marB="5252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0381441"/>
                  </a:ext>
                </a:extLst>
              </a:tr>
              <a:tr h="18344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the learning objectives correspond to the curriculum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the lesson objectives correspond to the learning objectives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the objectives of the lesson are formulated in the SMART format in accordance with the level of development of thinking skills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contribute to the achievement of learning goals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promote the involvement of all students in the learning process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support the training of students in accordance with individual and special needs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meet the assessment criteria and levels of thinking skills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contribute to the development of functional literacy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meet the individual and special educational needs of students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0307987"/>
                  </a:ext>
                </a:extLst>
              </a:tr>
              <a:tr h="370199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tr-T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</a:t>
                      </a:r>
                      <a:endParaRPr lang="ru-RU" sz="2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43" marR="10943" marT="109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1121559"/>
                  </a:ext>
                </a:extLst>
              </a:tr>
              <a:tr h="370199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tr-T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</a:t>
                      </a:r>
                      <a:endParaRPr lang="ru-RU" sz="2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43" marR="10943" marT="109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1670587"/>
                  </a:ext>
                </a:extLst>
              </a:tr>
              <a:tr h="370199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  <a:r>
                        <a:rPr lang="tr-T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</a:t>
                      </a:r>
                      <a:endParaRPr lang="ru-RU" sz="2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43" marR="10943" marT="109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185458"/>
                  </a:ext>
                </a:extLst>
              </a:tr>
            </a:tbl>
          </a:graphicData>
        </a:graphic>
      </p:graphicFrame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C5D2D8E-0AE2-4208-B6F7-F79AC36CA2D5}"/>
              </a:ext>
            </a:extLst>
          </p:cNvPr>
          <p:cNvSpPr/>
          <p:nvPr/>
        </p:nvSpPr>
        <p:spPr>
          <a:xfrm>
            <a:off x="6472259" y="5762035"/>
            <a:ext cx="560198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i="1" dirty="0">
                <a:ea typeface="Calibri" panose="020F0502020204030204" pitchFamily="34" charset="0"/>
              </a:rPr>
              <a:t>The results of the evaluation of groups in the context of criteria that showed low results</a:t>
            </a:r>
            <a:endParaRPr lang="ru-RU" sz="1200" i="1" dirty="0"/>
          </a:p>
        </p:txBody>
      </p:sp>
    </p:spTree>
    <p:extLst>
      <p:ext uri="{BB962C8B-B14F-4D97-AF65-F5344CB8AC3E}">
        <p14:creationId xmlns:p14="http://schemas.microsoft.com/office/powerpoint/2010/main" val="3605376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6FB9CF1B-7857-47BC-A762-6CD979ED2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3600" b="1" dirty="0">
                <a:latin typeface="Arial Narrow" panose="020B0606020202030204" pitchFamily="34" charset="0"/>
              </a:rPr>
              <a:t>Qualitative analysis of the assessment and questionnaire results. Conclusions.</a:t>
            </a:r>
            <a:endParaRPr lang="kk-KZ" sz="3600" b="1" kern="12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20" name="TextBox 7">
            <a:extLst>
              <a:ext uri="{FF2B5EF4-FFF2-40B4-BE49-F238E27FC236}">
                <a16:creationId xmlns:a16="http://schemas.microsoft.com/office/drawing/2014/main" id="{2D1FC979-43F1-0C37-CC04-444E58539B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1547870"/>
              </p:ext>
            </p:extLst>
          </p:nvPr>
        </p:nvGraphicFramePr>
        <p:xfrm>
          <a:off x="838200" y="1825625"/>
          <a:ext cx="11035748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A23CD551-E7F2-41DE-88BB-DEE4844EC707}"/>
              </a:ext>
            </a:extLst>
          </p:cNvPr>
          <p:cNvSpPr txBox="1"/>
          <p:nvPr/>
        </p:nvSpPr>
        <p:spPr>
          <a:xfrm>
            <a:off x="5234609" y="4449141"/>
            <a:ext cx="56719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 Narrow" panose="020B0606020202030204" pitchFamily="34" charset="0"/>
              </a:rPr>
              <a:t>Priorities of professional development of trainers:</a:t>
            </a:r>
            <a:endParaRPr lang="kk-KZ" b="1" dirty="0"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latin typeface="Arial Narrow" panose="020B0606020202030204" pitchFamily="34" charset="0"/>
              </a:rPr>
              <a:t>development of tasks that contribute to the development of functional literacy; </a:t>
            </a:r>
            <a:endParaRPr lang="kk-KZ" dirty="0"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latin typeface="Arial Narrow" panose="020B0606020202030204" pitchFamily="34" charset="0"/>
              </a:rPr>
              <a:t>using teachers' experience in teaching;</a:t>
            </a:r>
            <a:endParaRPr lang="kk-KZ" dirty="0"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latin typeface="Arial Narrow" panose="020B0606020202030204" pitchFamily="34" charset="0"/>
              </a:rPr>
              <a:t>training tailored to the needs of teachers.</a:t>
            </a:r>
            <a:endParaRPr lang="ru-RU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39225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763</Words>
  <Application>Microsoft Office PowerPoint</Application>
  <PresentationFormat>Широкоэкранный</PresentationFormat>
  <Paragraphs>127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Arial Narrow</vt:lpstr>
      <vt:lpstr>Calibri</vt:lpstr>
      <vt:lpstr>Calibri Light</vt:lpstr>
      <vt:lpstr>Times New Roman</vt:lpstr>
      <vt:lpstr>Wingdings</vt:lpstr>
      <vt:lpstr>Тема Office</vt:lpstr>
      <vt:lpstr>Determining the priorities of trainers professional development based on the analysis of assessment results in the framework of professional development courses </vt:lpstr>
      <vt:lpstr>Professional development</vt:lpstr>
      <vt:lpstr>Research methodology</vt:lpstr>
      <vt:lpstr>Assessment results</vt:lpstr>
      <vt:lpstr>Презентация PowerPoint</vt:lpstr>
      <vt:lpstr>Assessment results by groups</vt:lpstr>
      <vt:lpstr>Assessment results</vt:lpstr>
      <vt:lpstr>Qualitative analysis of the assessment and questionnaire results. Conclusions.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Determining the priorities of trainers professional development based on the analysis of assessment results in the framework of professional development courses </dc:title>
  <dc:creator>Ильясова Мирамкул Жайшылыккызы</dc:creator>
  <cp:lastModifiedBy>Ильясова Мирамкул Жайшылыккызы</cp:lastModifiedBy>
  <cp:revision>3</cp:revision>
  <dcterms:created xsi:type="dcterms:W3CDTF">2022-10-12T10:58:51Z</dcterms:created>
  <dcterms:modified xsi:type="dcterms:W3CDTF">2022-10-12T11:18:02Z</dcterms:modified>
</cp:coreProperties>
</file>